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78"/>
  </p:notesMasterIdLst>
  <p:handoutMasterIdLst>
    <p:handoutMasterId r:id="rId79"/>
  </p:handoutMasterIdLst>
  <p:sldIdLst>
    <p:sldId id="1824" r:id="rId2"/>
    <p:sldId id="1754" r:id="rId3"/>
    <p:sldId id="1608" r:id="rId4"/>
    <p:sldId id="1810" r:id="rId5"/>
    <p:sldId id="1609" r:id="rId6"/>
    <p:sldId id="1615" r:id="rId7"/>
    <p:sldId id="1755" r:id="rId8"/>
    <p:sldId id="1457" r:id="rId9"/>
    <p:sldId id="1756" r:id="rId10"/>
    <p:sldId id="1811" r:id="rId11"/>
    <p:sldId id="1757" r:id="rId12"/>
    <p:sldId id="1758" r:id="rId13"/>
    <p:sldId id="1759" r:id="rId14"/>
    <p:sldId id="1760" r:id="rId15"/>
    <p:sldId id="1761" r:id="rId16"/>
    <p:sldId id="1762" r:id="rId17"/>
    <p:sldId id="1812" r:id="rId18"/>
    <p:sldId id="1763" r:id="rId19"/>
    <p:sldId id="1764" r:id="rId20"/>
    <p:sldId id="1765" r:id="rId21"/>
    <p:sldId id="1813" r:id="rId22"/>
    <p:sldId id="1766" r:id="rId23"/>
    <p:sldId id="1767" r:id="rId24"/>
    <p:sldId id="1768" r:id="rId25"/>
    <p:sldId id="1769" r:id="rId26"/>
    <p:sldId id="1771" r:id="rId27"/>
    <p:sldId id="1772" r:id="rId28"/>
    <p:sldId id="1814" r:id="rId29"/>
    <p:sldId id="1770" r:id="rId30"/>
    <p:sldId id="1773" r:id="rId31"/>
    <p:sldId id="1774" r:id="rId32"/>
    <p:sldId id="1775" r:id="rId33"/>
    <p:sldId id="1815" r:id="rId34"/>
    <p:sldId id="1776" r:id="rId35"/>
    <p:sldId id="1777" r:id="rId36"/>
    <p:sldId id="1778" r:id="rId37"/>
    <p:sldId id="1780" r:id="rId38"/>
    <p:sldId id="1779" r:id="rId39"/>
    <p:sldId id="1816" r:id="rId40"/>
    <p:sldId id="1781" r:id="rId41"/>
    <p:sldId id="1782" r:id="rId42"/>
    <p:sldId id="1817" r:id="rId43"/>
    <p:sldId id="1783" r:id="rId44"/>
    <p:sldId id="1784" r:id="rId45"/>
    <p:sldId id="1785" r:id="rId46"/>
    <p:sldId id="1786" r:id="rId47"/>
    <p:sldId id="1787" r:id="rId48"/>
    <p:sldId id="1818" r:id="rId49"/>
    <p:sldId id="1788" r:id="rId50"/>
    <p:sldId id="1789" r:id="rId51"/>
    <p:sldId id="1790" r:id="rId52"/>
    <p:sldId id="1791" r:id="rId53"/>
    <p:sldId id="1792" r:id="rId54"/>
    <p:sldId id="1793" r:id="rId55"/>
    <p:sldId id="1819" r:id="rId56"/>
    <p:sldId id="1794" r:id="rId57"/>
    <p:sldId id="1795" r:id="rId58"/>
    <p:sldId id="1796" r:id="rId59"/>
    <p:sldId id="1797" r:id="rId60"/>
    <p:sldId id="1820" r:id="rId61"/>
    <p:sldId id="1798" r:id="rId62"/>
    <p:sldId id="1799" r:id="rId63"/>
    <p:sldId id="1800" r:id="rId64"/>
    <p:sldId id="1802" r:id="rId65"/>
    <p:sldId id="1801" r:id="rId66"/>
    <p:sldId id="1803" r:id="rId67"/>
    <p:sldId id="1821" r:id="rId68"/>
    <p:sldId id="1804" r:id="rId69"/>
    <p:sldId id="1805" r:id="rId70"/>
    <p:sldId id="1807" r:id="rId71"/>
    <p:sldId id="1806" r:id="rId72"/>
    <p:sldId id="1822" r:id="rId73"/>
    <p:sldId id="1808" r:id="rId74"/>
    <p:sldId id="1809" r:id="rId75"/>
    <p:sldId id="1825" r:id="rId76"/>
    <p:sldId id="1024" r:id="rId77"/>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0000FF"/>
    <a:srgbClr val="0099FF"/>
    <a:srgbClr val="FF3399"/>
    <a:srgbClr val="CC3300"/>
    <a:srgbClr val="FF9900"/>
    <a:srgbClr val="CC99FF"/>
    <a:srgbClr val="CC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3" d="100"/>
          <a:sy n="73" d="100"/>
        </p:scale>
        <p:origin x="-1194" y="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12/14/2020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304800"/>
            <a:ext cx="9176657" cy="6248400"/>
          </a:xfrm>
          <a:prstGeom prst="rect">
            <a:avLst/>
          </a:prstGeom>
        </p:spPr>
      </p:pic>
    </p:spTree>
    <p:extLst>
      <p:ext uri="{BB962C8B-B14F-4D97-AF65-F5344CB8AC3E}">
        <p14:creationId xmlns:p14="http://schemas.microsoft.com/office/powerpoint/2010/main" val="379311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3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11. Trường </a:t>
            </a:r>
            <a:r>
              <a:rPr lang="en-US" sz="1900" b="1" kern="0" smtClean="0">
                <a:solidFill>
                  <a:srgbClr val="FF0066"/>
                </a:solidFill>
                <a:latin typeface="Arial" charset="0"/>
              </a:rPr>
              <a:t>THPT</a:t>
            </a:r>
            <a:r>
              <a:rPr lang="vi-VN" sz="1900" b="1" kern="0" smtClean="0">
                <a:solidFill>
                  <a:srgbClr val="FF0066"/>
                </a:solidFill>
                <a:latin typeface="Arial" charset="0"/>
              </a:rPr>
              <a:t>, </a:t>
            </a:r>
            <a:r>
              <a:rPr lang="en-US" sz="1900" b="1" kern="0" smtClean="0">
                <a:solidFill>
                  <a:srgbClr val="FF0066"/>
                </a:solidFill>
                <a:latin typeface="Arial" charset="0"/>
              </a:rPr>
              <a:t>TCCN</a:t>
            </a:r>
            <a:r>
              <a:rPr lang="vi-VN" sz="1900" b="1" kern="0" smtClean="0">
                <a:solidFill>
                  <a:srgbClr val="FF0066"/>
                </a:solidFill>
                <a:latin typeface="Arial" charset="0"/>
              </a:rPr>
              <a:t>, </a:t>
            </a:r>
            <a:r>
              <a:rPr lang="vi-VN" sz="1900" b="1" kern="0">
                <a:solidFill>
                  <a:srgbClr val="FF0066"/>
                </a:solidFill>
                <a:latin typeface="Arial" charset="0"/>
              </a:rPr>
              <a:t>trung cấp nghề</a:t>
            </a:r>
            <a:endParaRPr lang="en-US" sz="1900" b="1" kern="0">
              <a:solidFill>
                <a:srgbClr val="FF0066"/>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Giáo </a:t>
            </a:r>
            <a:r>
              <a:rPr lang="vi-VN" sz="1900" b="1" kern="0">
                <a:solidFill>
                  <a:srgbClr val="0000FF"/>
                </a:solidFill>
                <a:latin typeface="Arial" charset="0"/>
              </a:rPr>
              <a:t>dục quốc phòng và an ninh trong trường </a:t>
            </a:r>
            <a:r>
              <a:rPr lang="en-US" sz="1900" b="1" kern="0" smtClean="0">
                <a:solidFill>
                  <a:srgbClr val="0000FF"/>
                </a:solidFill>
                <a:latin typeface="Arial" charset="0"/>
              </a:rPr>
              <a:t>THPT</a:t>
            </a:r>
            <a:r>
              <a:rPr lang="vi-VN" sz="1900" b="1" kern="0" smtClean="0">
                <a:solidFill>
                  <a:srgbClr val="0000FF"/>
                </a:solidFill>
                <a:latin typeface="Arial" charset="0"/>
              </a:rPr>
              <a:t>, </a:t>
            </a:r>
            <a:r>
              <a:rPr lang="en-US" sz="1900" b="1" kern="0" smtClean="0">
                <a:solidFill>
                  <a:srgbClr val="0000FF"/>
                </a:solidFill>
                <a:latin typeface="Arial" charset="0"/>
              </a:rPr>
              <a:t>TCCN</a:t>
            </a:r>
            <a:r>
              <a:rPr lang="vi-VN" sz="1900" b="1" kern="0" smtClean="0">
                <a:solidFill>
                  <a:srgbClr val="0000FF"/>
                </a:solidFill>
                <a:latin typeface="Arial" charset="0"/>
              </a:rPr>
              <a:t>, trung </a:t>
            </a:r>
            <a:r>
              <a:rPr lang="vi-VN" sz="1900" b="1" kern="0">
                <a:solidFill>
                  <a:srgbClr val="0000FF"/>
                </a:solidFill>
                <a:latin typeface="Arial" charset="0"/>
              </a:rPr>
              <a:t>cấp nghề là môn học chính </a:t>
            </a:r>
            <a:r>
              <a:rPr lang="vi-VN" sz="1900" b="1" kern="0" smtClean="0">
                <a:solidFill>
                  <a:srgbClr val="0000FF"/>
                </a:solidFill>
                <a:latin typeface="Arial" charset="0"/>
              </a:rPr>
              <a:t>khóa.</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Bảo </a:t>
            </a:r>
            <a:r>
              <a:rPr lang="vi-VN" sz="1900" b="1" kern="0">
                <a:solidFill>
                  <a:srgbClr val="0000FF"/>
                </a:solidFill>
                <a:latin typeface="Arial" charset="0"/>
              </a:rPr>
              <a:t>đảm cho học sinh có những hiểu biết ban đầu về nền quốc phòng toàn dân, an ninh nhân dân; về truyền thống chống ngoại xâm của dân tộc, lực lượng vũ trang nhân dân và nghệ thuật quân sự Việt Nam; có kiến thức cơ bản, cần thiết về phòng thủ dân sự và kỹ năng quân sự; sẵn sàng thực hiện nghĩa vụ quân sự bảo vệ Tổ </a:t>
            </a:r>
            <a:r>
              <a:rPr lang="vi-VN" sz="1900" b="1" kern="0" smtClean="0">
                <a:solidFill>
                  <a:srgbClr val="0000FF"/>
                </a:solidFill>
                <a:latin typeface="Arial" charset="0"/>
              </a:rPr>
              <a:t>quốc.</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Tổ </a:t>
            </a:r>
            <a:r>
              <a:rPr lang="vi-VN" sz="1900" b="1" kern="0">
                <a:solidFill>
                  <a:srgbClr val="0000FF"/>
                </a:solidFill>
                <a:latin typeface="Arial" charset="0"/>
              </a:rPr>
              <a:t>chức dạy và học theo phân phối chương trình. Trong năm học, căn cứ vào điều kiện cụ thể, phối hợp với cơ quan, tổ chức, đơn vị liên quan tổ chức cho học sinh học tập ngoại khoá với nội dung và hình thức thích hợp</a:t>
            </a:r>
            <a:r>
              <a:rPr lang="vi-VN" sz="1900" b="1" kern="0" smtClean="0">
                <a:solidFill>
                  <a:srgbClr val="0000FF"/>
                </a:solidFill>
                <a:latin typeface="Arial" charset="0"/>
              </a:rPr>
              <a:t>.</a:t>
            </a:r>
            <a:endParaRPr lang="en-US" sz="1900" b="1" kern="0" smtClean="0">
              <a:solidFill>
                <a:srgbClr val="0000FF"/>
              </a:solidFill>
              <a:latin typeface="Arial" charset="0"/>
            </a:endParaRPr>
          </a:p>
          <a:p>
            <a:pPr marL="122238" indent="452438" algn="just" eaLnBrk="1" hangingPunct="1">
              <a:lnSpc>
                <a:spcPct val="103000"/>
              </a:lnSpc>
              <a:spcBef>
                <a:spcPts val="600"/>
              </a:spcBef>
              <a:spcAft>
                <a:spcPts val="0"/>
              </a:spcAft>
              <a:buClr>
                <a:srgbClr val="FF0000"/>
              </a:buClr>
              <a:buNone/>
              <a:defRPr/>
            </a:pPr>
            <a:r>
              <a:rPr lang="en-US" sz="1900" b="1" kern="0" smtClean="0">
                <a:solidFill>
                  <a:srgbClr val="008000"/>
                </a:solidFill>
                <a:latin typeface="Arial" charset="0"/>
                <a:sym typeface="Wingdings" panose="05000000000000000000" pitchFamily="2" charset="2"/>
              </a:rPr>
              <a:t> Hướng dẫn bởi </a:t>
            </a:r>
            <a:r>
              <a:rPr lang="en-US" sz="1900" b="1" strike="sngStrike" kern="0" smtClean="0">
                <a:solidFill>
                  <a:srgbClr val="FF0066"/>
                </a:solidFill>
                <a:latin typeface="Arial" charset="0"/>
                <a:sym typeface="Wingdings" panose="05000000000000000000" pitchFamily="2" charset="2"/>
              </a:rPr>
              <a:t>Thông tư số </a:t>
            </a:r>
            <a:r>
              <a:rPr lang="en-US" sz="1900" b="1" strike="sngStrike" kern="0" smtClean="0">
                <a:solidFill>
                  <a:srgbClr val="FF0066"/>
                </a:solidFill>
                <a:latin typeface="Arial" charset="0"/>
              </a:rPr>
              <a:t>02/2017/TT-BGDĐT</a:t>
            </a:r>
            <a:r>
              <a:rPr lang="en-US" sz="1900" b="1" kern="0" smtClean="0">
                <a:solidFill>
                  <a:srgbClr val="008000"/>
                </a:solidFill>
                <a:latin typeface="Arial" charset="0"/>
              </a:rPr>
              <a:t> ban hành Chương trình </a:t>
            </a:r>
            <a:r>
              <a:rPr lang="vi-VN" sz="1900" b="1" kern="0" smtClean="0">
                <a:solidFill>
                  <a:srgbClr val="008000"/>
                </a:solidFill>
                <a:latin typeface="Arial" charset="0"/>
              </a:rPr>
              <a:t>giáo dục </a:t>
            </a:r>
            <a:r>
              <a:rPr lang="en-US" sz="1900" b="1" kern="0" smtClean="0">
                <a:solidFill>
                  <a:srgbClr val="008000"/>
                </a:solidFill>
                <a:latin typeface="Arial" charset="0"/>
              </a:rPr>
              <a:t>QP-AN </a:t>
            </a:r>
            <a:r>
              <a:rPr lang="vi-VN" sz="1900" b="1" kern="0" smtClean="0">
                <a:solidFill>
                  <a:srgbClr val="008000"/>
                </a:solidFill>
                <a:latin typeface="Arial" charset="0"/>
              </a:rPr>
              <a:t>trong trường </a:t>
            </a:r>
            <a:r>
              <a:rPr lang="en-US" sz="1900" b="1" kern="0" smtClean="0">
                <a:solidFill>
                  <a:srgbClr val="008000"/>
                </a:solidFill>
                <a:latin typeface="Arial" charset="0"/>
              </a:rPr>
              <a:t>THPT (sắp hết hiệu lực).</a:t>
            </a:r>
          </a:p>
          <a:p>
            <a:pPr marL="122238" indent="452438" algn="just" eaLnBrk="1" hangingPunct="1">
              <a:lnSpc>
                <a:spcPct val="103000"/>
              </a:lnSpc>
              <a:spcBef>
                <a:spcPts val="600"/>
              </a:spcBef>
              <a:spcAft>
                <a:spcPts val="0"/>
              </a:spcAft>
              <a:buClr>
                <a:srgbClr val="FF0000"/>
              </a:buClr>
              <a:buNone/>
              <a:defRPr/>
            </a:pPr>
            <a:r>
              <a:rPr lang="en-US" sz="1900" b="1" kern="0">
                <a:solidFill>
                  <a:srgbClr val="008000"/>
                </a:solidFill>
                <a:latin typeface="Arial" charset="0"/>
                <a:sym typeface="Wingdings" panose="05000000000000000000" pitchFamily="2" charset="2"/>
              </a:rPr>
              <a:t> </a:t>
            </a:r>
            <a:r>
              <a:rPr lang="vi-VN" sz="1900" b="1" kern="0">
                <a:solidFill>
                  <a:srgbClr val="008000"/>
                </a:solidFill>
                <a:latin typeface="Arial" charset="0"/>
                <a:sym typeface="Wingdings" panose="05000000000000000000" pitchFamily="2" charset="2"/>
              </a:rPr>
              <a:t>Đượ</a:t>
            </a:r>
            <a:r>
              <a:rPr lang="en-US" sz="1900" b="1" kern="0">
                <a:solidFill>
                  <a:srgbClr val="008000"/>
                </a:solidFill>
                <a:latin typeface="Arial" charset="0"/>
                <a:sym typeface="Wingdings" panose="05000000000000000000" pitchFamily="2" charset="2"/>
              </a:rPr>
              <a:t>c </a:t>
            </a:r>
            <a:r>
              <a:rPr lang="en-US" sz="1900" b="1" kern="0" smtClean="0">
                <a:solidFill>
                  <a:srgbClr val="008000"/>
                </a:solidFill>
                <a:latin typeface="Arial" charset="0"/>
                <a:sym typeface="Wingdings" panose="05000000000000000000" pitchFamily="2" charset="2"/>
              </a:rPr>
              <a:t>thay thế </a:t>
            </a:r>
            <a:r>
              <a:rPr lang="en-US" sz="1900" b="1" kern="0">
                <a:solidFill>
                  <a:srgbClr val="008000"/>
                </a:solidFill>
                <a:latin typeface="Arial" charset="0"/>
                <a:sym typeface="Wingdings" panose="05000000000000000000" pitchFamily="2" charset="2"/>
              </a:rPr>
              <a:t>bởi </a:t>
            </a:r>
            <a:r>
              <a:rPr lang="en-US" sz="1900" b="1" kern="0">
                <a:solidFill>
                  <a:srgbClr val="FF0066"/>
                </a:solidFill>
                <a:latin typeface="Arial" charset="0"/>
                <a:sym typeface="Wingdings" panose="05000000000000000000" pitchFamily="2" charset="2"/>
              </a:rPr>
              <a:t>Thông tư số </a:t>
            </a:r>
            <a:r>
              <a:rPr lang="en-US" sz="1900" b="1" kern="0" smtClean="0">
                <a:solidFill>
                  <a:srgbClr val="FF0066"/>
                </a:solidFill>
                <a:latin typeface="Arial" charset="0"/>
              </a:rPr>
              <a:t>46/2020/TT-BGDĐT</a:t>
            </a:r>
            <a:r>
              <a:rPr lang="en-US" sz="1900" b="1" kern="0" smtClean="0">
                <a:solidFill>
                  <a:srgbClr val="008000"/>
                </a:solidFill>
                <a:latin typeface="Arial" charset="0"/>
              </a:rPr>
              <a:t> </a:t>
            </a:r>
            <a:r>
              <a:rPr lang="vi-VN" sz="1900" b="1" kern="0">
                <a:solidFill>
                  <a:srgbClr val="008000"/>
                </a:solidFill>
                <a:latin typeface="Arial" charset="0"/>
              </a:rPr>
              <a:t>ngày </a:t>
            </a:r>
            <a:r>
              <a:rPr lang="en-US" sz="1900" b="1" kern="0" smtClean="0">
                <a:solidFill>
                  <a:srgbClr val="008000"/>
                </a:solidFill>
                <a:latin typeface="Arial" charset="0"/>
              </a:rPr>
              <a:t>24-11-</a:t>
            </a:r>
            <a:r>
              <a:rPr lang="vi-VN" sz="1900" b="1" kern="0" smtClean="0">
                <a:solidFill>
                  <a:srgbClr val="008000"/>
                </a:solidFill>
                <a:latin typeface="Arial" charset="0"/>
              </a:rPr>
              <a:t>20</a:t>
            </a:r>
            <a:r>
              <a:rPr lang="en-US" sz="1900" b="1" kern="0" smtClean="0">
                <a:solidFill>
                  <a:srgbClr val="008000"/>
                </a:solidFill>
                <a:latin typeface="Arial" charset="0"/>
              </a:rPr>
              <a:t>20 </a:t>
            </a:r>
            <a:r>
              <a:rPr lang="en-US" sz="1900" b="1" kern="0">
                <a:solidFill>
                  <a:srgbClr val="008000"/>
                </a:solidFill>
                <a:latin typeface="Arial" charset="0"/>
              </a:rPr>
              <a:t>ban hành Chương trình </a:t>
            </a:r>
            <a:r>
              <a:rPr lang="en-US" sz="1900" b="1" kern="0" smtClean="0">
                <a:solidFill>
                  <a:srgbClr val="008000"/>
                </a:solidFill>
                <a:latin typeface="Arial" charset="0"/>
              </a:rPr>
              <a:t>môn G</a:t>
            </a:r>
            <a:r>
              <a:rPr lang="vi-VN" sz="1900" b="1" kern="0" smtClean="0">
                <a:solidFill>
                  <a:srgbClr val="008000"/>
                </a:solidFill>
                <a:latin typeface="Arial" charset="0"/>
              </a:rPr>
              <a:t>iáo </a:t>
            </a:r>
            <a:r>
              <a:rPr lang="vi-VN" sz="1900" b="1" kern="0">
                <a:solidFill>
                  <a:srgbClr val="008000"/>
                </a:solidFill>
                <a:latin typeface="Arial" charset="0"/>
              </a:rPr>
              <a:t>dục quốc phòng và an ninh </a:t>
            </a:r>
            <a:r>
              <a:rPr lang="en-US" sz="1900" b="1" kern="0" smtClean="0">
                <a:solidFill>
                  <a:srgbClr val="008000"/>
                </a:solidFill>
                <a:latin typeface="Arial" charset="0"/>
              </a:rPr>
              <a:t>cấp THPT </a:t>
            </a:r>
            <a:r>
              <a:rPr lang="en-US" sz="1900" b="1" kern="0" smtClean="0">
                <a:solidFill>
                  <a:srgbClr val="FF0066"/>
                </a:solidFill>
                <a:latin typeface="Arial" charset="0"/>
              </a:rPr>
              <a:t>(có hiệu lực từ ngày 11-01-2021).</a:t>
            </a:r>
            <a:endParaRPr lang="en-US" sz="1900" b="1" kern="0">
              <a:solidFill>
                <a:srgbClr val="008000"/>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Chương II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GIÁO </a:t>
            </a:r>
            <a:r>
              <a:rPr lang="vi-VN" sz="2600" b="1">
                <a:solidFill>
                  <a:srgbClr val="FF0000"/>
                </a:solidFill>
                <a:latin typeface="Arial" panose="020B0604020202020204" pitchFamily="34" charset="0"/>
                <a:cs typeface="Arial" panose="020B0604020202020204" pitchFamily="34" charset="0"/>
              </a:rPr>
              <a:t>DỤC QUỐC PHÒNG VÀ AN NINH TRONG NHÀ TRƯỜNG</a:t>
            </a:r>
          </a:p>
        </p:txBody>
      </p:sp>
    </p:spTree>
    <p:extLst>
      <p:ext uri="{BB962C8B-B14F-4D97-AF65-F5344CB8AC3E}">
        <p14:creationId xmlns:p14="http://schemas.microsoft.com/office/powerpoint/2010/main" val="248609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2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14. Đối với đối tượng trong cơ quan, tổ chức của Nhà nước, tổ chức chính trị, tổ chức chính trị - xã hội</a:t>
            </a:r>
            <a:endParaRPr lang="en-US" sz="1900" b="1" kern="0">
              <a:solidFill>
                <a:srgbClr val="FF0066"/>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Bồi </a:t>
            </a:r>
            <a:r>
              <a:rPr lang="vi-VN" sz="1900" b="1" kern="0">
                <a:solidFill>
                  <a:srgbClr val="0000FF"/>
                </a:solidFill>
                <a:latin typeface="Arial" charset="0"/>
              </a:rPr>
              <a:t>dưỡng kiến thức quốc phòng và an ninh cho đối tượng trong cơ quan, tổ chức của Nhà nước, tổ chức chính trị, tổ chức chính trị - xã hội được thực hiện thống nhất trong phạm vi cả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Đối </a:t>
            </a:r>
            <a:r>
              <a:rPr lang="vi-VN" sz="1900" b="1" kern="0">
                <a:solidFill>
                  <a:srgbClr val="0000FF"/>
                </a:solidFill>
                <a:latin typeface="Arial" charset="0"/>
              </a:rPr>
              <a:t>tượng bồi dưỡng kiến thức quốc phòng và an ninh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Cán </a:t>
            </a:r>
            <a:r>
              <a:rPr lang="vi-VN" sz="1900" b="1" kern="0">
                <a:solidFill>
                  <a:srgbClr val="0000FF"/>
                </a:solidFill>
                <a:latin typeface="Arial" charset="0"/>
              </a:rPr>
              <a:t>bộ, công chức; viên chức 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Đại </a:t>
            </a:r>
            <a:r>
              <a:rPr lang="vi-VN" sz="1900" b="1" kern="0">
                <a:solidFill>
                  <a:srgbClr val="0000FF"/>
                </a:solidFill>
                <a:latin typeface="Arial" charset="0"/>
              </a:rPr>
              <a:t>biểu dân </a:t>
            </a:r>
            <a:r>
              <a:rPr lang="vi-VN" sz="1900" b="1" kern="0" smtClean="0">
                <a:solidFill>
                  <a:srgbClr val="0000FF"/>
                </a:solidFill>
                <a:latin typeface="Arial" charset="0"/>
              </a:rPr>
              <a:t>cử;</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quản lý trong doanh nghiệp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Những </a:t>
            </a:r>
            <a:r>
              <a:rPr lang="vi-VN" sz="1900" b="1" kern="0">
                <a:solidFill>
                  <a:srgbClr val="0000FF"/>
                </a:solidFill>
                <a:latin typeface="Arial" charset="0"/>
              </a:rPr>
              <a:t>người hoạt động không chuyên trách ở xã, phường, thị trấn (sau đây gọi là cấp xã); trưởng thôn, làng, ấp, bản, buôn, phum, sóc, tổ dân phố (sau đây gọi là thôn); trưởng các đoàn thể ở </a:t>
            </a:r>
            <a:r>
              <a:rPr lang="vi-VN" sz="1900" b="1" kern="0" smtClean="0">
                <a:solidFill>
                  <a:srgbClr val="0000FF"/>
                </a:solidFill>
                <a:latin typeface="Arial" charset="0"/>
              </a:rPr>
              <a:t>thôn;</a:t>
            </a:r>
            <a:endParaRPr lang="en-US" sz="1900" b="1" kern="0" smtClean="0">
              <a:solidFill>
                <a:srgbClr val="0000FF"/>
              </a:solidFill>
              <a:latin typeface="Arial" charset="0"/>
            </a:endParaRPr>
          </a:p>
          <a:p>
            <a:pPr marL="122238" indent="0" algn="just" eaLnBrk="1" hangingPunct="1">
              <a:lnSpc>
                <a:spcPct val="102000"/>
              </a:lnSpc>
              <a:spcBef>
                <a:spcPts val="6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Đảng </a:t>
            </a:r>
            <a:r>
              <a:rPr lang="vi-VN" sz="1900" b="1" kern="0">
                <a:solidFill>
                  <a:srgbClr val="0000FF"/>
                </a:solidFill>
                <a:latin typeface="Arial" charset="0"/>
              </a:rPr>
              <a:t>viên Đảng Cộng sản Việt </a:t>
            </a:r>
            <a:r>
              <a:rPr lang="vi-VN" sz="1900" b="1" kern="0" smtClean="0">
                <a:solidFill>
                  <a:srgbClr val="0000FF"/>
                </a:solidFill>
                <a:latin typeface="Arial" charset="0"/>
              </a:rPr>
              <a:t>Nam.</a:t>
            </a:r>
            <a:endParaRPr lang="en-US" sz="1900" b="1" kern="0" smtClean="0">
              <a:solidFill>
                <a:srgbClr val="0000FF"/>
              </a:solidFill>
              <a:latin typeface="Arial" charset="0"/>
            </a:endParaRPr>
          </a:p>
          <a:p>
            <a:pPr marL="579438" indent="-457200" algn="just" eaLnBrk="1" hangingPunct="1">
              <a:lnSpc>
                <a:spcPct val="102000"/>
              </a:lnSpc>
              <a:spcBef>
                <a:spcPts val="600"/>
              </a:spcBef>
              <a:spcAft>
                <a:spcPts val="0"/>
              </a:spcAft>
              <a:buClr>
                <a:srgbClr val="FF0000"/>
              </a:buClr>
              <a:buFont typeface="+mj-lt"/>
              <a:buAutoNum type="arabicPeriod" startAt="3"/>
              <a:defRPr/>
            </a:pPr>
            <a:r>
              <a:rPr lang="vi-VN" sz="1900" b="1" kern="0" smtClean="0">
                <a:solidFill>
                  <a:srgbClr val="0000FF"/>
                </a:solidFill>
                <a:latin typeface="Arial" charset="0"/>
              </a:rPr>
              <a:t>Chương </a:t>
            </a:r>
            <a:r>
              <a:rPr lang="vi-VN" sz="1900" b="1" kern="0">
                <a:solidFill>
                  <a:srgbClr val="0000FF"/>
                </a:solidFill>
                <a:latin typeface="Arial" charset="0"/>
              </a:rPr>
              <a:t>trình, nội dung, hình thức, thời gian bồi dưỡng kiến thức </a:t>
            </a:r>
            <a:r>
              <a:rPr lang="en-US" sz="1900" b="1" kern="0" smtClean="0">
                <a:solidFill>
                  <a:srgbClr val="0000FF"/>
                </a:solidFill>
                <a:latin typeface="Arial" charset="0"/>
              </a:rPr>
              <a:t>QP-AN</a:t>
            </a:r>
            <a:r>
              <a:rPr lang="vi-VN" sz="1900" b="1" kern="0" smtClean="0">
                <a:solidFill>
                  <a:srgbClr val="0000FF"/>
                </a:solidFill>
                <a:latin typeface="Arial" charset="0"/>
              </a:rPr>
              <a:t> </a:t>
            </a:r>
            <a:r>
              <a:rPr lang="vi-VN" sz="1900" b="1" kern="0">
                <a:solidFill>
                  <a:srgbClr val="0000FF"/>
                </a:solidFill>
                <a:latin typeface="Arial" charset="0"/>
              </a:rPr>
              <a:t>cho các đối tượng quy định tại khoản 2 Điều này phù hợp với tiêu chuẩn chức danh, chức vụ lãnh đạo, quản lý và yêu cầu nhiệm vụ</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Chương III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BỒI </a:t>
            </a:r>
            <a:r>
              <a:rPr lang="vi-VN" sz="2600" b="1">
                <a:solidFill>
                  <a:srgbClr val="FF0000"/>
                </a:solidFill>
                <a:latin typeface="Arial" panose="020B0604020202020204" pitchFamily="34" charset="0"/>
                <a:cs typeface="Arial" panose="020B0604020202020204" pitchFamily="34" charset="0"/>
              </a:rPr>
              <a:t>DƯỠNG KIẾN THỨC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vi-VN" sz="2600" b="1" smtClean="0">
                <a:solidFill>
                  <a:srgbClr val="FF0000"/>
                </a:solidFill>
                <a:latin typeface="Arial" panose="020B0604020202020204" pitchFamily="34" charset="0"/>
                <a:cs typeface="Arial" panose="020B0604020202020204" pitchFamily="34" charset="0"/>
              </a:rPr>
              <a:t>QUỐC </a:t>
            </a:r>
            <a:r>
              <a:rPr lang="vi-VN" sz="2600" b="1">
                <a:solidFill>
                  <a:srgbClr val="FF0000"/>
                </a:solidFill>
                <a:latin typeface="Arial" panose="020B0604020202020204" pitchFamily="34" charset="0"/>
                <a:cs typeface="Arial" panose="020B0604020202020204" pitchFamily="34" charset="0"/>
              </a:rPr>
              <a:t>PHÒNG VÀ AN NINH</a:t>
            </a:r>
          </a:p>
        </p:txBody>
      </p:sp>
    </p:spTree>
    <p:extLst>
      <p:ext uri="{BB962C8B-B14F-4D97-AF65-F5344CB8AC3E}">
        <p14:creationId xmlns:p14="http://schemas.microsoft.com/office/powerpoint/2010/main" val="1444368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a:solidFill>
                  <a:srgbClr val="FF0066"/>
                </a:solidFill>
                <a:latin typeface="Arial" charset="0"/>
              </a:rPr>
              <a:t>Điều 15. </a:t>
            </a:r>
            <a:r>
              <a:rPr lang="vi-VN" sz="2200" b="1" kern="0">
                <a:solidFill>
                  <a:srgbClr val="0000FF"/>
                </a:solidFill>
                <a:latin typeface="Arial" charset="0"/>
              </a:rPr>
              <a:t>Đối với người quản lý doanh nghiệp ngoài khu vực nhà nước, </a:t>
            </a:r>
            <a:r>
              <a:rPr lang="vi-VN" sz="2200" b="1" kern="0">
                <a:solidFill>
                  <a:srgbClr val="FF0066"/>
                </a:solidFill>
                <a:latin typeface="Arial" charset="0"/>
              </a:rPr>
              <a:t>đơn vị sự nghiệp ngoài công lập</a:t>
            </a:r>
            <a:endParaRPr lang="en-US" sz="22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a:solidFill>
                  <a:srgbClr val="FF0066"/>
                </a:solidFill>
                <a:latin typeface="Arial" charset="0"/>
              </a:rPr>
              <a:t>Điều 16. </a:t>
            </a:r>
            <a:r>
              <a:rPr lang="vi-VN" sz="2200" b="1" kern="0">
                <a:solidFill>
                  <a:srgbClr val="0000FF"/>
                </a:solidFill>
                <a:latin typeface="Arial" charset="0"/>
              </a:rPr>
              <a:t>Đối với cá nhân tiêu biểu, người có uy tín trong cộng đồng dân cư</a:t>
            </a:r>
          </a:p>
          <a:p>
            <a:pPr marL="579438" indent="-457200" algn="just" eaLnBrk="1" hangingPunct="1">
              <a:lnSpc>
                <a:spcPct val="114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Chương III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BỒI </a:t>
            </a:r>
            <a:r>
              <a:rPr lang="vi-VN" sz="2600" b="1">
                <a:solidFill>
                  <a:srgbClr val="FF0000"/>
                </a:solidFill>
                <a:latin typeface="Arial" panose="020B0604020202020204" pitchFamily="34" charset="0"/>
                <a:cs typeface="Arial" panose="020B0604020202020204" pitchFamily="34" charset="0"/>
              </a:rPr>
              <a:t>DƯỠNG KIẾN THỨC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vi-VN" sz="2600" b="1" smtClean="0">
                <a:solidFill>
                  <a:srgbClr val="FF0000"/>
                </a:solidFill>
                <a:latin typeface="Arial" panose="020B0604020202020204" pitchFamily="34" charset="0"/>
                <a:cs typeface="Arial" panose="020B0604020202020204" pitchFamily="34" charset="0"/>
              </a:rPr>
              <a:t>QUỐC </a:t>
            </a:r>
            <a:r>
              <a:rPr lang="vi-VN" sz="2600" b="1">
                <a:solidFill>
                  <a:srgbClr val="FF0000"/>
                </a:solidFill>
                <a:latin typeface="Arial" panose="020B0604020202020204" pitchFamily="34" charset="0"/>
                <a:cs typeface="Arial" panose="020B0604020202020204" pitchFamily="34" charset="0"/>
              </a:rPr>
              <a:t>PHÒNG VÀ AN NINH</a:t>
            </a:r>
          </a:p>
        </p:txBody>
      </p:sp>
    </p:spTree>
    <p:extLst>
      <p:ext uri="{BB962C8B-B14F-4D97-AF65-F5344CB8AC3E}">
        <p14:creationId xmlns:p14="http://schemas.microsoft.com/office/powerpoint/2010/main" val="2537632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19. Nội dung phổ biến kiến thức quốc phòng và an ninh</a:t>
            </a:r>
            <a:endParaRPr lang="en-US" sz="2200" b="1" kern="0">
              <a:solidFill>
                <a:srgbClr val="FF0066"/>
              </a:solidFill>
              <a:latin typeface="Arial" charset="0"/>
            </a:endParaRPr>
          </a:p>
          <a:p>
            <a:pPr marL="579438"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Những </a:t>
            </a:r>
            <a:r>
              <a:rPr lang="vi-VN" sz="2200" b="1" kern="0">
                <a:solidFill>
                  <a:srgbClr val="0000FF"/>
                </a:solidFill>
                <a:latin typeface="Arial" charset="0"/>
              </a:rPr>
              <a:t>hiểu biết cần thiết về độc lập, chủ quyền, thống nhất và toàn vẹn lãnh thổ của Tổ quốc; âm mưu, thủ đoạn hoạt động chống phá của các thế lực thù địch; nhiệm vụ quốc phòng và an ninh trong từng thời kỳ; phòng thủ dân sự; trách nhiệm của công dân đối với sự nghiệp xây dựng và bảo vệ Tổ quốc Việt Nam xã hội chủ </a:t>
            </a:r>
            <a:r>
              <a:rPr lang="vi-VN" sz="2200" b="1" kern="0" smtClean="0">
                <a:solidFill>
                  <a:srgbClr val="0000FF"/>
                </a:solidFill>
                <a:latin typeface="Arial" charset="0"/>
              </a:rPr>
              <a:t>nghĩa.</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21. Phổ biến kiến thức quốc phòng và an ninh cho người dân ở khu vực biên giới, hải đảo, miền núi, vùng sâu, vùng </a:t>
            </a:r>
            <a:r>
              <a:rPr lang="vi-VN" sz="2200" b="1" kern="0" smtClean="0">
                <a:solidFill>
                  <a:srgbClr val="FF0066"/>
                </a:solidFill>
                <a:latin typeface="Arial" charset="0"/>
              </a:rPr>
              <a:t>xa</a:t>
            </a:r>
            <a:endParaRPr lang="en-US" sz="2200" b="1" kern="0" smtClea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22. Phổ biến kiến thức quốc phòng và an ninh trong doanh nghiệp, đơn vị sự nghiệp</a:t>
            </a:r>
          </a:p>
          <a:p>
            <a:pPr marL="579438" indent="-457200" algn="just" eaLnBrk="1" hangingPunct="1">
              <a:lnSpc>
                <a:spcPct val="114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Chương </a:t>
            </a:r>
            <a:r>
              <a:rPr lang="vi-VN" sz="2400" b="1">
                <a:solidFill>
                  <a:srgbClr val="FF0000"/>
                </a:solidFill>
                <a:latin typeface="Arial" panose="020B0604020202020204" pitchFamily="34" charset="0"/>
                <a:cs typeface="Arial" panose="020B0604020202020204" pitchFamily="34" charset="0"/>
              </a:rPr>
              <a:t>IV</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PHỔ BIẾN KIẾN THỨC QUỐC PHÒNG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VÀ AN </a:t>
            </a:r>
            <a:r>
              <a:rPr lang="vi-VN" sz="2400" b="1">
                <a:solidFill>
                  <a:srgbClr val="FF0000"/>
                </a:solidFill>
                <a:latin typeface="Arial" panose="020B0604020202020204" pitchFamily="34" charset="0"/>
                <a:cs typeface="Arial" panose="020B0604020202020204" pitchFamily="34" charset="0"/>
              </a:rPr>
              <a:t>NINH CHO TOÀN DÂN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42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24. Đào tạo, bồi dưỡng, tập huấn, tuyển dụng giáo viên, </a:t>
            </a:r>
            <a:r>
              <a:rPr lang="en-US" sz="2000" b="1" kern="0" smtClean="0">
                <a:solidFill>
                  <a:srgbClr val="FF0066"/>
                </a:solidFill>
                <a:latin typeface="Arial" charset="0"/>
              </a:rPr>
              <a:t/>
            </a:r>
            <a:br>
              <a:rPr lang="en-US" sz="2000" b="1" kern="0" smtClean="0">
                <a:solidFill>
                  <a:srgbClr val="FF0066"/>
                </a:solidFill>
                <a:latin typeface="Arial" charset="0"/>
              </a:rPr>
            </a:br>
            <a:r>
              <a:rPr lang="vi-VN" sz="2000" b="1" kern="0" smtClean="0">
                <a:solidFill>
                  <a:srgbClr val="FF0066"/>
                </a:solidFill>
                <a:latin typeface="Arial" charset="0"/>
              </a:rPr>
              <a:t>giảng </a:t>
            </a:r>
            <a:r>
              <a:rPr lang="vi-VN" sz="2000" b="1" kern="0">
                <a:solidFill>
                  <a:srgbClr val="FF0066"/>
                </a:solidFill>
                <a:latin typeface="Arial" charset="0"/>
              </a:rPr>
              <a:t>viên</a:t>
            </a:r>
            <a:endParaRPr lang="en-US" sz="2000" b="1" kern="0">
              <a:solidFill>
                <a:srgbClr val="FF0066"/>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Việc </a:t>
            </a:r>
            <a:r>
              <a:rPr lang="vi-VN" sz="2000" b="1" kern="0">
                <a:solidFill>
                  <a:srgbClr val="0000FF"/>
                </a:solidFill>
                <a:latin typeface="Arial" charset="0"/>
              </a:rPr>
              <a:t>đào tạo giáo viên, giảng viên giáo dục quốc phòng và an ninh được quy định như </a:t>
            </a:r>
            <a:r>
              <a:rPr lang="vi-VN" sz="2000" b="1" kern="0" smtClean="0">
                <a:solidFill>
                  <a:srgbClr val="0000FF"/>
                </a:solidFill>
                <a:latin typeface="Arial" charset="0"/>
              </a:rPr>
              <a:t>sau:</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Đào </a:t>
            </a:r>
            <a:r>
              <a:rPr lang="vi-VN" sz="2000" b="1" kern="0">
                <a:solidFill>
                  <a:srgbClr val="0000FF"/>
                </a:solidFill>
                <a:latin typeface="Arial" charset="0"/>
              </a:rPr>
              <a:t>tạo chính quy chuyên ngành giáo dục quốc phòng và an ninh, tập trung 04 năm với đối tượng tuyển sinh là những người có bằng tốt nghiệp trung học phổ </a:t>
            </a:r>
            <a:r>
              <a:rPr lang="vi-VN" sz="2000" b="1" kern="0" smtClean="0">
                <a:solidFill>
                  <a:srgbClr val="0000FF"/>
                </a:solidFill>
                <a:latin typeface="Arial" charset="0"/>
              </a:rPr>
              <a:t>thông;</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Đào </a:t>
            </a:r>
            <a:r>
              <a:rPr lang="vi-VN" sz="2000" b="1" kern="0">
                <a:solidFill>
                  <a:srgbClr val="0000FF"/>
                </a:solidFill>
                <a:latin typeface="Arial" charset="0"/>
              </a:rPr>
              <a:t>tạo văn bằng 2, tập trung 02 năm với đối tượng tuyển sinh là những người đã có bằng tốt nghiệp đại học chuyên ngành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Đào </a:t>
            </a:r>
            <a:r>
              <a:rPr lang="vi-VN" sz="2000" b="1" kern="0">
                <a:solidFill>
                  <a:srgbClr val="0000FF"/>
                </a:solidFill>
                <a:latin typeface="Arial" charset="0"/>
              </a:rPr>
              <a:t>tạo văn bằng 2, tập trung 18 tháng với đối tượng tuyển sinh là giáo viên, giảng viên đang giảng dạy tại trường trung học phổ thông, cơ sở giáo dục nghề nghiệp, cơ sở giáo dục đại học và đã có chứng chỉ đào tạo giáo dục quốc phòng và an ninh thời gian đào tạo không dưới 06 </a:t>
            </a:r>
            <a:r>
              <a:rPr lang="vi-VN" sz="2000" b="1" kern="0" smtClean="0">
                <a:solidFill>
                  <a:srgbClr val="0000FF"/>
                </a:solidFill>
                <a:latin typeface="Arial" charset="0"/>
              </a:rPr>
              <a:t>tháng.</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Chương 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GIÁO </a:t>
            </a:r>
            <a:r>
              <a:rPr lang="vi-VN" sz="2300" b="1">
                <a:solidFill>
                  <a:srgbClr val="FF0000"/>
                </a:solidFill>
                <a:latin typeface="Arial" panose="020B0604020202020204" pitchFamily="34" charset="0"/>
                <a:cs typeface="Arial" panose="020B0604020202020204" pitchFamily="34" charset="0"/>
              </a:rPr>
              <a:t>VIÊN, GIẢNG VIÊN, BÁO CÁO VIÊN,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TUYÊN </a:t>
            </a:r>
            <a:r>
              <a:rPr lang="vi-VN" sz="2300" b="1">
                <a:solidFill>
                  <a:srgbClr val="FF0000"/>
                </a:solidFill>
                <a:latin typeface="Arial" panose="020B0604020202020204" pitchFamily="34" charset="0"/>
                <a:cs typeface="Arial" panose="020B0604020202020204" pitchFamily="34" charset="0"/>
              </a:rPr>
              <a:t>TRUYỀN VIÊN GIÁO DỤC QUỐC PHÒNG VÀ AN </a:t>
            </a:r>
            <a:r>
              <a:rPr lang="vi-VN" sz="2300" b="1" smtClean="0">
                <a:solidFill>
                  <a:srgbClr val="FF0000"/>
                </a:solidFill>
                <a:latin typeface="Arial" panose="020B0604020202020204" pitchFamily="34" charset="0"/>
                <a:cs typeface="Arial" panose="020B0604020202020204" pitchFamily="34" charset="0"/>
              </a:rPr>
              <a:t>NINH</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5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24. Đào tạo, bồi dưỡng, tập huấn, tuyển dụng </a:t>
            </a:r>
            <a:r>
              <a:rPr lang="en-US" sz="2000" b="1" kern="0" smtClean="0">
                <a:solidFill>
                  <a:srgbClr val="FF0066"/>
                </a:solidFill>
                <a:latin typeface="Arial" charset="0"/>
              </a:rPr>
              <a:t>GV</a:t>
            </a:r>
            <a:r>
              <a:rPr lang="vi-VN" sz="2000" b="1" kern="0" smtClean="0">
                <a:solidFill>
                  <a:srgbClr val="FF0066"/>
                </a:solidFill>
                <a:latin typeface="Arial" charset="0"/>
              </a:rPr>
              <a:t>, </a:t>
            </a:r>
            <a:r>
              <a:rPr lang="vi-VN" sz="2000" b="1" kern="0">
                <a:solidFill>
                  <a:srgbClr val="FF0066"/>
                </a:solidFill>
                <a:latin typeface="Arial" charset="0"/>
              </a:rPr>
              <a:t>giảng viên</a:t>
            </a:r>
            <a:endParaRPr lang="en-US" sz="20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Giáo </a:t>
            </a:r>
            <a:r>
              <a:rPr lang="vi-VN" sz="2000" b="1" kern="0">
                <a:solidFill>
                  <a:srgbClr val="0000FF"/>
                </a:solidFill>
                <a:latin typeface="Arial" charset="0"/>
              </a:rPr>
              <a:t>viên, giảng viên giáo dục quốc phòng và an ninh được bồi dưỡng, tập huấn định kỳ tại trường của lực lượng vũ trang nhân dân, trung tâm giáo dục quốc phòng và an </a:t>
            </a:r>
            <a:r>
              <a:rPr lang="vi-VN" sz="2000" b="1" kern="0" smtClean="0">
                <a:solidFill>
                  <a:srgbClr val="0000FF"/>
                </a:solidFill>
                <a:latin typeface="Arial" charset="0"/>
              </a:rPr>
              <a:t>ninh.</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Chính </a:t>
            </a:r>
            <a:r>
              <a:rPr lang="vi-VN" sz="2000" b="1" kern="0">
                <a:solidFill>
                  <a:srgbClr val="0000FF"/>
                </a:solidFill>
                <a:latin typeface="Arial" charset="0"/>
              </a:rPr>
              <a:t>phủ quy định điều kiện cơ sở giáo dục đại học, trường của lực lượng vũ trang nhân dân được đào tạo giáo viên, giảng viên giáo dục quốc phòng và an ninh; Bộ </a:t>
            </a:r>
            <a:r>
              <a:rPr lang="en-US" sz="2000" b="1" kern="0" smtClean="0">
                <a:solidFill>
                  <a:srgbClr val="0000FF"/>
                </a:solidFill>
                <a:latin typeface="Arial" charset="0"/>
              </a:rPr>
              <a:t>GDĐT </a:t>
            </a:r>
            <a:r>
              <a:rPr lang="vi-VN" sz="2000" b="1" kern="0" smtClean="0">
                <a:solidFill>
                  <a:srgbClr val="0000FF"/>
                </a:solidFill>
                <a:latin typeface="Arial" charset="0"/>
              </a:rPr>
              <a:t>quyết </a:t>
            </a:r>
            <a:r>
              <a:rPr lang="vi-VN" sz="2000" b="1" kern="0">
                <a:solidFill>
                  <a:srgbClr val="0000FF"/>
                </a:solidFill>
                <a:latin typeface="Arial" charset="0"/>
              </a:rPr>
              <a:t>định cơ sở giáo dục đại học, trường của lực lượng vũ trang nhân dân có đủ điều kiện được đào tạo giáo viên, giảng viên giáo dục quốc phòng và an </a:t>
            </a:r>
            <a:r>
              <a:rPr lang="vi-VN" sz="2000" b="1" kern="0" smtClean="0">
                <a:solidFill>
                  <a:srgbClr val="0000FF"/>
                </a:solidFill>
                <a:latin typeface="Arial" charset="0"/>
              </a:rPr>
              <a:t>ninh.</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Bộ </a:t>
            </a:r>
            <a:r>
              <a:rPr lang="en-US" sz="2000" b="1" kern="0" smtClean="0">
                <a:solidFill>
                  <a:srgbClr val="0000FF"/>
                </a:solidFill>
                <a:latin typeface="Arial" charset="0"/>
              </a:rPr>
              <a:t>GDĐT</a:t>
            </a:r>
            <a:r>
              <a:rPr lang="vi-VN" sz="2000" b="1" kern="0" smtClean="0">
                <a:solidFill>
                  <a:srgbClr val="0000FF"/>
                </a:solidFill>
                <a:latin typeface="Arial" charset="0"/>
              </a:rPr>
              <a:t>, </a:t>
            </a:r>
            <a:r>
              <a:rPr lang="vi-VN" sz="2000" b="1" kern="0">
                <a:solidFill>
                  <a:srgbClr val="0000FF"/>
                </a:solidFill>
                <a:latin typeface="Arial" charset="0"/>
              </a:rPr>
              <a:t>bộ, cơ quan ngang bộ có liên quan,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tỉnh chỉ đạo </a:t>
            </a:r>
            <a:r>
              <a:rPr lang="en-US" sz="2000" b="1" kern="0" smtClean="0">
                <a:solidFill>
                  <a:srgbClr val="0000FF"/>
                </a:solidFill>
                <a:latin typeface="Arial" charset="0"/>
              </a:rPr>
              <a:t>CSGD </a:t>
            </a:r>
            <a:r>
              <a:rPr lang="vi-VN" sz="2000" b="1" kern="0" smtClean="0">
                <a:solidFill>
                  <a:srgbClr val="0000FF"/>
                </a:solidFill>
                <a:latin typeface="Arial" charset="0"/>
              </a:rPr>
              <a:t>trực </a:t>
            </a:r>
            <a:r>
              <a:rPr lang="vi-VN" sz="2000" b="1" kern="0">
                <a:solidFill>
                  <a:srgbClr val="0000FF"/>
                </a:solidFill>
                <a:latin typeface="Arial" charset="0"/>
              </a:rPr>
              <a:t>thuộc xây dựng kế hoạch tuyển sinh, đào tạo, tuyển dụng đội ngũ giáo viên, giảng viên giáo dục quốc phòng và an ninh ở </a:t>
            </a:r>
            <a:r>
              <a:rPr lang="en-US" sz="2000" b="1" kern="0" smtClean="0">
                <a:solidFill>
                  <a:srgbClr val="0000FF"/>
                </a:solidFill>
                <a:latin typeface="Arial" charset="0"/>
              </a:rPr>
              <a:t>CSGD </a:t>
            </a:r>
            <a:r>
              <a:rPr lang="vi-VN" sz="2000" b="1" kern="0" smtClean="0">
                <a:solidFill>
                  <a:srgbClr val="0000FF"/>
                </a:solidFill>
                <a:latin typeface="Arial" charset="0"/>
              </a:rPr>
              <a:t>từ </a:t>
            </a:r>
            <a:r>
              <a:rPr lang="vi-VN" sz="2000" b="1" kern="0">
                <a:solidFill>
                  <a:srgbClr val="0000FF"/>
                </a:solidFill>
                <a:latin typeface="Arial" charset="0"/>
              </a:rPr>
              <a:t>trung học phổ thông đến đại học</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Chương 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GIÁO </a:t>
            </a:r>
            <a:r>
              <a:rPr lang="vi-VN" sz="2300" b="1">
                <a:solidFill>
                  <a:srgbClr val="FF0000"/>
                </a:solidFill>
                <a:latin typeface="Arial" panose="020B0604020202020204" pitchFamily="34" charset="0"/>
                <a:cs typeface="Arial" panose="020B0604020202020204" pitchFamily="34" charset="0"/>
              </a:rPr>
              <a:t>VIÊN, GIẢNG VIÊN, BÁO CÁO VIÊN,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TUYÊN </a:t>
            </a:r>
            <a:r>
              <a:rPr lang="vi-VN" sz="2300" b="1">
                <a:solidFill>
                  <a:srgbClr val="FF0000"/>
                </a:solidFill>
                <a:latin typeface="Arial" panose="020B0604020202020204" pitchFamily="34" charset="0"/>
                <a:cs typeface="Arial" panose="020B0604020202020204" pitchFamily="34" charset="0"/>
              </a:rPr>
              <a:t>TRUYỀN VIÊN GIÁO DỤC QUỐC PHÒNG VÀ AN </a:t>
            </a:r>
            <a:r>
              <a:rPr lang="vi-VN" sz="2300" b="1" smtClean="0">
                <a:solidFill>
                  <a:srgbClr val="FF0000"/>
                </a:solidFill>
                <a:latin typeface="Arial" panose="020B0604020202020204" pitchFamily="34" charset="0"/>
                <a:cs typeface="Arial" panose="020B0604020202020204" pitchFamily="34" charset="0"/>
              </a:rPr>
              <a:t>NINH</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479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36. Nhiệm vụ, quyền hạn của Bộ Giáo dục và Đào tạo</a:t>
            </a:r>
            <a:endParaRPr lang="en-US" sz="1900" b="1" kern="0">
              <a:solidFill>
                <a:srgbClr val="FF0066"/>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Ban </a:t>
            </a:r>
            <a:r>
              <a:rPr lang="vi-VN" sz="1900" b="1" kern="0">
                <a:solidFill>
                  <a:srgbClr val="0000FF"/>
                </a:solidFill>
                <a:latin typeface="Arial" charset="0"/>
              </a:rPr>
              <a:t>hành theo thẩm quyền hoặc trình cấp có thẩm quyền ban hành văn bản </a:t>
            </a:r>
            <a:r>
              <a:rPr lang="en-US" sz="1900" b="1" kern="0" smtClean="0">
                <a:solidFill>
                  <a:srgbClr val="0000FF"/>
                </a:solidFill>
                <a:latin typeface="Arial" charset="0"/>
              </a:rPr>
              <a:t>QPPL </a:t>
            </a:r>
            <a:r>
              <a:rPr lang="vi-VN" sz="1900" b="1" kern="0" smtClean="0">
                <a:solidFill>
                  <a:srgbClr val="0000FF"/>
                </a:solidFill>
                <a:latin typeface="Arial" charset="0"/>
              </a:rPr>
              <a:t>về </a:t>
            </a:r>
            <a:r>
              <a:rPr lang="vi-VN" sz="1900" b="1" kern="0">
                <a:solidFill>
                  <a:srgbClr val="0000FF"/>
                </a:solidFill>
                <a:latin typeface="Arial" charset="0"/>
              </a:rPr>
              <a:t>giáo dục quốc phòng và an </a:t>
            </a:r>
            <a:r>
              <a:rPr lang="vi-VN" sz="1900" b="1" kern="0" smtClean="0">
                <a:solidFill>
                  <a:srgbClr val="0000FF"/>
                </a:solidFill>
                <a:latin typeface="Arial" charset="0"/>
              </a:rPr>
              <a:t>ninh.</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Chủ </a:t>
            </a:r>
            <a:r>
              <a:rPr lang="vi-VN" sz="1900" b="1" kern="0">
                <a:solidFill>
                  <a:srgbClr val="0000FF"/>
                </a:solidFill>
                <a:latin typeface="Arial" charset="0"/>
              </a:rPr>
              <a:t>trì, phối hợp với Bộ Quốc phòng, Bộ Công an hướng dẫn giáo dục quốc phòng và an ninh trong trường </a:t>
            </a:r>
            <a:r>
              <a:rPr lang="en-US" sz="1900" b="1" kern="0" smtClean="0">
                <a:solidFill>
                  <a:srgbClr val="0000FF"/>
                </a:solidFill>
                <a:latin typeface="Arial" charset="0"/>
              </a:rPr>
              <a:t>TH, THCS</a:t>
            </a:r>
            <a:r>
              <a:rPr lang="vi-VN" sz="1900" b="1" kern="0" smtClean="0">
                <a:solidFill>
                  <a:srgbClr val="0000FF"/>
                </a:solidFill>
                <a:latin typeface="Arial" charset="0"/>
              </a:rPr>
              <a:t>; </a:t>
            </a:r>
            <a:r>
              <a:rPr lang="vi-VN" sz="1900" b="1" kern="0">
                <a:solidFill>
                  <a:srgbClr val="0000FF"/>
                </a:solidFill>
                <a:latin typeface="Arial" charset="0"/>
              </a:rPr>
              <a:t>quy định chương trình, nội dung, tổ chức thực hiện chương trình giáo dục </a:t>
            </a:r>
            <a:r>
              <a:rPr lang="en-US" sz="1900" b="1" kern="0" smtClean="0">
                <a:solidFill>
                  <a:srgbClr val="0000FF"/>
                </a:solidFill>
                <a:latin typeface="Arial" charset="0"/>
              </a:rPr>
              <a:t>QP-AN </a:t>
            </a:r>
            <a:r>
              <a:rPr lang="vi-VN" sz="1900" b="1" kern="0" smtClean="0">
                <a:solidFill>
                  <a:srgbClr val="0000FF"/>
                </a:solidFill>
                <a:latin typeface="Arial" charset="0"/>
              </a:rPr>
              <a:t>cho </a:t>
            </a:r>
            <a:r>
              <a:rPr lang="vi-VN" sz="1900" b="1" kern="0">
                <a:solidFill>
                  <a:srgbClr val="0000FF"/>
                </a:solidFill>
                <a:latin typeface="Arial" charset="0"/>
              </a:rPr>
              <a:t>người học từ </a:t>
            </a:r>
            <a:r>
              <a:rPr lang="en-US" sz="1900" b="1" kern="0" smtClean="0">
                <a:solidFill>
                  <a:srgbClr val="0000FF"/>
                </a:solidFill>
                <a:latin typeface="Arial" charset="0"/>
              </a:rPr>
              <a:t>THPT </a:t>
            </a:r>
            <a:r>
              <a:rPr lang="vi-VN" sz="1900" b="1" kern="0" smtClean="0">
                <a:solidFill>
                  <a:srgbClr val="0000FF"/>
                </a:solidFill>
                <a:latin typeface="Arial" charset="0"/>
              </a:rPr>
              <a:t>đến </a:t>
            </a:r>
            <a:r>
              <a:rPr lang="vi-VN" sz="1900" b="1" kern="0">
                <a:solidFill>
                  <a:srgbClr val="0000FF"/>
                </a:solidFill>
                <a:latin typeface="Arial" charset="0"/>
              </a:rPr>
              <a:t>đại học, trừ cơ sở dạy </a:t>
            </a:r>
            <a:r>
              <a:rPr lang="vi-VN" sz="1900" b="1" kern="0" smtClean="0">
                <a:solidFill>
                  <a:srgbClr val="0000FF"/>
                </a:solidFill>
                <a:latin typeface="Arial" charset="0"/>
              </a:rPr>
              <a:t>nghề.</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Chủ </a:t>
            </a:r>
            <a:r>
              <a:rPr lang="vi-VN" sz="1900" b="1" kern="0">
                <a:solidFill>
                  <a:srgbClr val="0000FF"/>
                </a:solidFill>
                <a:latin typeface="Arial" charset="0"/>
              </a:rPr>
              <a:t>trì, phối hợp với Bộ Quốc phòng, Bộ Công an, Trung ương Đoàn </a:t>
            </a:r>
            <a:r>
              <a:rPr lang="en-US" sz="1900" b="1" kern="0" smtClean="0">
                <a:solidFill>
                  <a:srgbClr val="0000FF"/>
                </a:solidFill>
                <a:latin typeface="Arial" charset="0"/>
              </a:rPr>
              <a:t>TNCS HCM</a:t>
            </a:r>
            <a:r>
              <a:rPr lang="vi-VN" sz="1900" b="1" kern="0" smtClean="0">
                <a:solidFill>
                  <a:srgbClr val="0000FF"/>
                </a:solidFill>
                <a:latin typeface="Arial" charset="0"/>
              </a:rPr>
              <a:t>, </a:t>
            </a:r>
            <a:r>
              <a:rPr lang="vi-VN" sz="1900" b="1" kern="0">
                <a:solidFill>
                  <a:srgbClr val="0000FF"/>
                </a:solidFill>
                <a:latin typeface="Arial" charset="0"/>
              </a:rPr>
              <a:t>bộ, cơ quan ngang bộ, cơ quan thuộc Chính phủ và cơ quan, tổ chức ở trung ương có liên quan thực hiện giáo dục </a:t>
            </a:r>
            <a:r>
              <a:rPr lang="en-US" sz="1900" b="1" kern="0" smtClean="0">
                <a:solidFill>
                  <a:srgbClr val="0000FF"/>
                </a:solidFill>
                <a:latin typeface="Arial" charset="0"/>
              </a:rPr>
              <a:t>QP-AN </a:t>
            </a:r>
            <a:r>
              <a:rPr lang="vi-VN" sz="1900" b="1" kern="0" smtClean="0">
                <a:solidFill>
                  <a:srgbClr val="0000FF"/>
                </a:solidFill>
                <a:latin typeface="Arial" charset="0"/>
              </a:rPr>
              <a:t>ở </a:t>
            </a:r>
            <a:r>
              <a:rPr lang="vi-VN" sz="1900" b="1" kern="0">
                <a:solidFill>
                  <a:srgbClr val="0000FF"/>
                </a:solidFill>
                <a:latin typeface="Arial" charset="0"/>
              </a:rPr>
              <a:t>cơ sở giáo dục thuộc hệ thống giáo dục quốc </a:t>
            </a:r>
            <a:r>
              <a:rPr lang="vi-VN" sz="1900" b="1" kern="0" smtClean="0">
                <a:solidFill>
                  <a:srgbClr val="0000FF"/>
                </a:solidFill>
                <a:latin typeface="Arial" charset="0"/>
              </a:rPr>
              <a:t>dân.</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Chủ </a:t>
            </a:r>
            <a:r>
              <a:rPr lang="vi-VN" sz="1900" b="1" kern="0">
                <a:solidFill>
                  <a:srgbClr val="0000FF"/>
                </a:solidFill>
                <a:latin typeface="Arial" charset="0"/>
              </a:rPr>
              <a:t>trì, phối hợp với Bộ Quốc phòng, Bộ Nội vụ, Bộ </a:t>
            </a:r>
            <a:r>
              <a:rPr lang="en-US" sz="1900" b="1" kern="0" smtClean="0">
                <a:solidFill>
                  <a:srgbClr val="0000FF"/>
                </a:solidFill>
                <a:latin typeface="Arial" charset="0"/>
              </a:rPr>
              <a:t>LĐTBXH </a:t>
            </a:r>
            <a:r>
              <a:rPr lang="vi-VN" sz="1900" b="1" kern="0" smtClean="0">
                <a:solidFill>
                  <a:srgbClr val="0000FF"/>
                </a:solidFill>
                <a:latin typeface="Arial" charset="0"/>
              </a:rPr>
              <a:t>quy </a:t>
            </a:r>
            <a:r>
              <a:rPr lang="vi-VN" sz="1900" b="1" kern="0">
                <a:solidFill>
                  <a:srgbClr val="0000FF"/>
                </a:solidFill>
                <a:latin typeface="Arial" charset="0"/>
              </a:rPr>
              <a:t>định định mức giáo viên, giảng viên giáo dục </a:t>
            </a:r>
            <a:r>
              <a:rPr lang="en-US" sz="1900" b="1" kern="0" smtClean="0">
                <a:solidFill>
                  <a:srgbClr val="0000FF"/>
                </a:solidFill>
                <a:latin typeface="Arial" charset="0"/>
              </a:rPr>
              <a:t>QP-AN </a:t>
            </a:r>
            <a:r>
              <a:rPr lang="vi-VN" sz="1900" b="1" kern="0" smtClean="0">
                <a:solidFill>
                  <a:srgbClr val="0000FF"/>
                </a:solidFill>
                <a:latin typeface="Arial" charset="0"/>
              </a:rPr>
              <a:t>trong </a:t>
            </a:r>
            <a:r>
              <a:rPr lang="vi-VN" sz="1900" b="1" kern="0">
                <a:solidFill>
                  <a:srgbClr val="0000FF"/>
                </a:solidFill>
                <a:latin typeface="Arial" charset="0"/>
              </a:rPr>
              <a:t>trường </a:t>
            </a:r>
            <a:r>
              <a:rPr lang="en-US" sz="1900" b="1" kern="0" smtClean="0">
                <a:solidFill>
                  <a:srgbClr val="0000FF"/>
                </a:solidFill>
                <a:latin typeface="Arial" charset="0"/>
              </a:rPr>
              <a:t>THPT</a:t>
            </a:r>
            <a:r>
              <a:rPr lang="vi-VN" sz="1900" b="1" kern="0" smtClean="0">
                <a:solidFill>
                  <a:srgbClr val="0000FF"/>
                </a:solidFill>
                <a:latin typeface="Arial" charset="0"/>
              </a:rPr>
              <a:t>, </a:t>
            </a:r>
            <a:r>
              <a:rPr lang="en-US" sz="1900" b="1" kern="0" smtClean="0">
                <a:solidFill>
                  <a:srgbClr val="0000FF"/>
                </a:solidFill>
                <a:latin typeface="Arial" charset="0"/>
              </a:rPr>
              <a:t>CSGD </a:t>
            </a:r>
            <a:r>
              <a:rPr lang="vi-VN" sz="1900" b="1" kern="0" smtClean="0">
                <a:solidFill>
                  <a:srgbClr val="0000FF"/>
                </a:solidFill>
                <a:latin typeface="Arial" charset="0"/>
              </a:rPr>
              <a:t>nghề </a:t>
            </a:r>
            <a:r>
              <a:rPr lang="vi-VN" sz="1900" b="1" kern="0">
                <a:solidFill>
                  <a:srgbClr val="0000FF"/>
                </a:solidFill>
                <a:latin typeface="Arial" charset="0"/>
              </a:rPr>
              <a:t>nghiệp, giáo dục đại học; trường của cơ quan nhà nước, tổ chức chính trị - xã hội và trung tâm giáo dục quốc phòng và an </a:t>
            </a:r>
            <a:r>
              <a:rPr lang="vi-VN" sz="1900" b="1" kern="0" smtClean="0">
                <a:solidFill>
                  <a:srgbClr val="0000FF"/>
                </a:solidFill>
                <a:latin typeface="Arial" charset="0"/>
              </a:rPr>
              <a:t>ninh.</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Chương VII</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NHIỆM </a:t>
            </a:r>
            <a:r>
              <a:rPr lang="vi-VN" sz="2300" b="1">
                <a:solidFill>
                  <a:srgbClr val="FF0000"/>
                </a:solidFill>
                <a:latin typeface="Arial" panose="020B0604020202020204" pitchFamily="34" charset="0"/>
                <a:cs typeface="Arial" panose="020B0604020202020204" pitchFamily="34" charset="0"/>
              </a:rPr>
              <a:t>VỤ, QUYỀN HẠN CỦA CƠ </a:t>
            </a:r>
            <a:r>
              <a:rPr lang="vi-VN" sz="2300" b="1" smtClean="0">
                <a:solidFill>
                  <a:srgbClr val="FF0000"/>
                </a:solidFill>
                <a:latin typeface="Arial" panose="020B0604020202020204" pitchFamily="34" charset="0"/>
                <a:cs typeface="Arial" panose="020B0604020202020204" pitchFamily="34" charset="0"/>
              </a:rPr>
              <a:t>QUAN,</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TỔ </a:t>
            </a:r>
            <a:r>
              <a:rPr lang="vi-VN" sz="2300" b="1">
                <a:solidFill>
                  <a:srgbClr val="FF0000"/>
                </a:solidFill>
                <a:latin typeface="Arial" panose="020B0604020202020204" pitchFamily="34" charset="0"/>
                <a:cs typeface="Arial" panose="020B0604020202020204" pitchFamily="34" charset="0"/>
              </a:rPr>
              <a:t>CHỨC VỀ GIÁO DỤC QUỐC PHÒNG VÀ AN </a:t>
            </a:r>
            <a:r>
              <a:rPr lang="vi-VN" sz="2300" b="1" smtClean="0">
                <a:solidFill>
                  <a:srgbClr val="FF0000"/>
                </a:solidFill>
                <a:latin typeface="Arial" panose="020B0604020202020204" pitchFamily="34" charset="0"/>
                <a:cs typeface="Arial" panose="020B0604020202020204" pitchFamily="34" charset="0"/>
              </a:rPr>
              <a:t>NINH</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064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36. Nhiệm vụ, quyền hạn của Bộ Giáo dục và Đào tạo</a:t>
            </a:r>
            <a:endParaRPr lang="en-US" sz="22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200" b="1" kern="0" smtClean="0">
                <a:solidFill>
                  <a:srgbClr val="0000FF"/>
                </a:solidFill>
                <a:latin typeface="Arial" charset="0"/>
              </a:rPr>
              <a:t>Chủ </a:t>
            </a:r>
            <a:r>
              <a:rPr lang="vi-VN" sz="2200" b="1" kern="0">
                <a:solidFill>
                  <a:srgbClr val="0000FF"/>
                </a:solidFill>
                <a:latin typeface="Arial" charset="0"/>
              </a:rPr>
              <a:t>trì, phối hợp với Bộ Nội vụ, Bộ Tài chính, bộ, cơ quan ngang bộ có liên quan quy định chế độ, chính sách cho cán bộ quản lý, giáo viên, giảng viên giáo dục </a:t>
            </a:r>
            <a:r>
              <a:rPr lang="en-US" sz="2200" b="1" kern="0" smtClean="0">
                <a:solidFill>
                  <a:srgbClr val="0000FF"/>
                </a:solidFill>
                <a:latin typeface="Arial" charset="0"/>
              </a:rPr>
              <a:t>QP-AN</a:t>
            </a:r>
            <a:r>
              <a:rPr lang="vi-VN" sz="2200" b="1" kern="0" smtClean="0">
                <a:solidFill>
                  <a:srgbClr val="0000FF"/>
                </a:solidFill>
                <a:latin typeface="Arial" charset="0"/>
              </a:rPr>
              <a:t>.</a:t>
            </a:r>
            <a:endParaRPr lang="en-US" sz="2200" b="1" kern="0" smtClean="0">
              <a:solidFill>
                <a:srgbClr val="0000FF"/>
              </a:solidFill>
              <a:latin typeface="Arial" charset="0"/>
            </a:endParaRPr>
          </a:p>
          <a:p>
            <a:pPr marL="579438" indent="-4763" algn="just" eaLnBrk="1" hangingPunct="1">
              <a:lnSpc>
                <a:spcPct val="114000"/>
              </a:lnSpc>
              <a:spcBef>
                <a:spcPts val="1200"/>
              </a:spcBef>
              <a:spcAft>
                <a:spcPts val="0"/>
              </a:spcAft>
              <a:buClr>
                <a:srgbClr val="FF0000"/>
              </a:buClr>
              <a:buNone/>
              <a:defRPr/>
            </a:pPr>
            <a:r>
              <a:rPr lang="en-US" sz="2200" b="1" kern="0" smtClean="0">
                <a:solidFill>
                  <a:srgbClr val="008000"/>
                </a:solidFill>
                <a:latin typeface="Arial" charset="0"/>
                <a:sym typeface="Wingdings" panose="05000000000000000000" pitchFamily="2" charset="2"/>
              </a:rPr>
              <a:t> Được hướng dẫn bởi </a:t>
            </a:r>
            <a:r>
              <a:rPr lang="en-US" sz="2200" b="1" kern="0" smtClean="0">
                <a:solidFill>
                  <a:srgbClr val="FF0066"/>
                </a:solidFill>
                <a:latin typeface="Arial" charset="0"/>
                <a:sym typeface="Wingdings" panose="05000000000000000000" pitchFamily="2" charset="2"/>
              </a:rPr>
              <a:t>Thông tư liên tịch số </a:t>
            </a:r>
            <a:r>
              <a:rPr lang="en-US" sz="2200" b="1" kern="0" smtClean="0">
                <a:solidFill>
                  <a:srgbClr val="FF0066"/>
                </a:solidFill>
                <a:latin typeface="Arial" charset="0"/>
              </a:rPr>
              <a:t>15/2015/TTLT-BGDĐT-BLĐTBXH-BQP-BCA-BNV-BTC</a:t>
            </a:r>
            <a:r>
              <a:rPr lang="en-US" sz="2200" b="1" kern="0" smtClean="0">
                <a:solidFill>
                  <a:srgbClr val="008000"/>
                </a:solidFill>
                <a:latin typeface="Arial" charset="0"/>
              </a:rPr>
              <a:t> </a:t>
            </a:r>
            <a:r>
              <a:rPr lang="vi-VN" sz="2200" b="1" kern="0">
                <a:solidFill>
                  <a:srgbClr val="008000"/>
                </a:solidFill>
                <a:latin typeface="Arial" charset="0"/>
              </a:rPr>
              <a:t>ngày </a:t>
            </a:r>
            <a:r>
              <a:rPr lang="vi-VN" sz="2200" b="1" kern="0" smtClean="0">
                <a:solidFill>
                  <a:srgbClr val="008000"/>
                </a:solidFill>
                <a:latin typeface="Arial" charset="0"/>
              </a:rPr>
              <a:t>16</a:t>
            </a:r>
            <a:r>
              <a:rPr lang="en-US" sz="2200" b="1" kern="0" smtClean="0">
                <a:solidFill>
                  <a:srgbClr val="008000"/>
                </a:solidFill>
                <a:latin typeface="Arial" charset="0"/>
              </a:rPr>
              <a:t>-</a:t>
            </a:r>
            <a:r>
              <a:rPr lang="vi-VN" sz="2200" b="1" kern="0" smtClean="0">
                <a:solidFill>
                  <a:srgbClr val="008000"/>
                </a:solidFill>
                <a:latin typeface="Arial" charset="0"/>
              </a:rPr>
              <a:t>7</a:t>
            </a:r>
            <a:r>
              <a:rPr lang="en-US" sz="2200" b="1" kern="0" smtClean="0">
                <a:solidFill>
                  <a:srgbClr val="008000"/>
                </a:solidFill>
                <a:latin typeface="Arial" charset="0"/>
              </a:rPr>
              <a:t>-</a:t>
            </a:r>
            <a:r>
              <a:rPr lang="vi-VN" sz="2200" b="1" kern="0" smtClean="0">
                <a:solidFill>
                  <a:srgbClr val="008000"/>
                </a:solidFill>
                <a:latin typeface="Arial" charset="0"/>
              </a:rPr>
              <a:t>2015</a:t>
            </a:r>
            <a:r>
              <a:rPr lang="en-US" sz="2200" b="1" kern="0" smtClean="0">
                <a:solidFill>
                  <a:srgbClr val="008000"/>
                </a:solidFill>
                <a:latin typeface="Arial" charset="0"/>
              </a:rPr>
              <a:t> </a:t>
            </a:r>
            <a:r>
              <a:rPr lang="vi-VN" sz="2200" b="1" kern="0" smtClean="0">
                <a:solidFill>
                  <a:srgbClr val="008000"/>
                </a:solidFill>
                <a:latin typeface="Arial" charset="0"/>
              </a:rPr>
              <a:t>quy định chế độ, chính sách đối với cán bộ quản lý, giáo viên, giảng viên giáo dục quốc phòng và an ninh</a:t>
            </a:r>
            <a:r>
              <a:rPr lang="en-US" sz="2200" b="1" kern="0" smtClean="0">
                <a:solidFill>
                  <a:srgbClr val="008000"/>
                </a:solidFill>
                <a:latin typeface="Arial" charset="0"/>
              </a:rPr>
              <a:t>.</a:t>
            </a:r>
          </a:p>
          <a:p>
            <a:pPr marL="5794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Bảo </a:t>
            </a:r>
            <a:r>
              <a:rPr lang="vi-VN" sz="2200" b="1" kern="0">
                <a:solidFill>
                  <a:srgbClr val="0000FF"/>
                </a:solidFill>
                <a:latin typeface="Arial" charset="0"/>
              </a:rPr>
              <a:t>đảm phương tiện, vật chất giáo dục quốc phòng và an ninh cho cơ quan, đơn vị, cơ sở giáo dục thuộc </a:t>
            </a:r>
            <a:r>
              <a:rPr lang="vi-VN" sz="2200" b="1" kern="0" smtClean="0">
                <a:solidFill>
                  <a:srgbClr val="0000FF"/>
                </a:solidFill>
                <a:latin typeface="Arial" charset="0"/>
              </a:rPr>
              <a:t>quyền.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Quyết </a:t>
            </a:r>
            <a:r>
              <a:rPr lang="vi-VN" sz="2200" b="1" kern="0">
                <a:solidFill>
                  <a:srgbClr val="0000FF"/>
                </a:solidFill>
                <a:latin typeface="Arial" charset="0"/>
              </a:rPr>
              <a:t>định thành lập trung tâm giáo dục quốc phòng và an ninh thuộc cơ sở giáo dục đại học</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Chương VII</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NHIỆM </a:t>
            </a:r>
            <a:r>
              <a:rPr lang="vi-VN" sz="2300" b="1">
                <a:solidFill>
                  <a:srgbClr val="FF0000"/>
                </a:solidFill>
                <a:latin typeface="Arial" panose="020B0604020202020204" pitchFamily="34" charset="0"/>
                <a:cs typeface="Arial" panose="020B0604020202020204" pitchFamily="34" charset="0"/>
              </a:rPr>
              <a:t>VỤ, QUYỀN HẠN CỦA CƠ </a:t>
            </a:r>
            <a:r>
              <a:rPr lang="vi-VN" sz="2300" b="1" smtClean="0">
                <a:solidFill>
                  <a:srgbClr val="FF0000"/>
                </a:solidFill>
                <a:latin typeface="Arial" panose="020B0604020202020204" pitchFamily="34" charset="0"/>
                <a:cs typeface="Arial" panose="020B0604020202020204" pitchFamily="34" charset="0"/>
              </a:rPr>
              <a:t>QUAN,</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TỔ </a:t>
            </a:r>
            <a:r>
              <a:rPr lang="vi-VN" sz="2300" b="1">
                <a:solidFill>
                  <a:srgbClr val="FF0000"/>
                </a:solidFill>
                <a:latin typeface="Arial" panose="020B0604020202020204" pitchFamily="34" charset="0"/>
                <a:cs typeface="Arial" panose="020B0604020202020204" pitchFamily="34" charset="0"/>
              </a:rPr>
              <a:t>CHỨC VỀ GIÁO DỤC QUỐC PHÒNG VÀ AN </a:t>
            </a:r>
            <a:r>
              <a:rPr lang="vi-VN" sz="2300" b="1" smtClean="0">
                <a:solidFill>
                  <a:srgbClr val="FF0000"/>
                </a:solidFill>
                <a:latin typeface="Arial" panose="020B0604020202020204" pitchFamily="34" charset="0"/>
                <a:cs typeface="Arial" panose="020B0604020202020204" pitchFamily="34" charset="0"/>
              </a:rPr>
              <a:t>NINH</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92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26126"/>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2743200"/>
            <a:ext cx="9017000" cy="1676400"/>
          </a:xfrm>
        </p:spPr>
        <p:txBody>
          <a:bodyPr anchor="ctr"/>
          <a:lstStyle/>
          <a:p>
            <a:pPr algn="ctr">
              <a:lnSpc>
                <a:spcPct val="120000"/>
              </a:lnSpc>
              <a:spcBef>
                <a:spcPts val="600"/>
              </a:spcBef>
            </a:pPr>
            <a:r>
              <a:rPr lang="en-US" altLang="en-US" sz="3300" b="1" smtClean="0">
                <a:solidFill>
                  <a:srgbClr val="0000FF"/>
                </a:solidFill>
                <a:latin typeface="Arial" panose="020B0604020202020204" pitchFamily="34" charset="0"/>
                <a:cs typeface="Arial" panose="020B0604020202020204" pitchFamily="34" charset="0"/>
              </a:rPr>
              <a:t>MỘT SỐ VĂN BẢN LUẬT VỀ </a:t>
            </a:r>
            <a:r>
              <a:rPr lang="en-US" altLang="en-US" sz="3300" b="1" smtClean="0">
                <a:solidFill>
                  <a:srgbClr val="FF0000"/>
                </a:solidFill>
                <a:latin typeface="Arial" panose="020B0604020202020204" pitchFamily="34" charset="0"/>
                <a:cs typeface="Arial" panose="020B0604020202020204" pitchFamily="34" charset="0"/>
              </a:rPr>
              <a:t/>
            </a:r>
            <a:br>
              <a:rPr lang="en-US" altLang="en-US" sz="3300" b="1" smtClean="0">
                <a:solidFill>
                  <a:srgbClr val="FF0000"/>
                </a:solidFill>
                <a:latin typeface="Arial" panose="020B0604020202020204" pitchFamily="34" charset="0"/>
                <a:cs typeface="Arial" panose="020B0604020202020204" pitchFamily="34" charset="0"/>
              </a:rPr>
            </a:br>
            <a:r>
              <a:rPr lang="en-US" altLang="en-US" sz="6200" b="1" smtClean="0">
                <a:solidFill>
                  <a:srgbClr val="FF0000"/>
                </a:solidFill>
                <a:latin typeface="VNI-Franko" pitchFamily="2" charset="0"/>
                <a:cs typeface="Arial" panose="020B0604020202020204" pitchFamily="34" charset="0"/>
              </a:rPr>
              <a:t>QUOÁC PHOØNG – AN NINH</a:t>
            </a:r>
            <a:endParaRPr lang="en-US" altLang="en-US" sz="6200" b="1">
              <a:solidFill>
                <a:srgbClr val="FF0000"/>
              </a:solidFill>
              <a:latin typeface="VNI-Franko" pitchFamily="2"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724400"/>
            <a:ext cx="2001888" cy="1587146"/>
          </a:xfrm>
          <a:prstGeom prst="rect">
            <a:avLst/>
          </a:prstGeom>
        </p:spPr>
      </p:pic>
      <p:sp>
        <p:nvSpPr>
          <p:cNvPr id="13" name="Rectangle 2"/>
          <p:cNvSpPr txBox="1">
            <a:spLocks noChangeArrowheads="1"/>
          </p:cNvSpPr>
          <p:nvPr/>
        </p:nvSpPr>
        <p:spPr bwMode="auto">
          <a:xfrm>
            <a:off x="63500" y="1828800"/>
            <a:ext cx="901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20000"/>
              </a:lnSpc>
              <a:spcBef>
                <a:spcPts val="600"/>
              </a:spcBef>
            </a:pPr>
            <a:r>
              <a:rPr lang="en-US" altLang="en-US" sz="4400" b="1" kern="0" smtClean="0">
                <a:solidFill>
                  <a:srgbClr val="009900"/>
                </a:solidFill>
                <a:latin typeface="Arial" panose="020B0604020202020204" pitchFamily="34" charset="0"/>
                <a:cs typeface="Arial" panose="020B0604020202020204" pitchFamily="34" charset="0"/>
              </a:rPr>
              <a:t>GIỚI THIỆU</a:t>
            </a:r>
            <a:endParaRPr lang="en-US" altLang="en-US" sz="4400" b="1" kern="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92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Điều </a:t>
            </a:r>
            <a:r>
              <a:rPr lang="vi-VN" sz="2100" b="1" kern="0">
                <a:solidFill>
                  <a:srgbClr val="0000FF"/>
                </a:solidFill>
                <a:latin typeface="Arial" charset="0"/>
              </a:rPr>
              <a:t>41. Nhiệm vụ, quyền hạn của Hội đồng nhân dân các </a:t>
            </a:r>
            <a:r>
              <a:rPr lang="vi-VN" sz="2100" b="1" kern="0" smtClean="0">
                <a:solidFill>
                  <a:srgbClr val="0000FF"/>
                </a:solidFill>
                <a:latin typeface="Arial" charset="0"/>
              </a:rPr>
              <a:t>cấp</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Điều </a:t>
            </a:r>
            <a:r>
              <a:rPr lang="vi-VN" sz="2100" b="1" kern="0">
                <a:solidFill>
                  <a:srgbClr val="0000FF"/>
                </a:solidFill>
                <a:latin typeface="Arial" charset="0"/>
              </a:rPr>
              <a:t>42. Nhiệm vụ, quyền hạn của Ủy ban nhân dân các </a:t>
            </a:r>
            <a:r>
              <a:rPr lang="vi-VN" sz="2100" b="1" kern="0" smtClean="0">
                <a:solidFill>
                  <a:srgbClr val="0000FF"/>
                </a:solidFill>
                <a:latin typeface="Arial" charset="0"/>
              </a:rPr>
              <a:t>cấp</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Điều </a:t>
            </a:r>
            <a:r>
              <a:rPr lang="vi-VN" sz="2100" b="1" kern="0">
                <a:solidFill>
                  <a:srgbClr val="0000FF"/>
                </a:solidFill>
                <a:latin typeface="Arial" charset="0"/>
              </a:rPr>
              <a:t>43. Trách nhiệm của Mặt trận Tổ quốc Việt Nam và các tổ chức thành </a:t>
            </a:r>
            <a:r>
              <a:rPr lang="vi-VN" sz="2100" b="1" kern="0" smtClean="0">
                <a:solidFill>
                  <a:srgbClr val="0000FF"/>
                </a:solidFill>
                <a:latin typeface="Arial" charset="0"/>
              </a:rPr>
              <a:t>viên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Điều </a:t>
            </a:r>
            <a:r>
              <a:rPr lang="vi-VN" sz="2100" b="1" kern="0">
                <a:solidFill>
                  <a:srgbClr val="0000FF"/>
                </a:solidFill>
                <a:latin typeface="Arial" charset="0"/>
              </a:rPr>
              <a:t>44. Hội đồng giáo dục quốc phòng và an ninh các </a:t>
            </a:r>
            <a:r>
              <a:rPr lang="vi-VN" sz="2100" b="1" kern="0" smtClean="0">
                <a:solidFill>
                  <a:srgbClr val="0000FF"/>
                </a:solidFill>
                <a:latin typeface="Arial" charset="0"/>
              </a:rPr>
              <a:t>cấp</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Điều </a:t>
            </a:r>
            <a:r>
              <a:rPr lang="vi-VN" sz="2100" b="1" kern="0">
                <a:solidFill>
                  <a:srgbClr val="0000FF"/>
                </a:solidFill>
                <a:latin typeface="Arial" charset="0"/>
              </a:rPr>
              <a:t>45. Trách nhiệm của người đứng đầu cơ quan, tổ </a:t>
            </a:r>
            <a:r>
              <a:rPr lang="vi-VN" sz="2100" b="1" kern="0" smtClean="0">
                <a:solidFill>
                  <a:srgbClr val="0000FF"/>
                </a:solidFill>
                <a:latin typeface="Arial" charset="0"/>
              </a:rPr>
              <a:t>chức</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Chương VII</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NHIỆM </a:t>
            </a:r>
            <a:r>
              <a:rPr lang="vi-VN" sz="2300" b="1">
                <a:solidFill>
                  <a:srgbClr val="FF0000"/>
                </a:solidFill>
                <a:latin typeface="Arial" panose="020B0604020202020204" pitchFamily="34" charset="0"/>
                <a:cs typeface="Arial" panose="020B0604020202020204" pitchFamily="34" charset="0"/>
              </a:rPr>
              <a:t>VỤ, QUYỀN HẠN CỦA CƠ </a:t>
            </a:r>
            <a:r>
              <a:rPr lang="vi-VN" sz="2300" b="1" smtClean="0">
                <a:solidFill>
                  <a:srgbClr val="FF0000"/>
                </a:solidFill>
                <a:latin typeface="Arial" panose="020B0604020202020204" pitchFamily="34" charset="0"/>
                <a:cs typeface="Arial" panose="020B0604020202020204" pitchFamily="34" charset="0"/>
              </a:rPr>
              <a:t>QUAN,</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TỔ </a:t>
            </a:r>
            <a:r>
              <a:rPr lang="vi-VN" sz="2300" b="1">
                <a:solidFill>
                  <a:srgbClr val="FF0000"/>
                </a:solidFill>
                <a:latin typeface="Arial" panose="020B0604020202020204" pitchFamily="34" charset="0"/>
                <a:cs typeface="Arial" panose="020B0604020202020204" pitchFamily="34" charset="0"/>
              </a:rPr>
              <a:t>CHỨC VỀ GIÁO DỤC QUỐC PHÒNG VÀ AN </a:t>
            </a:r>
            <a:r>
              <a:rPr lang="vi-VN" sz="2300" b="1" smtClean="0">
                <a:solidFill>
                  <a:srgbClr val="FF0000"/>
                </a:solidFill>
                <a:latin typeface="Arial" panose="020B0604020202020204" pitchFamily="34" charset="0"/>
                <a:cs typeface="Arial" panose="020B0604020202020204" pitchFamily="34" charset="0"/>
              </a:rPr>
              <a:t>NINH</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333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742" y="0"/>
            <a:ext cx="6734515" cy="6858000"/>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000" b="1" smtClean="0">
                <a:solidFill>
                  <a:srgbClr val="FF0066"/>
                </a:solidFill>
                <a:latin typeface="Arial" panose="020B0604020202020204" pitchFamily="34" charset="0"/>
                <a:cs typeface="Arial" panose="020B0604020202020204" pitchFamily="34" charset="0"/>
              </a:rPr>
              <a:t>LUẬT QUỐC PHÒNG NĂM 2018</a:t>
            </a:r>
            <a:endParaRPr lang="en-US" altLang="en-US" sz="30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6941389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Ngày </a:t>
            </a:r>
            <a:r>
              <a:rPr lang="en-US" sz="2300" b="1" kern="0" smtClean="0">
                <a:solidFill>
                  <a:srgbClr val="FF0000"/>
                </a:solidFill>
                <a:latin typeface="Arial" charset="0"/>
              </a:rPr>
              <a:t>08-</a:t>
            </a:r>
            <a:r>
              <a:rPr lang="vi-VN" sz="2300" b="1" kern="0" smtClean="0">
                <a:solidFill>
                  <a:srgbClr val="FF0000"/>
                </a:solidFill>
                <a:latin typeface="Arial" charset="0"/>
              </a:rPr>
              <a:t>6</a:t>
            </a:r>
            <a:r>
              <a:rPr lang="en-US" sz="2300" b="1" kern="0" smtClean="0">
                <a:solidFill>
                  <a:srgbClr val="FF0000"/>
                </a:solidFill>
                <a:latin typeface="Arial" charset="0"/>
              </a:rPr>
              <a:t>-</a:t>
            </a:r>
            <a:r>
              <a:rPr lang="vi-VN" sz="2300" b="1" kern="0" smtClean="0">
                <a:solidFill>
                  <a:srgbClr val="FF0000"/>
                </a:solidFill>
                <a:latin typeface="Arial" charset="0"/>
              </a:rPr>
              <a:t>20</a:t>
            </a:r>
            <a:r>
              <a:rPr lang="en-US" sz="2300" b="1" kern="0" smtClean="0">
                <a:solidFill>
                  <a:srgbClr val="FF0000"/>
                </a:solidFill>
                <a:latin typeface="Arial" charset="0"/>
              </a:rPr>
              <a:t>18</a:t>
            </a:r>
            <a:r>
              <a:rPr lang="vi-VN" sz="2300" b="1" kern="0" smtClean="0">
                <a:solidFill>
                  <a:srgbClr val="0000FF"/>
                </a:solidFill>
                <a:latin typeface="Arial" charset="0"/>
              </a:rPr>
              <a:t>, </a:t>
            </a:r>
            <a:r>
              <a:rPr lang="vi-VN" sz="2300" b="1" kern="0">
                <a:solidFill>
                  <a:srgbClr val="0000FF"/>
                </a:solidFill>
                <a:latin typeface="Arial" charset="0"/>
              </a:rPr>
              <a:t>tại Kỳ họp thứ </a:t>
            </a:r>
            <a:r>
              <a:rPr lang="en-US" sz="2300" b="1" kern="0" smtClean="0">
                <a:solidFill>
                  <a:srgbClr val="0000FF"/>
                </a:solidFill>
                <a:latin typeface="Arial" charset="0"/>
              </a:rPr>
              <a:t>5</a:t>
            </a:r>
            <a:r>
              <a:rPr lang="vi-VN" sz="2300" b="1" kern="0" smtClean="0">
                <a:solidFill>
                  <a:srgbClr val="0000FF"/>
                </a:solidFill>
                <a:latin typeface="Arial" charset="0"/>
              </a:rPr>
              <a:t>, </a:t>
            </a:r>
            <a:r>
              <a:rPr lang="vi-VN" sz="2300" b="1" kern="0">
                <a:solidFill>
                  <a:srgbClr val="0000FF"/>
                </a:solidFill>
                <a:latin typeface="Arial" charset="0"/>
              </a:rPr>
              <a:t>Quốc hội </a:t>
            </a:r>
            <a:r>
              <a:rPr lang="en-US" sz="2300" b="1" kern="0">
                <a:solidFill>
                  <a:srgbClr val="0000FF"/>
                </a:solidFill>
                <a:latin typeface="Arial" charset="0"/>
              </a:rPr>
              <a:t>k</a:t>
            </a:r>
            <a:r>
              <a:rPr lang="vi-VN" sz="2300" b="1" kern="0" smtClean="0">
                <a:solidFill>
                  <a:srgbClr val="0000FF"/>
                </a:solidFill>
                <a:latin typeface="Arial" charset="0"/>
              </a:rPr>
              <a:t>hóa XI</a:t>
            </a:r>
            <a:r>
              <a:rPr lang="en-US" sz="2300" b="1" kern="0">
                <a:solidFill>
                  <a:srgbClr val="0000FF"/>
                </a:solidFill>
                <a:latin typeface="Arial" charset="0"/>
              </a:rPr>
              <a:t>V</a:t>
            </a:r>
            <a:r>
              <a:rPr lang="vi-VN" sz="2300" b="1" kern="0" smtClean="0">
                <a:solidFill>
                  <a:srgbClr val="0000FF"/>
                </a:solidFill>
                <a:latin typeface="Arial" charset="0"/>
              </a:rPr>
              <a:t> </a:t>
            </a:r>
            <a:r>
              <a:rPr lang="vi-VN" sz="2300" b="1" kern="0">
                <a:solidFill>
                  <a:srgbClr val="0000FF"/>
                </a:solidFill>
                <a:latin typeface="Arial" charset="0"/>
              </a:rPr>
              <a:t>đã thông qua </a:t>
            </a:r>
            <a:r>
              <a:rPr lang="en-US" sz="2300" b="1" kern="0" smtClean="0">
                <a:solidFill>
                  <a:srgbClr val="FF3399"/>
                </a:solidFill>
                <a:latin typeface="Arial" charset="0"/>
              </a:rPr>
              <a:t>Luật Quốc phòng </a:t>
            </a:r>
            <a:r>
              <a:rPr lang="en-US" sz="2300" b="1" kern="0" smtClean="0">
                <a:solidFill>
                  <a:srgbClr val="0000FF"/>
                </a:solidFill>
                <a:latin typeface="Arial" charset="0"/>
              </a:rPr>
              <a:t>(Luật số 22/2018/QH14).</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vi-VN" sz="2300" b="1" kern="0">
                <a:solidFill>
                  <a:srgbClr val="0000FF"/>
                </a:solidFill>
                <a:latin typeface="Arial" charset="0"/>
              </a:rPr>
              <a:t>này có hiệu lực thi hành từ ngày </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20</a:t>
            </a:r>
            <a:r>
              <a:rPr lang="en-US" sz="2300" b="1" kern="0" smtClean="0">
                <a:solidFill>
                  <a:srgbClr val="FF0000"/>
                </a:solidFill>
                <a:latin typeface="Arial" charset="0"/>
              </a:rPr>
              <a:t>19</a:t>
            </a:r>
            <a:r>
              <a:rPr lang="vi-VN" sz="2300" b="1" kern="0" smtClean="0">
                <a:solidFill>
                  <a:srgbClr val="FF0000"/>
                </a:solidFill>
                <a:latin typeface="Arial" charset="0"/>
              </a:rPr>
              <a:t>.</a:t>
            </a:r>
            <a:endParaRPr lang="en-US" sz="2300" b="1" kern="0" smtClean="0">
              <a:solidFill>
                <a:srgbClr val="FF0000"/>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a:solidFill>
                  <a:srgbClr val="0000FF"/>
                </a:solidFill>
                <a:latin typeface="Arial" charset="0"/>
              </a:rPr>
              <a:t>Luật Quốc phòng năm 2018 có </a:t>
            </a:r>
            <a:r>
              <a:rPr lang="en-US" sz="2300" b="1" kern="0" smtClean="0">
                <a:solidFill>
                  <a:srgbClr val="0000FF"/>
                </a:solidFill>
                <a:latin typeface="Arial" charset="0"/>
              </a:rPr>
              <a:t>07 </a:t>
            </a:r>
            <a:r>
              <a:rPr lang="en-US" sz="2300" b="1" kern="0">
                <a:solidFill>
                  <a:srgbClr val="0000FF"/>
                </a:solidFill>
                <a:latin typeface="Arial" charset="0"/>
              </a:rPr>
              <a:t>chương, 40 điều (so với Luật Quốc phòng năm 2005 đã giảm 02 chương và giảm 11 điều</a:t>
            </a: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a:t>
            </a:r>
            <a:r>
              <a:rPr lang="en-US" sz="2500" b="1" smtClean="0">
                <a:solidFill>
                  <a:srgbClr val="FF0000"/>
                </a:solidFill>
                <a:latin typeface="Arial" panose="020B0604020202020204" pitchFamily="34" charset="0"/>
                <a:cs typeface="Arial" panose="020B0604020202020204" pitchFamily="34" charset="0"/>
              </a:rPr>
              <a:t>LUẬT QUỐC PHÒNG</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95400"/>
            <a:ext cx="3502152" cy="5413248"/>
          </a:xfrm>
          <a:prstGeom prst="rect">
            <a:avLst/>
          </a:prstGeom>
        </p:spPr>
      </p:pic>
    </p:spTree>
    <p:extLst>
      <p:ext uri="{BB962C8B-B14F-4D97-AF65-F5344CB8AC3E}">
        <p14:creationId xmlns:p14="http://schemas.microsoft.com/office/powerpoint/2010/main" val="422123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 NHỮNG </a:t>
            </a:r>
            <a:r>
              <a:rPr lang="en-US" sz="2200" b="1" kern="0">
                <a:solidFill>
                  <a:srgbClr val="FF0066"/>
                </a:solidFill>
                <a:latin typeface="Arial" charset="0"/>
              </a:rPr>
              <a:t>QUY ĐỊNH </a:t>
            </a:r>
            <a:r>
              <a:rPr lang="en-US" sz="2200" b="1" kern="0" smtClean="0">
                <a:solidFill>
                  <a:srgbClr val="FF0066"/>
                </a:solidFill>
                <a:latin typeface="Arial" charset="0"/>
              </a:rPr>
              <a:t>CHUNG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 HOẠT </a:t>
            </a:r>
            <a:r>
              <a:rPr lang="en-US" sz="2200" b="1" kern="0">
                <a:solidFill>
                  <a:srgbClr val="FF0066"/>
                </a:solidFill>
                <a:latin typeface="Arial" charset="0"/>
              </a:rPr>
              <a:t>ĐỘNG CƠ BẢN VỀ QUỐC </a:t>
            </a:r>
            <a:r>
              <a:rPr lang="en-US" sz="2200" b="1" kern="0" smtClean="0">
                <a:solidFill>
                  <a:srgbClr val="FF0066"/>
                </a:solidFill>
                <a:latin typeface="Arial" charset="0"/>
              </a:rPr>
              <a:t>PHÒNG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III. TÌNH </a:t>
            </a:r>
            <a:r>
              <a:rPr lang="en-US" sz="2200" b="1" kern="0">
                <a:solidFill>
                  <a:srgbClr val="FF0066"/>
                </a:solidFill>
                <a:latin typeface="Arial" charset="0"/>
              </a:rPr>
              <a:t>TRẠNG CHIẾN TRANH, TÌNH TRẠNG KHẨN CẤP VỀ QUỐC PHÒNG, THIẾT QUÂN LUẬT, GIỚI </a:t>
            </a:r>
            <a:r>
              <a:rPr lang="en-US" sz="2200" b="1" kern="0" smtClean="0">
                <a:solidFill>
                  <a:srgbClr val="FF0066"/>
                </a:solidFill>
                <a:latin typeface="Arial" charset="0"/>
              </a:rPr>
              <a:t>NGHIÊM</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IV. LỰC </a:t>
            </a:r>
            <a:r>
              <a:rPr lang="en-US" sz="2200" b="1" kern="0">
                <a:solidFill>
                  <a:srgbClr val="FF0066"/>
                </a:solidFill>
                <a:latin typeface="Arial" charset="0"/>
              </a:rPr>
              <a:t>LƯỢNG VŨ TRANG NHÂN </a:t>
            </a:r>
            <a:r>
              <a:rPr lang="en-US" sz="2200" b="1" kern="0" smtClean="0">
                <a:solidFill>
                  <a:srgbClr val="FF0066"/>
                </a:solidFill>
                <a:latin typeface="Arial" charset="0"/>
              </a:rPr>
              <a:t>DÂN</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 BẢO </a:t>
            </a:r>
            <a:r>
              <a:rPr lang="en-US" sz="2200" b="1" kern="0">
                <a:solidFill>
                  <a:srgbClr val="0000FF"/>
                </a:solidFill>
                <a:latin typeface="Arial" charset="0"/>
              </a:rPr>
              <a:t>ĐẢM QUỐC </a:t>
            </a:r>
            <a:r>
              <a:rPr lang="en-US" sz="2200" b="1" kern="0" smtClean="0">
                <a:solidFill>
                  <a:srgbClr val="0000FF"/>
                </a:solidFill>
                <a:latin typeface="Arial" charset="0"/>
              </a:rPr>
              <a:t>PHÒNG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VI. NHIỆM </a:t>
            </a:r>
            <a:r>
              <a:rPr lang="en-US" sz="2200" b="1" kern="0">
                <a:solidFill>
                  <a:srgbClr val="0000FF"/>
                </a:solidFill>
                <a:latin typeface="Arial" charset="0"/>
              </a:rPr>
              <a:t>VỤ, QUYỀN HẠN CỦA CƠ QUAN, TỔ CHỨC VỀ QUỐC </a:t>
            </a:r>
            <a:r>
              <a:rPr lang="en-US" sz="2200" b="1" kern="0" smtClean="0">
                <a:solidFill>
                  <a:srgbClr val="0000FF"/>
                </a:solidFill>
                <a:latin typeface="Arial" charset="0"/>
              </a:rPr>
              <a:t>PHÒNG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VII. ĐIỀU </a:t>
            </a:r>
            <a:r>
              <a:rPr lang="en-US" sz="2200" b="1" kern="0">
                <a:solidFill>
                  <a:srgbClr val="0000FF"/>
                </a:solidFill>
                <a:latin typeface="Arial" charset="0"/>
              </a:rPr>
              <a:t>KHOẢN THI </a:t>
            </a:r>
            <a:r>
              <a:rPr lang="en-US" sz="2200" b="1" kern="0" smtClean="0">
                <a:solidFill>
                  <a:srgbClr val="0000FF"/>
                </a:solidFill>
                <a:latin typeface="Arial" charset="0"/>
              </a:rPr>
              <a:t>HÀNH</a:t>
            </a:r>
            <a:endParaRPr lang="es-MX"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QUỐC PHÒNG</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(07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40 </a:t>
            </a:r>
            <a:r>
              <a:rPr lang="en-US" sz="2200" b="1">
                <a:solidFill>
                  <a:srgbClr val="008000"/>
                </a:solidFill>
                <a:latin typeface="Arial" charset="0"/>
              </a:rPr>
              <a:t>điều)</a:t>
            </a:r>
          </a:p>
        </p:txBody>
      </p:sp>
    </p:spTree>
    <p:extLst>
      <p:ext uri="{BB962C8B-B14F-4D97-AF65-F5344CB8AC3E}">
        <p14:creationId xmlns:p14="http://schemas.microsoft.com/office/powerpoint/2010/main" val="170429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Giải thích từ ngữ</a:t>
            </a:r>
            <a:endParaRPr lang="en-US" sz="2100" b="1" kern="0">
              <a:solidFill>
                <a:srgbClr val="FF0066"/>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FF0066"/>
                </a:solidFill>
                <a:latin typeface="Arial" charset="0"/>
              </a:rPr>
              <a:t>Quốc </a:t>
            </a:r>
            <a:r>
              <a:rPr lang="vi-VN" sz="2100" b="1" kern="0">
                <a:solidFill>
                  <a:srgbClr val="FF0066"/>
                </a:solidFill>
                <a:latin typeface="Arial" charset="0"/>
              </a:rPr>
              <a:t>phòng </a:t>
            </a:r>
            <a:r>
              <a:rPr lang="vi-VN" sz="2100" b="1" kern="0">
                <a:solidFill>
                  <a:srgbClr val="0000FF"/>
                </a:solidFill>
                <a:latin typeface="Arial" charset="0"/>
              </a:rPr>
              <a:t>là công cuộc giữ nước bằng sức mạnh tổng hợp của toàn dân tộc, trong đó sức mạnh quân sự là đặc trưng, lực lượng vũ trang nhân dân làm nòng </a:t>
            </a:r>
            <a:r>
              <a:rPr lang="vi-VN" sz="2100" b="1" kern="0" smtClean="0">
                <a:solidFill>
                  <a:srgbClr val="0000FF"/>
                </a:solidFill>
                <a:latin typeface="Arial" charset="0"/>
              </a:rPr>
              <a:t>cốt.</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FF0066"/>
                </a:solidFill>
                <a:latin typeface="Arial" charset="0"/>
              </a:rPr>
              <a:t>Tiềm </a:t>
            </a:r>
            <a:r>
              <a:rPr lang="vi-VN" sz="2100" b="1" kern="0">
                <a:solidFill>
                  <a:srgbClr val="FF0066"/>
                </a:solidFill>
                <a:latin typeface="Arial" charset="0"/>
              </a:rPr>
              <a:t>lực quốc phòng </a:t>
            </a:r>
            <a:r>
              <a:rPr lang="vi-VN" sz="2100" b="1" kern="0">
                <a:solidFill>
                  <a:srgbClr val="0000FF"/>
                </a:solidFill>
                <a:latin typeface="Arial" charset="0"/>
              </a:rPr>
              <a:t>là khả năng về nhân lực, vật lực, tài chính, tinh thần ở trong nước và ngoài nước có thể huy động để thực hiện nhiệm vụ quốc </a:t>
            </a:r>
            <a:r>
              <a:rPr lang="vi-VN" sz="2100" b="1" kern="0" smtClean="0">
                <a:solidFill>
                  <a:srgbClr val="0000FF"/>
                </a:solidFill>
                <a:latin typeface="Arial" charset="0"/>
              </a:rPr>
              <a:t>phòng.</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FF0066"/>
                </a:solidFill>
                <a:latin typeface="Arial" charset="0"/>
              </a:rPr>
              <a:t>Quân </a:t>
            </a:r>
            <a:r>
              <a:rPr lang="vi-VN" sz="2100" b="1" kern="0">
                <a:solidFill>
                  <a:srgbClr val="FF0066"/>
                </a:solidFill>
                <a:latin typeface="Arial" charset="0"/>
              </a:rPr>
              <a:t>sự </a:t>
            </a:r>
            <a:r>
              <a:rPr lang="vi-VN" sz="2100" b="1" kern="0">
                <a:solidFill>
                  <a:srgbClr val="0000FF"/>
                </a:solidFill>
                <a:latin typeface="Arial" charset="0"/>
              </a:rPr>
              <a:t>là hoạt động đặc biệt của xã hội về xây dựng lực lượng vũ trang, đấu tranh vũ trang, trong đó Quân đội nhân dân làm nòng </a:t>
            </a:r>
            <a:r>
              <a:rPr lang="vi-VN" sz="2100" b="1" kern="0" smtClean="0">
                <a:solidFill>
                  <a:srgbClr val="0000FF"/>
                </a:solidFill>
                <a:latin typeface="Arial" charset="0"/>
              </a:rPr>
              <a:t>cốt.</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FF0066"/>
                </a:solidFill>
                <a:latin typeface="Arial" charset="0"/>
              </a:rPr>
              <a:t>Chiến </a:t>
            </a:r>
            <a:r>
              <a:rPr lang="vi-VN" sz="2100" b="1" kern="0">
                <a:solidFill>
                  <a:srgbClr val="FF0066"/>
                </a:solidFill>
                <a:latin typeface="Arial" charset="0"/>
              </a:rPr>
              <a:t>tranh nhân dân </a:t>
            </a:r>
            <a:r>
              <a:rPr lang="vi-VN" sz="2100" b="1" kern="0">
                <a:solidFill>
                  <a:srgbClr val="0000FF"/>
                </a:solidFill>
                <a:latin typeface="Arial" charset="0"/>
              </a:rPr>
              <a:t>là cuộc chiến tranh toàn dân, toàn diện, lấy lực lượng vũ trang nhân dân làm nòng cốt nhằm bảo vệ độc lập, chủ quyền, thống nhất, toàn vẹn lãnh thổ của Tổ quốc và bảo vệ Nhân dân, Đảng, Nhà nước, chế độ xã hội chủ nghĩa</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06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600"/>
              </a:spcBef>
              <a:spcAft>
                <a:spcPts val="0"/>
              </a:spcAft>
              <a:buClr>
                <a:srgbClr val="FF0000"/>
              </a:buClr>
              <a:buFont typeface="+mj-lt"/>
              <a:buAutoNum type="arabicPeriod" startAt="5"/>
              <a:defRPr/>
            </a:pPr>
            <a:r>
              <a:rPr lang="vi-VN" sz="2000" b="1" kern="0" smtClean="0">
                <a:solidFill>
                  <a:srgbClr val="FF0066"/>
                </a:solidFill>
                <a:latin typeface="Arial" charset="0"/>
              </a:rPr>
              <a:t>Thế </a:t>
            </a:r>
            <a:r>
              <a:rPr lang="vi-VN" sz="2000" b="1" kern="0">
                <a:solidFill>
                  <a:srgbClr val="FF0066"/>
                </a:solidFill>
                <a:latin typeface="Arial" charset="0"/>
              </a:rPr>
              <a:t>trận quốc phòng toàn dân</a:t>
            </a:r>
            <a:r>
              <a:rPr lang="vi-VN" sz="2000" b="1" kern="0">
                <a:solidFill>
                  <a:srgbClr val="0000FF"/>
                </a:solidFill>
                <a:latin typeface="Arial" charset="0"/>
              </a:rPr>
              <a:t> là việc tổ chức, triển khai, bố trí lực lượng, tiềm lực quốc phòng trên toàn bộ lãnh thổ theo kế hoạch thống nhất, phù hợp với chiến lược bảo vệ Tổ quốc để ngăn ngừa, đối phó thắng lợi với mọi âm mưu và hoạt động chống phá của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thế </a:t>
            </a:r>
            <a:r>
              <a:rPr lang="vi-VN" sz="2000" b="1" kern="0">
                <a:solidFill>
                  <a:srgbClr val="0000FF"/>
                </a:solidFill>
                <a:latin typeface="Arial" charset="0"/>
              </a:rPr>
              <a:t>lực thù địch, sẵn sàng chuyển đất nước từ thời bình sang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thời chiến.</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startAt="5"/>
              <a:defRPr/>
            </a:pPr>
            <a:r>
              <a:rPr lang="vi-VN" sz="2000" b="1" kern="0" smtClean="0">
                <a:solidFill>
                  <a:srgbClr val="FF0066"/>
                </a:solidFill>
                <a:latin typeface="Arial" charset="0"/>
              </a:rPr>
              <a:t>Phòng </a:t>
            </a:r>
            <a:r>
              <a:rPr lang="vi-VN" sz="2000" b="1" kern="0">
                <a:solidFill>
                  <a:srgbClr val="FF0066"/>
                </a:solidFill>
                <a:latin typeface="Arial" charset="0"/>
              </a:rPr>
              <a:t>thủ đất nước</a:t>
            </a:r>
            <a:r>
              <a:rPr lang="vi-VN" sz="2000" b="1" kern="0">
                <a:solidFill>
                  <a:srgbClr val="0000FF"/>
                </a:solidFill>
                <a:latin typeface="Arial" charset="0"/>
              </a:rPr>
              <a:t> là tổng thể các hoạt động tổ chức, chuẩn bị và thực hành về chính trị, tinh thần, kinh tế, văn hóa, xã hội, khoa học, công nghệ, quân sự, an ninh, đối ngoại để bảo vệ Tổ </a:t>
            </a:r>
            <a:r>
              <a:rPr lang="vi-VN" sz="2000" b="1" kern="0" smtClean="0">
                <a:solidFill>
                  <a:srgbClr val="0000FF"/>
                </a:solidFill>
                <a:latin typeface="Arial" charset="0"/>
              </a:rPr>
              <a:t>quốc.</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startAt="5"/>
              <a:defRPr/>
            </a:pPr>
            <a:r>
              <a:rPr lang="vi-VN" sz="2000" b="1" kern="0" smtClean="0">
                <a:solidFill>
                  <a:srgbClr val="FF0066"/>
                </a:solidFill>
                <a:latin typeface="Arial" charset="0"/>
              </a:rPr>
              <a:t>Xâm </a:t>
            </a:r>
            <a:r>
              <a:rPr lang="vi-VN" sz="2000" b="1" kern="0">
                <a:solidFill>
                  <a:srgbClr val="FF0066"/>
                </a:solidFill>
                <a:latin typeface="Arial" charset="0"/>
              </a:rPr>
              <a:t>lược</a:t>
            </a:r>
            <a:r>
              <a:rPr lang="vi-VN" sz="2000" b="1" kern="0">
                <a:solidFill>
                  <a:srgbClr val="0000FF"/>
                </a:solidFill>
                <a:latin typeface="Arial" charset="0"/>
              </a:rPr>
              <a:t> là hành vi chống lại độc lập, chủ quyền, thống nhất, toàn vẹn lãnh thổ của Tổ quốc bằng cách sử dụng lực lượng vũ trang hoặc cách thức khác trái với pháp luật Việt Nam và luật pháp quốc </a:t>
            </a:r>
            <a:r>
              <a:rPr lang="vi-VN" sz="2000" b="1" kern="0" smtClean="0">
                <a:solidFill>
                  <a:srgbClr val="0000FF"/>
                </a:solidFill>
                <a:latin typeface="Arial" charset="0"/>
              </a:rPr>
              <a:t>tế.</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startAt="5"/>
              <a:defRPr/>
            </a:pPr>
            <a:r>
              <a:rPr lang="vi-VN" sz="2000" b="1" kern="0" smtClean="0">
                <a:solidFill>
                  <a:srgbClr val="FF0066"/>
                </a:solidFill>
                <a:latin typeface="Arial" charset="0"/>
              </a:rPr>
              <a:t>Chiến </a:t>
            </a:r>
            <a:r>
              <a:rPr lang="vi-VN" sz="2000" b="1" kern="0">
                <a:solidFill>
                  <a:srgbClr val="FF0066"/>
                </a:solidFill>
                <a:latin typeface="Arial" charset="0"/>
              </a:rPr>
              <a:t>tranh thông tin </a:t>
            </a:r>
            <a:r>
              <a:rPr lang="vi-VN" sz="2000" b="1" kern="0">
                <a:solidFill>
                  <a:srgbClr val="0000FF"/>
                </a:solidFill>
                <a:latin typeface="Arial" charset="0"/>
              </a:rPr>
              <a:t>là một loại hình thái chiến tranh, bao gồm các hoạt động, biện pháp để vô hiệu hóa hệ thống thông tin của đối phương và bảo vệ hệ thống thông tin của Việt Nam</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667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Giải thích từ ngữ</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61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Tình </a:t>
            </a:r>
            <a:r>
              <a:rPr lang="vi-VN" sz="2000" b="1" kern="0">
                <a:solidFill>
                  <a:srgbClr val="FF0066"/>
                </a:solidFill>
                <a:latin typeface="Arial" charset="0"/>
              </a:rPr>
              <a:t>trạng chiến tranh</a:t>
            </a:r>
            <a:r>
              <a:rPr lang="vi-VN" sz="2000" b="1" kern="0">
                <a:solidFill>
                  <a:srgbClr val="0000FF"/>
                </a:solidFill>
                <a:latin typeface="Arial" charset="0"/>
              </a:rPr>
              <a:t> là trạng thái xã hội đặc biệt của đất nước được tuyên bố từ khi Tổ quốc bị xâm lược cho đến khi hành vi xâm lược đó được chấm dứt trên thực </a:t>
            </a:r>
            <a:r>
              <a:rPr lang="vi-VN" sz="2000" b="1" kern="0" smtClean="0">
                <a:solidFill>
                  <a:srgbClr val="0000FF"/>
                </a:solidFill>
                <a:latin typeface="Arial" charset="0"/>
              </a:rPr>
              <a:t>tế.</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Tình </a:t>
            </a:r>
            <a:r>
              <a:rPr lang="vi-VN" sz="2000" b="1" kern="0">
                <a:solidFill>
                  <a:srgbClr val="FF0066"/>
                </a:solidFill>
                <a:latin typeface="Arial" charset="0"/>
              </a:rPr>
              <a:t>trạng khẩn cấp về quốc phòng </a:t>
            </a:r>
            <a:r>
              <a:rPr lang="vi-VN" sz="2000" b="1" kern="0">
                <a:solidFill>
                  <a:srgbClr val="0000FF"/>
                </a:solidFill>
                <a:latin typeface="Arial" charset="0"/>
              </a:rPr>
              <a:t>là trạng thái xã hội của đất nước khi có nguy cơ trực tiếp bị xâm lược hoặc đã xảy ra hành vi xâm lược hoặc bạo loạn có vũ trang nhưng chưa đến mức tuyên bố tình trạng chiến </a:t>
            </a:r>
            <a:r>
              <a:rPr lang="vi-VN" sz="2000" b="1" kern="0" smtClean="0">
                <a:solidFill>
                  <a:srgbClr val="0000FF"/>
                </a:solidFill>
                <a:latin typeface="Arial" charset="0"/>
              </a:rPr>
              <a:t>tranh.</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Tổng </a:t>
            </a:r>
            <a:r>
              <a:rPr lang="vi-VN" sz="2000" b="1" kern="0">
                <a:solidFill>
                  <a:srgbClr val="FF0066"/>
                </a:solidFill>
                <a:latin typeface="Arial" charset="0"/>
              </a:rPr>
              <a:t>động viên</a:t>
            </a:r>
            <a:r>
              <a:rPr lang="vi-VN" sz="2000" b="1" kern="0">
                <a:solidFill>
                  <a:srgbClr val="0000FF"/>
                </a:solidFill>
                <a:latin typeface="Arial" charset="0"/>
              </a:rPr>
              <a:t> là biện pháp huy động mọi nguồn lực của đất nước để chống chiến tranh xâm </a:t>
            </a:r>
            <a:r>
              <a:rPr lang="vi-VN" sz="2000" b="1" kern="0" smtClean="0">
                <a:solidFill>
                  <a:srgbClr val="0000FF"/>
                </a:solidFill>
                <a:latin typeface="Arial" charset="0"/>
              </a:rPr>
              <a:t>lược.</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Động </a:t>
            </a:r>
            <a:r>
              <a:rPr lang="vi-VN" sz="2000" b="1" kern="0">
                <a:solidFill>
                  <a:srgbClr val="FF0066"/>
                </a:solidFill>
                <a:latin typeface="Arial" charset="0"/>
              </a:rPr>
              <a:t>viên cục bộ</a:t>
            </a:r>
            <a:r>
              <a:rPr lang="vi-VN" sz="2000" b="1" kern="0">
                <a:solidFill>
                  <a:srgbClr val="0000FF"/>
                </a:solidFill>
                <a:latin typeface="Arial" charset="0"/>
              </a:rPr>
              <a:t> là biện pháp huy động mọi nguồn lực của một hoặc một số địa phương trong tình trạng khẩn cấp về quốc </a:t>
            </a:r>
            <a:r>
              <a:rPr lang="vi-VN" sz="2000" b="1" kern="0" smtClean="0">
                <a:solidFill>
                  <a:srgbClr val="0000FF"/>
                </a:solidFill>
                <a:latin typeface="Arial" charset="0"/>
              </a:rPr>
              <a:t>phòng.</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Thảm </a:t>
            </a:r>
            <a:r>
              <a:rPr lang="vi-VN" sz="2000" b="1" kern="0">
                <a:solidFill>
                  <a:srgbClr val="FF0066"/>
                </a:solidFill>
                <a:latin typeface="Arial" charset="0"/>
              </a:rPr>
              <a:t>họa </a:t>
            </a:r>
            <a:r>
              <a:rPr lang="vi-VN" sz="2000" b="1" kern="0">
                <a:solidFill>
                  <a:srgbClr val="0000FF"/>
                </a:solidFill>
                <a:latin typeface="Arial" charset="0"/>
              </a:rPr>
              <a:t>là biến động do thiên nhiên, dịch bệnh nguy hiểm lây lan trên quy mô rộng hoặc do con người gây ra hoặc do hậu quả chiến tranh làm thiệt hại nghiêm trọng về người, tài sản,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môi </a:t>
            </a:r>
            <a:r>
              <a:rPr lang="vi-VN" sz="2000" b="1" kern="0">
                <a:solidFill>
                  <a:srgbClr val="0000FF"/>
                </a:solidFill>
                <a:latin typeface="Arial" charset="0"/>
              </a:rPr>
              <a:t>trường</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667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Giải thích từ ngữ</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433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246"/>
            <a:ext cx="9170126" cy="5736354"/>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Tuân </a:t>
            </a:r>
            <a:r>
              <a:rPr lang="vi-VN" sz="2100" b="1" kern="0">
                <a:solidFill>
                  <a:srgbClr val="0000FF"/>
                </a:solidFill>
                <a:latin typeface="Arial" charset="0"/>
              </a:rPr>
              <a:t>thủ Hiến pháp và pháp luật của nước Cộng hòa xã hội chủ nghĩa Việt Nam; </a:t>
            </a:r>
            <a:r>
              <a:rPr lang="vi-VN" sz="2100" b="1" kern="0">
                <a:solidFill>
                  <a:srgbClr val="FF0066"/>
                </a:solidFill>
                <a:latin typeface="Arial" charset="0"/>
              </a:rPr>
              <a:t>đặt dưới sự lãnh đạo tuyệt đối, trực tiếp về mọi mặt của Đảng Cộng sản Việt Nam</a:t>
            </a:r>
            <a:r>
              <a:rPr lang="vi-VN" sz="2100" b="1" kern="0">
                <a:solidFill>
                  <a:srgbClr val="0000FF"/>
                </a:solidFill>
                <a:latin typeface="Arial" charset="0"/>
              </a:rPr>
              <a:t>, sự quản lý tập trung, thống nhất của Nhà </a:t>
            </a:r>
            <a:r>
              <a:rPr lang="vi-VN" sz="2100" b="1" kern="0" smtClean="0">
                <a:solidFill>
                  <a:srgbClr val="0000FF"/>
                </a:solidFill>
                <a:latin typeface="Arial" charset="0"/>
              </a:rPr>
              <a:t>nước.</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Củng </a:t>
            </a:r>
            <a:r>
              <a:rPr lang="vi-VN" sz="2100" b="1" kern="0">
                <a:solidFill>
                  <a:srgbClr val="0000FF"/>
                </a:solidFill>
                <a:latin typeface="Arial" charset="0"/>
              </a:rPr>
              <a:t>cố, tăng cường quốc phòng là nhiệm vụ trọng yếu, thường xuyên, huy động sức mạnh tổng hợp của toàn dân tộc và của cả hệ thống chính trị, trong đó lực lượng vũ trang nhân dân làm nòng </a:t>
            </a:r>
            <a:r>
              <a:rPr lang="vi-VN" sz="2100" b="1" kern="0" smtClean="0">
                <a:solidFill>
                  <a:srgbClr val="0000FF"/>
                </a:solidFill>
                <a:latin typeface="Arial" charset="0"/>
              </a:rPr>
              <a:t>cốt.</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Xây </a:t>
            </a:r>
            <a:r>
              <a:rPr lang="vi-VN" sz="2100" b="1" kern="0">
                <a:solidFill>
                  <a:srgbClr val="0000FF"/>
                </a:solidFill>
                <a:latin typeface="Arial" charset="0"/>
              </a:rPr>
              <a:t>dựng nền quốc phòng toàn dân, thế trận quốc phòng toàn dân gắn với nền an ninh nhân dân, thế trận an ninh nhân </a:t>
            </a:r>
            <a:r>
              <a:rPr lang="vi-VN" sz="2100" b="1" kern="0" smtClean="0">
                <a:solidFill>
                  <a:srgbClr val="0000FF"/>
                </a:solidFill>
                <a:latin typeface="Arial" charset="0"/>
              </a:rPr>
              <a:t>dân.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Kết </a:t>
            </a:r>
            <a:r>
              <a:rPr lang="vi-VN" sz="2100" b="1" kern="0">
                <a:solidFill>
                  <a:srgbClr val="0000FF"/>
                </a:solidFill>
                <a:latin typeface="Arial" charset="0"/>
              </a:rPr>
              <a:t>hợp quốc phòng với kinh tế - xã hội và kinh tế - xã hội với quốc </a:t>
            </a:r>
            <a:r>
              <a:rPr lang="vi-VN" sz="2100" b="1" kern="0" smtClean="0">
                <a:solidFill>
                  <a:srgbClr val="0000FF"/>
                </a:solidFill>
                <a:latin typeface="Arial" charset="0"/>
              </a:rPr>
              <a:t>phòng.</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Kết </a:t>
            </a:r>
            <a:r>
              <a:rPr lang="vi-VN" sz="2100" b="1" kern="0">
                <a:solidFill>
                  <a:srgbClr val="0000FF"/>
                </a:solidFill>
                <a:latin typeface="Arial" charset="0"/>
              </a:rPr>
              <a:t>hợp quốc phòng với an ninh, đối ngoại</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Nguyên tắc hoạt động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11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altLang="en-US" sz="2700" b="1" kern="0" smtClean="0">
                <a:solidFill>
                  <a:srgbClr val="FF0066"/>
                </a:solidFill>
                <a:latin typeface="Arial" panose="020B0604020202020204" pitchFamily="34" charset="0"/>
                <a:cs typeface="Arial" panose="020B0604020202020204" pitchFamily="34" charset="0"/>
              </a:rPr>
              <a:t>Luật Giáo dục Quốc phòng và An ninh năm 2013;</a:t>
            </a:r>
          </a:p>
          <a:p>
            <a:pPr marL="628650" indent="-514350" algn="just" eaLnBrk="1" hangingPunct="1">
              <a:lnSpc>
                <a:spcPct val="120000"/>
              </a:lnSpc>
              <a:spcBef>
                <a:spcPts val="2200"/>
              </a:spcBef>
              <a:spcAft>
                <a:spcPts val="0"/>
              </a:spcAft>
              <a:buClr>
                <a:srgbClr val="FF0000"/>
              </a:buClr>
              <a:buFont typeface="+mj-lt"/>
              <a:buAutoNum type="arabicPeriod"/>
              <a:defRPr/>
            </a:pPr>
            <a:r>
              <a:rPr lang="en-US" altLang="en-US" sz="2800" b="1" kern="0" smtClean="0">
                <a:solidFill>
                  <a:srgbClr val="008000"/>
                </a:solidFill>
                <a:latin typeface="Arial" panose="020B0604020202020204" pitchFamily="34" charset="0"/>
                <a:cs typeface="Arial" panose="020B0604020202020204" pitchFamily="34" charset="0"/>
              </a:rPr>
              <a:t>Luật Quốc phòng năm 2018 ;</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800" b="1" kern="0" smtClean="0">
                <a:solidFill>
                  <a:srgbClr val="0000FF"/>
                </a:solidFill>
                <a:latin typeface="Arial" panose="020B0604020202020204" pitchFamily="34" charset="0"/>
                <a:cs typeface="Arial" panose="020B0604020202020204" pitchFamily="34" charset="0"/>
              </a:rPr>
              <a:t>Luật Công an nhân </a:t>
            </a:r>
            <a:r>
              <a:rPr lang="en-US" sz="2800" b="1" kern="0" smtClean="0">
                <a:solidFill>
                  <a:srgbClr val="0000FF"/>
                </a:solidFill>
                <a:latin typeface="Arial" panose="020B0604020202020204" pitchFamily="34" charset="0"/>
                <a:cs typeface="Arial" panose="020B0604020202020204" pitchFamily="34" charset="0"/>
              </a:rPr>
              <a:t>dân năm </a:t>
            </a:r>
            <a:r>
              <a:rPr lang="en-US" sz="2800" b="1" kern="0" smtClean="0">
                <a:solidFill>
                  <a:srgbClr val="0000FF"/>
                </a:solidFill>
                <a:latin typeface="Arial" panose="020B0604020202020204" pitchFamily="34" charset="0"/>
                <a:cs typeface="Arial" panose="020B0604020202020204" pitchFamily="34" charset="0"/>
              </a:rPr>
              <a:t>2018;</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800" b="1" kern="0" smtClean="0">
                <a:solidFill>
                  <a:srgbClr val="FF0000"/>
                </a:solidFill>
                <a:latin typeface="Arial" panose="020B0604020202020204" pitchFamily="34" charset="0"/>
                <a:cs typeface="Arial" panose="020B0604020202020204" pitchFamily="34" charset="0"/>
              </a:rPr>
              <a:t>Luật Dân quân tự vệ năm 2019.</a:t>
            </a:r>
            <a:endParaRPr lang="en-US" sz="2800" b="1" kern="0">
              <a:solidFill>
                <a:srgbClr val="FF0000"/>
              </a:solidFill>
              <a:latin typeface="Arial" panose="020B0604020202020204" pitchFamily="34" charset="0"/>
              <a:cs typeface="Arial" panose="020B0604020202020204" pitchFamily="34"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3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2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Củng </a:t>
            </a:r>
            <a:r>
              <a:rPr lang="vi-VN" sz="2300" b="1" kern="0">
                <a:solidFill>
                  <a:srgbClr val="0000FF"/>
                </a:solidFill>
                <a:latin typeface="Arial" charset="0"/>
              </a:rPr>
              <a:t>cố, tăng cường nền quốc phòng toàn dân, sức mạnh quân sự để xây dựng, bảo vệ vững chắc Tổ quốc Việt Nam </a:t>
            </a:r>
            <a:r>
              <a:rPr lang="en-US" sz="2300" b="1" kern="0" smtClean="0">
                <a:solidFill>
                  <a:srgbClr val="0000FF"/>
                </a:solidFill>
                <a:latin typeface="Arial" charset="0"/>
              </a:rPr>
              <a:t>XHCN</a:t>
            </a:r>
            <a:r>
              <a:rPr lang="vi-VN" sz="2300" b="1" kern="0" smtClean="0">
                <a:solidFill>
                  <a:srgbClr val="0000FF"/>
                </a:solidFill>
                <a:latin typeface="Arial" charset="0"/>
              </a:rPr>
              <a:t>,</a:t>
            </a:r>
            <a:r>
              <a:rPr lang="vi-VN" sz="2300" b="1" kern="0">
                <a:solidFill>
                  <a:srgbClr val="0000FF"/>
                </a:solidFill>
                <a:latin typeface="Arial" charset="0"/>
              </a:rPr>
              <a:t> góp phần bảo vệ hòa bình ở khu vực và trên thế </a:t>
            </a:r>
            <a:r>
              <a:rPr lang="vi-VN" sz="2300" b="1" kern="0" smtClean="0">
                <a:solidFill>
                  <a:srgbClr val="0000FF"/>
                </a:solidFill>
                <a:latin typeface="Arial" charset="0"/>
              </a:rPr>
              <a:t>giới.</a:t>
            </a:r>
            <a:endParaRPr lang="en-US" sz="2300" b="1" kern="0" smtClean="0">
              <a:solidFill>
                <a:srgbClr val="0000FF"/>
              </a:solidFill>
              <a:latin typeface="Arial" charset="0"/>
            </a:endParaRPr>
          </a:p>
          <a:p>
            <a:pPr marL="579438" indent="-457200" algn="just" eaLnBrk="1" hangingPunct="1">
              <a:lnSpc>
                <a:spcPct val="112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Thực </a:t>
            </a:r>
            <a:r>
              <a:rPr lang="vi-VN" sz="2300" b="1" kern="0">
                <a:solidFill>
                  <a:srgbClr val="0000FF"/>
                </a:solidFill>
                <a:latin typeface="Arial" charset="0"/>
              </a:rPr>
              <a:t>hiện độc lập, chủ quyền, thống nhất, toàn vẹn lãnh thổ, bao gồm đất liền, hải đảo, vùng biển và vùng trời; thực hiện chính sách hòa bình, tự vệ; sử dụng các biện pháp chính đáng, thích hợp để phòng ngừa, ngăn chặn, đẩy lùi, đánh bại mọi âm mưu và hành vi xâm </a:t>
            </a:r>
            <a:r>
              <a:rPr lang="vi-VN" sz="2300" b="1" kern="0" smtClean="0">
                <a:solidFill>
                  <a:srgbClr val="0000FF"/>
                </a:solidFill>
                <a:latin typeface="Arial" charset="0"/>
              </a:rPr>
              <a:t>lược.</a:t>
            </a:r>
            <a:endParaRPr lang="en-US" sz="23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Chính sách của Nhà nước về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334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600"/>
              </a:spcBef>
              <a:spcAft>
                <a:spcPts val="0"/>
              </a:spcAft>
              <a:buClr>
                <a:srgbClr val="FF0000"/>
              </a:buClr>
              <a:buFont typeface="+mj-lt"/>
              <a:buAutoNum type="arabicPeriod" startAt="3"/>
              <a:defRPr/>
            </a:pPr>
            <a:r>
              <a:rPr lang="vi-VN" sz="2000" b="1" kern="0" smtClean="0">
                <a:solidFill>
                  <a:srgbClr val="0000FF"/>
                </a:solidFill>
                <a:latin typeface="Arial" charset="0"/>
              </a:rPr>
              <a:t>Thực </a:t>
            </a:r>
            <a:r>
              <a:rPr lang="vi-VN" sz="2000" b="1" kern="0">
                <a:solidFill>
                  <a:srgbClr val="0000FF"/>
                </a:solidFill>
                <a:latin typeface="Arial" charset="0"/>
              </a:rPr>
              <a:t>hiện đối ngoại quốc phòng phù hợp với đường lối đối ngoại độc lập, tự chủ, hòa bình, hữu nghị, hợp tác và phát triển; chống chiến tranh dưới mọi hình thức; chủ động và tích cực hội nhập, mở rộng hợp tác quốc tế, đối thoại quốc phòng, tạo môi trường quốc tế thuận lợi cho sự nghiệp xây dựng và bảo vệ Tổ quốc; không tham gia lực lượng, liên minh quân sự của bên này chống bên kia; không cho nước ngoài đặt căn cứ quân sự hoặc sử dụng lãnh thổ của Việt Nam để chống lại nước khác; không đe dọa hoặc sử dụng vũ lực trong quan hệ quốc tế; giải quyết mọi bất đồng, tranh chấp bằng biện pháp hòa bình trên nguyên tắc tôn trọng độc lập, chủ quyền, thống nhất, toàn vẹn lãnh thổ, không can thiệp vào công việc nội bộ của nhau, bình đẳng, cùng có lợi; phù hợp với Hiến pháp, pháp luật Việt Nam và điều ước quốc tế có liên quan mà </a:t>
            </a:r>
            <a:r>
              <a:rPr lang="vi-VN" sz="2000" b="1" kern="0" smtClean="0">
                <a:solidFill>
                  <a:srgbClr val="0000FF"/>
                </a:solidFill>
                <a:latin typeface="Arial" charset="0"/>
              </a:rPr>
              <a:t>nước</a:t>
            </a:r>
            <a:r>
              <a:rPr lang="en-US" sz="2000" b="1" kern="0" smtClean="0">
                <a:solidFill>
                  <a:srgbClr val="0000FF"/>
                </a:solidFill>
                <a:latin typeface="Arial" charset="0"/>
              </a:rPr>
              <a:t> CHXHCN </a:t>
            </a:r>
            <a:r>
              <a:rPr lang="vi-VN" sz="2000" b="1" kern="0" smtClean="0">
                <a:solidFill>
                  <a:srgbClr val="0000FF"/>
                </a:solidFill>
                <a:latin typeface="Arial" charset="0"/>
              </a:rPr>
              <a:t>Việt </a:t>
            </a:r>
            <a:r>
              <a:rPr lang="vi-VN" sz="2000" b="1" kern="0">
                <a:solidFill>
                  <a:srgbClr val="0000FF"/>
                </a:solidFill>
                <a:latin typeface="Arial" charset="0"/>
              </a:rPr>
              <a:t>Nam là thành viên</a:t>
            </a:r>
            <a:r>
              <a:rPr lang="vi-VN" sz="2000" b="1" kern="0" smtClean="0">
                <a:solidFill>
                  <a:srgbClr val="0000FF"/>
                </a:solidFill>
                <a:latin typeface="Arial" charset="0"/>
              </a:rPr>
              <a:t>.</a:t>
            </a:r>
            <a:endParaRPr lang="en-US" sz="2000" b="1" kern="0" smtClean="0">
              <a:solidFill>
                <a:srgbClr val="0000FF"/>
              </a:solidFill>
              <a:latin typeface="Arial" charset="0"/>
            </a:endParaRPr>
          </a:p>
          <a:p>
            <a:pPr marL="579438" indent="0" algn="just" eaLnBrk="1" hangingPunct="1">
              <a:lnSpc>
                <a:spcPct val="106000"/>
              </a:lnSpc>
              <a:spcBef>
                <a:spcPts val="600"/>
              </a:spcBef>
              <a:spcAft>
                <a:spcPts val="0"/>
              </a:spcAft>
              <a:buClr>
                <a:srgbClr val="FF0000"/>
              </a:buClr>
              <a:buNone/>
              <a:defRPr/>
            </a:pPr>
            <a:r>
              <a:rPr lang="en-US" sz="2000" b="1" kern="0" smtClean="0">
                <a:solidFill>
                  <a:srgbClr val="0000FF"/>
                </a:solidFill>
                <a:latin typeface="Arial" charset="0"/>
              </a:rPr>
              <a:t>……</a:t>
            </a:r>
          </a:p>
          <a:p>
            <a:pPr marL="579438" indent="0" algn="just" eaLnBrk="1" hangingPunct="1">
              <a:lnSpc>
                <a:spcPct val="106000"/>
              </a:lnSpc>
              <a:spcBef>
                <a:spcPts val="600"/>
              </a:spcBef>
              <a:spcAft>
                <a:spcPts val="0"/>
              </a:spcAft>
              <a:buClr>
                <a:srgbClr val="FF0000"/>
              </a:buClr>
              <a:buNone/>
              <a:defRPr/>
            </a:pPr>
            <a:r>
              <a:rPr lang="en-US" sz="2000" b="1" kern="0" smtClean="0">
                <a:solidFill>
                  <a:srgbClr val="0000FF"/>
                </a:solidFill>
                <a:latin typeface="Arial" charset="0"/>
              </a:rPr>
              <a:t>……</a:t>
            </a: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Chính sách của Nhà nước về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640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Chống </a:t>
            </a:r>
            <a:r>
              <a:rPr lang="vi-VN" sz="2000" b="1" kern="0">
                <a:solidFill>
                  <a:srgbClr val="0000FF"/>
                </a:solidFill>
                <a:latin typeface="Arial" charset="0"/>
              </a:rPr>
              <a:t>lại độc lập, chủ quyền, thống nhất, toàn vẹn lãnh thổ của Tổ quốc, Nhân dân, Đảng, Nhà nước, chế độ xã hội chủ nghĩa, sự nghiệp xây dựng và bảo vệ Tổ </a:t>
            </a:r>
            <a:r>
              <a:rPr lang="vi-VN" sz="2000" b="1" kern="0" smtClean="0">
                <a:solidFill>
                  <a:srgbClr val="0000FF"/>
                </a:solidFill>
                <a:latin typeface="Arial" charset="0"/>
              </a:rPr>
              <a:t>quốc.</a:t>
            </a:r>
            <a:endParaRPr lang="en-US" sz="20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Thành </a:t>
            </a:r>
            <a:r>
              <a:rPr lang="vi-VN" sz="2000" b="1" kern="0">
                <a:solidFill>
                  <a:srgbClr val="0000FF"/>
                </a:solidFill>
                <a:latin typeface="Arial" charset="0"/>
              </a:rPr>
              <a:t>lập, tham gia, tài trợ tổ chức vũ trang trái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động, sử dụng người, vũ khí, vật liệu nổ, công cụ hỗ trợ, trang bị, thiết bị, phương tiện để tiến hành hoạt động vũ trang khi chưa có lệnh hoặc quyết định của cấp có thẩm quyền hoặc không có trong kế hoạch huấn luyện, diễn tập, sẵn sàng chiến đấu đã được phê </a:t>
            </a:r>
            <a:r>
              <a:rPr lang="vi-VN" sz="2000" b="1" kern="0" smtClean="0">
                <a:solidFill>
                  <a:srgbClr val="0000FF"/>
                </a:solidFill>
                <a:latin typeface="Arial" charset="0"/>
              </a:rPr>
              <a:t>duyệt.</a:t>
            </a:r>
            <a:endParaRPr lang="en-US" sz="20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Chống </a:t>
            </a:r>
            <a:r>
              <a:rPr lang="vi-VN" sz="2000" b="1" kern="0">
                <a:solidFill>
                  <a:srgbClr val="0000FF"/>
                </a:solidFill>
                <a:latin typeface="Arial" charset="0"/>
              </a:rPr>
              <a:t>lại hoặc cản trở cơ quan, tổ chức, cá nhân thực hiện nhiệm vụ quốc </a:t>
            </a:r>
            <a:r>
              <a:rPr lang="vi-VN" sz="2000" b="1" kern="0" smtClean="0">
                <a:solidFill>
                  <a:srgbClr val="0000FF"/>
                </a:solidFill>
                <a:latin typeface="Arial" charset="0"/>
              </a:rPr>
              <a:t>phòng.</a:t>
            </a:r>
            <a:endParaRPr lang="en-US" sz="20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Lợi </a:t>
            </a:r>
            <a:r>
              <a:rPr lang="vi-VN" sz="2000" b="1" kern="0">
                <a:solidFill>
                  <a:srgbClr val="0000FF"/>
                </a:solidFill>
                <a:latin typeface="Arial" charset="0"/>
              </a:rPr>
              <a:t>dụng, lạm dụng việc thực hiện nhiệm vụ quốc phòng để xâm phạm lợi ích quốc gia, quyền và lợi ích hợp pháp của cơ quan, tổ chức, cá </a:t>
            </a:r>
            <a:r>
              <a:rPr lang="vi-VN" sz="2000" b="1" kern="0" smtClean="0">
                <a:solidFill>
                  <a:srgbClr val="0000FF"/>
                </a:solidFill>
                <a:latin typeface="Arial" charset="0"/>
              </a:rPr>
              <a:t>nhân.</a:t>
            </a:r>
            <a:endParaRPr lang="en-US" sz="20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Phân </a:t>
            </a:r>
            <a:r>
              <a:rPr lang="vi-VN" sz="2000" b="1" kern="0">
                <a:solidFill>
                  <a:srgbClr val="0000FF"/>
                </a:solidFill>
                <a:latin typeface="Arial" charset="0"/>
              </a:rPr>
              <a:t>biệt đối xử về giới trong thực hiện nhiệm vụ quốc phòng</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2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6. Các hành vi bị nghiêm cấm trong lĩnh vực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452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408"/>
            <a:ext cx="9144000" cy="6787591"/>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3000"/>
              </a:lnSpc>
              <a:spcBef>
                <a:spcPts val="600"/>
              </a:spcBef>
              <a:spcAft>
                <a:spcPts val="0"/>
              </a:spcAft>
              <a:buClr>
                <a:srgbClr val="FF0000"/>
              </a:buClr>
              <a:buFont typeface="Wingdings" panose="05000000000000000000" pitchFamily="2" charset="2"/>
              <a:buChar char="v"/>
              <a:defRPr/>
            </a:pPr>
            <a:r>
              <a:rPr lang="vi-VN" sz="1950" b="1" kern="0" smtClean="0">
                <a:solidFill>
                  <a:srgbClr val="FF0066"/>
                </a:solidFill>
                <a:latin typeface="Arial" charset="0"/>
              </a:rPr>
              <a:t>Điều </a:t>
            </a:r>
            <a:r>
              <a:rPr lang="vi-VN" sz="1950" b="1" kern="0">
                <a:solidFill>
                  <a:srgbClr val="FF0066"/>
                </a:solidFill>
                <a:latin typeface="Arial" charset="0"/>
              </a:rPr>
              <a:t>7. Nền quốc phòng toàn </a:t>
            </a:r>
            <a:r>
              <a:rPr lang="vi-VN" sz="1950" b="1" kern="0" smtClean="0">
                <a:solidFill>
                  <a:srgbClr val="FF0066"/>
                </a:solidFill>
                <a:latin typeface="Arial" charset="0"/>
              </a:rPr>
              <a:t>dân</a:t>
            </a:r>
            <a:endParaRPr lang="en-US" sz="1950" b="1" kern="0" smtClean="0">
              <a:solidFill>
                <a:srgbClr val="FF0066"/>
              </a:solidFill>
              <a:latin typeface="Arial" charset="0"/>
            </a:endParaRPr>
          </a:p>
          <a:p>
            <a:pPr marL="122238" indent="452438" algn="just" eaLnBrk="1" hangingPunct="1">
              <a:lnSpc>
                <a:spcPct val="103000"/>
              </a:lnSpc>
              <a:spcBef>
                <a:spcPts val="600"/>
              </a:spcBef>
              <a:spcAft>
                <a:spcPts val="0"/>
              </a:spcAft>
              <a:buClr>
                <a:srgbClr val="FF0000"/>
              </a:buClr>
              <a:buNone/>
              <a:defRPr/>
            </a:pPr>
            <a:r>
              <a:rPr lang="vi-VN" sz="1950" b="1" kern="0" smtClean="0">
                <a:solidFill>
                  <a:srgbClr val="0000FF"/>
                </a:solidFill>
                <a:latin typeface="Arial" charset="0"/>
              </a:rPr>
              <a:t>Nền </a:t>
            </a:r>
            <a:r>
              <a:rPr lang="vi-VN" sz="1950" b="1" kern="0">
                <a:solidFill>
                  <a:srgbClr val="0000FF"/>
                </a:solidFill>
                <a:latin typeface="Arial" charset="0"/>
              </a:rPr>
              <a:t>quốc phòng toàn dân là sức mạnh quốc phòng của đất nước, được xây dựng trên nền tảng chính trị, tinh thần, nhân lực, vật lực, tài chính, mang tính chất toàn dân, toàn diện, độc lập, tự chủ, tự </a:t>
            </a:r>
            <a:r>
              <a:rPr lang="vi-VN" sz="1950" b="1" kern="0" smtClean="0">
                <a:solidFill>
                  <a:srgbClr val="0000FF"/>
                </a:solidFill>
                <a:latin typeface="Arial" charset="0"/>
              </a:rPr>
              <a:t>cường.</a:t>
            </a:r>
            <a:endParaRPr lang="en-US" sz="1950" b="1" kern="0" smtClean="0">
              <a:solidFill>
                <a:srgbClr val="0000FF"/>
              </a:solidFill>
              <a:latin typeface="Arial" charset="0"/>
            </a:endParaRPr>
          </a:p>
          <a:p>
            <a:pPr marL="569913" indent="-452438" algn="just" eaLnBrk="1" hangingPunct="1">
              <a:lnSpc>
                <a:spcPct val="103000"/>
              </a:lnSpc>
              <a:spcBef>
                <a:spcPts val="600"/>
              </a:spcBef>
              <a:spcAft>
                <a:spcPts val="0"/>
              </a:spcAft>
              <a:buClr>
                <a:srgbClr val="FF0000"/>
              </a:buClr>
              <a:buFont typeface="Wingdings" panose="05000000000000000000" pitchFamily="2" charset="2"/>
              <a:buChar char="v"/>
              <a:defRPr/>
            </a:pPr>
            <a:r>
              <a:rPr lang="vi-VN" sz="1950" b="1" kern="0" smtClean="0">
                <a:solidFill>
                  <a:srgbClr val="FF0066"/>
                </a:solidFill>
                <a:latin typeface="Arial" charset="0"/>
              </a:rPr>
              <a:t>Điều </a:t>
            </a:r>
            <a:r>
              <a:rPr lang="vi-VN" sz="1950" b="1" kern="0">
                <a:solidFill>
                  <a:srgbClr val="FF0066"/>
                </a:solidFill>
                <a:latin typeface="Arial" charset="0"/>
              </a:rPr>
              <a:t>8. Phòng thủ quân </a:t>
            </a:r>
            <a:r>
              <a:rPr lang="vi-VN" sz="1950" b="1" kern="0" smtClean="0">
                <a:solidFill>
                  <a:srgbClr val="FF0066"/>
                </a:solidFill>
                <a:latin typeface="Arial" charset="0"/>
              </a:rPr>
              <a:t>khu</a:t>
            </a:r>
            <a:endParaRPr lang="en-US" sz="1950" b="1" kern="0" smtClean="0">
              <a:solidFill>
                <a:srgbClr val="FF0066"/>
              </a:solidFill>
              <a:latin typeface="Arial" charset="0"/>
            </a:endParaRPr>
          </a:p>
          <a:p>
            <a:pPr marL="122238" indent="452438" algn="just" eaLnBrk="1" hangingPunct="1">
              <a:lnSpc>
                <a:spcPct val="103000"/>
              </a:lnSpc>
              <a:spcBef>
                <a:spcPts val="600"/>
              </a:spcBef>
              <a:spcAft>
                <a:spcPts val="0"/>
              </a:spcAft>
              <a:buClr>
                <a:srgbClr val="FF0000"/>
              </a:buClr>
              <a:buNone/>
              <a:defRPr/>
            </a:pPr>
            <a:r>
              <a:rPr lang="vi-VN" sz="1950" b="1" kern="0" smtClean="0">
                <a:solidFill>
                  <a:srgbClr val="0000FF"/>
                </a:solidFill>
                <a:latin typeface="Arial" charset="0"/>
              </a:rPr>
              <a:t>Phòng </a:t>
            </a:r>
            <a:r>
              <a:rPr lang="vi-VN" sz="1950" b="1" kern="0">
                <a:solidFill>
                  <a:srgbClr val="0000FF"/>
                </a:solidFill>
                <a:latin typeface="Arial" charset="0"/>
              </a:rPr>
              <a:t>thủ quân khu là bộ phận hợp thành phòng thủ đất nước, bao gồm các hoạt động xây dựng thực lực, tiềm lực quốc phòng, thế trận quốc phòng toàn dân, khu vực phòng thủ để thực hiện nhiệm vụ quốc phòng trên địa bàn quân </a:t>
            </a:r>
            <a:r>
              <a:rPr lang="vi-VN" sz="1950" b="1" kern="0" smtClean="0">
                <a:solidFill>
                  <a:srgbClr val="0000FF"/>
                </a:solidFill>
                <a:latin typeface="Arial" charset="0"/>
              </a:rPr>
              <a:t>khu.</a:t>
            </a:r>
            <a:endParaRPr lang="en-US" sz="1950" b="1" kern="0" smtClean="0">
              <a:solidFill>
                <a:srgbClr val="0000FF"/>
              </a:solidFill>
              <a:latin typeface="Arial" charset="0"/>
            </a:endParaRPr>
          </a:p>
          <a:p>
            <a:pPr marL="569913" indent="-452438" algn="just" eaLnBrk="1" hangingPunct="1">
              <a:lnSpc>
                <a:spcPct val="103000"/>
              </a:lnSpc>
              <a:spcBef>
                <a:spcPts val="600"/>
              </a:spcBef>
              <a:spcAft>
                <a:spcPts val="0"/>
              </a:spcAft>
              <a:buClr>
                <a:srgbClr val="FF0000"/>
              </a:buClr>
              <a:buFont typeface="Wingdings" panose="05000000000000000000" pitchFamily="2" charset="2"/>
              <a:buChar char="v"/>
              <a:defRPr/>
            </a:pPr>
            <a:r>
              <a:rPr lang="vi-VN" sz="1950" b="1" kern="0" smtClean="0">
                <a:solidFill>
                  <a:srgbClr val="FF0066"/>
                </a:solidFill>
                <a:latin typeface="Arial" charset="0"/>
              </a:rPr>
              <a:t>Điều </a:t>
            </a:r>
            <a:r>
              <a:rPr lang="vi-VN" sz="1950" b="1" kern="0">
                <a:solidFill>
                  <a:srgbClr val="FF0066"/>
                </a:solidFill>
                <a:latin typeface="Arial" charset="0"/>
              </a:rPr>
              <a:t>9. Khu vực phòng </a:t>
            </a:r>
            <a:r>
              <a:rPr lang="vi-VN" sz="1950" b="1" kern="0" smtClean="0">
                <a:solidFill>
                  <a:srgbClr val="FF0066"/>
                </a:solidFill>
                <a:latin typeface="Arial" charset="0"/>
              </a:rPr>
              <a:t>thủ</a:t>
            </a:r>
            <a:endParaRPr lang="en-US" sz="1950" b="1" kern="0" smtClean="0">
              <a:solidFill>
                <a:srgbClr val="FF0066"/>
              </a:solidFill>
              <a:latin typeface="Arial" charset="0"/>
            </a:endParaRPr>
          </a:p>
          <a:p>
            <a:pPr marL="122238" indent="452438" algn="just" eaLnBrk="1" hangingPunct="1">
              <a:lnSpc>
                <a:spcPct val="103000"/>
              </a:lnSpc>
              <a:spcBef>
                <a:spcPts val="600"/>
              </a:spcBef>
              <a:spcAft>
                <a:spcPts val="0"/>
              </a:spcAft>
              <a:buClr>
                <a:srgbClr val="FF0000"/>
              </a:buClr>
              <a:buNone/>
              <a:defRPr/>
            </a:pPr>
            <a:r>
              <a:rPr lang="vi-VN" sz="1950" b="1" kern="0" smtClean="0">
                <a:solidFill>
                  <a:srgbClr val="0000FF"/>
                </a:solidFill>
                <a:latin typeface="Arial" charset="0"/>
              </a:rPr>
              <a:t>Khu </a:t>
            </a:r>
            <a:r>
              <a:rPr lang="vi-VN" sz="1950" b="1" kern="0">
                <a:solidFill>
                  <a:srgbClr val="0000FF"/>
                </a:solidFill>
                <a:latin typeface="Arial" charset="0"/>
              </a:rPr>
              <a:t>vực phòng thủ là bộ phận hợp thành phòng thủ quân khu, bao gồm các hoạt động về chính trị, tinh thần, kinh tế, văn hóa, xã hội, khoa học, công nghệ, quân sự, an ninh, đối ngoại; được tổ chức theo địa bàn cấp tỉnh, cấp huyện, đơn vị hành chính - kinh tế đặc biệt, lấy xây dựng cấp xã làm nền tảng để bảo vệ địa phương</a:t>
            </a:r>
            <a:r>
              <a:rPr lang="vi-VN" sz="1950" b="1" kern="0" smtClean="0">
                <a:solidFill>
                  <a:srgbClr val="0000FF"/>
                </a:solidFill>
                <a:latin typeface="Arial" charset="0"/>
              </a:rPr>
              <a:t>.</a:t>
            </a:r>
            <a:endParaRPr lang="en-US" sz="195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Chương </a:t>
            </a:r>
            <a:r>
              <a:rPr lang="vi-VN" sz="2600" b="1">
                <a:solidFill>
                  <a:srgbClr val="FF0000"/>
                </a:solidFill>
                <a:latin typeface="Arial" panose="020B0604020202020204" pitchFamily="34" charset="0"/>
                <a:cs typeface="Arial" panose="020B0604020202020204" pitchFamily="34" charset="0"/>
              </a:rPr>
              <a:t>II</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HOẠT ĐỘNG CƠ BẢN VỀ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729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Giáo </a:t>
            </a:r>
            <a:r>
              <a:rPr lang="vi-VN" sz="2100" b="1" kern="0">
                <a:solidFill>
                  <a:srgbClr val="0000FF"/>
                </a:solidFill>
                <a:latin typeface="Arial" charset="0"/>
              </a:rPr>
              <a:t>dục </a:t>
            </a:r>
            <a:r>
              <a:rPr lang="en-US" sz="2100" b="1" kern="0" smtClean="0">
                <a:solidFill>
                  <a:srgbClr val="0000FF"/>
                </a:solidFill>
                <a:latin typeface="Arial" charset="0"/>
              </a:rPr>
              <a:t>QP-AN </a:t>
            </a:r>
            <a:r>
              <a:rPr lang="vi-VN" sz="2100" b="1" kern="0" smtClean="0">
                <a:solidFill>
                  <a:srgbClr val="0000FF"/>
                </a:solidFill>
                <a:latin typeface="Arial" charset="0"/>
              </a:rPr>
              <a:t>được </a:t>
            </a:r>
            <a:r>
              <a:rPr lang="vi-VN" sz="2100" b="1" kern="0">
                <a:solidFill>
                  <a:srgbClr val="0000FF"/>
                </a:solidFill>
                <a:latin typeface="Arial" charset="0"/>
              </a:rPr>
              <a:t>thực hiện trong phạm vi cả nước với nội dung, hình thức, phương pháp phù hợp cho từng đối </a:t>
            </a:r>
            <a:r>
              <a:rPr lang="vi-VN" sz="2100" b="1" kern="0" smtClean="0">
                <a:solidFill>
                  <a:srgbClr val="0000FF"/>
                </a:solidFill>
                <a:latin typeface="Arial" charset="0"/>
              </a:rPr>
              <a:t>tượng.</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Nhiệm </a:t>
            </a:r>
            <a:r>
              <a:rPr lang="vi-VN" sz="2100" b="1" kern="0">
                <a:solidFill>
                  <a:srgbClr val="0000FF"/>
                </a:solidFill>
                <a:latin typeface="Arial" charset="0"/>
              </a:rPr>
              <a:t>vụ giáo dục quốc phòng và an ninh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lphaLcParenR"/>
              <a:defRPr/>
            </a:pPr>
            <a:r>
              <a:rPr lang="vi-VN" sz="2100" b="1" kern="0" smtClean="0">
                <a:solidFill>
                  <a:srgbClr val="0000FF"/>
                </a:solidFill>
                <a:latin typeface="Arial" charset="0"/>
              </a:rPr>
              <a:t>Giáo </a:t>
            </a:r>
            <a:r>
              <a:rPr lang="vi-VN" sz="2100" b="1" kern="0">
                <a:solidFill>
                  <a:srgbClr val="0000FF"/>
                </a:solidFill>
                <a:latin typeface="Arial" charset="0"/>
              </a:rPr>
              <a:t>dục </a:t>
            </a:r>
            <a:r>
              <a:rPr lang="en-US" sz="2100" b="1" kern="0" smtClean="0">
                <a:solidFill>
                  <a:srgbClr val="0000FF"/>
                </a:solidFill>
                <a:latin typeface="Arial" charset="0"/>
              </a:rPr>
              <a:t>QP-AN </a:t>
            </a:r>
            <a:r>
              <a:rPr lang="vi-VN" sz="2100" b="1" kern="0" smtClean="0">
                <a:solidFill>
                  <a:srgbClr val="0000FF"/>
                </a:solidFill>
                <a:latin typeface="Arial" charset="0"/>
              </a:rPr>
              <a:t>cho học sinh</a:t>
            </a:r>
            <a:r>
              <a:rPr lang="vi-VN" sz="2100" b="1" kern="0">
                <a:solidFill>
                  <a:srgbClr val="0000FF"/>
                </a:solidFill>
                <a:latin typeface="Arial" charset="0"/>
              </a:rPr>
              <a:t>, sinh viên, người học trong các trường của cơ quan nhà nước, tổ chức chính trị, tổ chức chính trị - xã hội, cơ sở giáo dục thuộc hệ thống giáo dục quốc </a:t>
            </a:r>
            <a:r>
              <a:rPr lang="vi-VN" sz="2100" b="1" kern="0" smtClean="0">
                <a:solidFill>
                  <a:srgbClr val="0000FF"/>
                </a:solidFill>
                <a:latin typeface="Arial" charset="0"/>
              </a:rPr>
              <a:t>dân;</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lphaLcParenR"/>
              <a:defRPr/>
            </a:pPr>
            <a:r>
              <a:rPr lang="vi-VN" sz="2100" b="1" kern="0" smtClean="0">
                <a:solidFill>
                  <a:srgbClr val="0000FF"/>
                </a:solidFill>
                <a:latin typeface="Arial" charset="0"/>
              </a:rPr>
              <a:t>Bồi </a:t>
            </a:r>
            <a:r>
              <a:rPr lang="vi-VN" sz="2100" b="1" kern="0">
                <a:solidFill>
                  <a:srgbClr val="0000FF"/>
                </a:solidFill>
                <a:latin typeface="Arial" charset="0"/>
              </a:rPr>
              <a:t>dưỡng kiến thức </a:t>
            </a:r>
            <a:r>
              <a:rPr lang="en-US" sz="2100" b="1" kern="0" smtClean="0">
                <a:solidFill>
                  <a:srgbClr val="0000FF"/>
                </a:solidFill>
                <a:latin typeface="Arial" charset="0"/>
              </a:rPr>
              <a:t>QP-AN</a:t>
            </a:r>
            <a:r>
              <a:rPr lang="vi-VN" sz="2100" b="1" kern="0" smtClean="0">
                <a:solidFill>
                  <a:srgbClr val="0000FF"/>
                </a:solidFill>
                <a:latin typeface="Arial" charset="0"/>
              </a:rPr>
              <a:t> </a:t>
            </a:r>
            <a:r>
              <a:rPr lang="vi-VN" sz="2100" b="1" kern="0">
                <a:solidFill>
                  <a:srgbClr val="0000FF"/>
                </a:solidFill>
                <a:latin typeface="Arial" charset="0"/>
              </a:rPr>
              <a:t>cho các đối tượng trong cơ quan, tổ chức của Nhà nước, tổ chức chính trị, tổ chức chính trị - xã hội, người quản lý doanh nghiệp ngoài khu vực nhà nước, đơn vị sự nghiệp ngoài công lập, cá nhân tiêu biểu, người có uy tín trong cộng đồng dân </a:t>
            </a:r>
            <a:r>
              <a:rPr lang="vi-VN" sz="2100" b="1" kern="0" smtClean="0">
                <a:solidFill>
                  <a:srgbClr val="0000FF"/>
                </a:solidFill>
                <a:latin typeface="Arial" charset="0"/>
              </a:rPr>
              <a:t>cư;</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lphaLcParenR"/>
              <a:defRPr/>
            </a:pPr>
            <a:r>
              <a:rPr lang="vi-VN" sz="2100" b="1" kern="0" smtClean="0">
                <a:solidFill>
                  <a:srgbClr val="0000FF"/>
                </a:solidFill>
                <a:latin typeface="Arial" charset="0"/>
              </a:rPr>
              <a:t>Phổ </a:t>
            </a:r>
            <a:r>
              <a:rPr lang="vi-VN" sz="2100" b="1" kern="0">
                <a:solidFill>
                  <a:srgbClr val="0000FF"/>
                </a:solidFill>
                <a:latin typeface="Arial" charset="0"/>
              </a:rPr>
              <a:t>biến kiến thức quốc phòng và an ninh cho toàn </a:t>
            </a:r>
            <a:r>
              <a:rPr lang="vi-VN" sz="2100" b="1" kern="0" smtClean="0">
                <a:solidFill>
                  <a:srgbClr val="0000FF"/>
                </a:solidFill>
                <a:latin typeface="Arial" charset="0"/>
              </a:rPr>
              <a:t>dân.</a:t>
            </a:r>
            <a:endParaRPr lang="en-US" sz="21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3"/>
              <a:defRPr/>
            </a:pPr>
            <a:r>
              <a:rPr lang="vi-VN" sz="2100" b="1" kern="0" smtClean="0">
                <a:solidFill>
                  <a:srgbClr val="FF0066"/>
                </a:solidFill>
                <a:latin typeface="Arial" charset="0"/>
              </a:rPr>
              <a:t>Giáo </a:t>
            </a:r>
            <a:r>
              <a:rPr lang="vi-VN" sz="2100" b="1" kern="0">
                <a:solidFill>
                  <a:srgbClr val="FF0066"/>
                </a:solidFill>
                <a:latin typeface="Arial" charset="0"/>
              </a:rPr>
              <a:t>dục </a:t>
            </a:r>
            <a:r>
              <a:rPr lang="en-US" sz="2100" b="1" kern="0" smtClean="0">
                <a:solidFill>
                  <a:srgbClr val="FF0066"/>
                </a:solidFill>
                <a:latin typeface="Arial" charset="0"/>
              </a:rPr>
              <a:t>QP-AN </a:t>
            </a:r>
            <a:r>
              <a:rPr lang="vi-VN" sz="2100" b="1" kern="0" smtClean="0">
                <a:solidFill>
                  <a:srgbClr val="FF0066"/>
                </a:solidFill>
                <a:latin typeface="Arial" charset="0"/>
              </a:rPr>
              <a:t>được </a:t>
            </a:r>
            <a:r>
              <a:rPr lang="vi-VN" sz="2100" b="1" kern="0">
                <a:solidFill>
                  <a:srgbClr val="FF0066"/>
                </a:solidFill>
                <a:latin typeface="Arial" charset="0"/>
              </a:rPr>
              <a:t>thực hiện theo quy định của Luật Giáo dục </a:t>
            </a:r>
            <a:r>
              <a:rPr lang="en-US" sz="2100" b="1" kern="0" smtClean="0">
                <a:solidFill>
                  <a:srgbClr val="FF0066"/>
                </a:solidFill>
                <a:latin typeface="Arial" charset="0"/>
              </a:rPr>
              <a:t>QP-AN</a:t>
            </a:r>
            <a:r>
              <a:rPr lang="vi-VN" sz="2100" b="1" kern="0" smtClean="0">
                <a:solidFill>
                  <a:srgbClr val="FF0066"/>
                </a:solidFill>
                <a:latin typeface="Arial" charset="0"/>
              </a:rPr>
              <a:t> </a:t>
            </a:r>
            <a:r>
              <a:rPr lang="vi-VN" sz="2100" b="1" kern="0">
                <a:solidFill>
                  <a:srgbClr val="FF0066"/>
                </a:solidFill>
                <a:latin typeface="Arial" charset="0"/>
              </a:rPr>
              <a:t>và quy định khác của pháp luật có liên quan</a:t>
            </a:r>
            <a:r>
              <a:rPr lang="vi-VN" sz="2100" b="1" kern="0" smtClean="0">
                <a:solidFill>
                  <a:srgbClr val="FF0066"/>
                </a:solidFill>
                <a:latin typeface="Arial" charset="0"/>
              </a:rPr>
              <a:t>.</a:t>
            </a:r>
            <a:endParaRPr lang="en-US" sz="2100" b="1" kern="0">
              <a:solidFill>
                <a:srgbClr val="FF0066"/>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10. Giáo dục quốc phòng và an ninh</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134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11. Động viên quốc phòng</a:t>
            </a:r>
          </a:p>
          <a:p>
            <a:pPr marL="122238" indent="452438"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Động </a:t>
            </a:r>
            <a:r>
              <a:rPr lang="vi-VN" sz="2200" b="1" kern="0">
                <a:solidFill>
                  <a:srgbClr val="0000FF"/>
                </a:solidFill>
                <a:latin typeface="Arial" charset="0"/>
              </a:rPr>
              <a:t>viên quốc phòng là tổng thể các hoạt động và biện pháp huy động mọi nguồn lực của đất nước hoặc một số địa phương phục vụ cho quốc phòng, bảo vệ Tổ quốc.</a:t>
            </a:r>
          </a:p>
          <a:p>
            <a:pPr marL="569913" indent="-452438"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13. Phòng thủ dân sự</a:t>
            </a:r>
          </a:p>
          <a:p>
            <a:pPr marL="122238" indent="452438"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Phòng </a:t>
            </a:r>
            <a:r>
              <a:rPr lang="vi-VN" sz="2200" b="1" kern="0">
                <a:solidFill>
                  <a:srgbClr val="0000FF"/>
                </a:solidFill>
                <a:latin typeface="Arial" charset="0"/>
              </a:rPr>
              <a:t>thủ dân sự là bộ phận của phòng thủ đất nước bao gồm các biện pháp phòng, chống chiến tranh; phòng, chống, khắc phục hậu quả thảm họa, sự cố, thiên tai, dịch bệnh; bảo vệ Nhân dân, cơ quan, tổ chức và nền kinh tế quốc dân</a:t>
            </a:r>
            <a:r>
              <a:rPr lang="vi-VN" sz="2200" b="1" kern="0" smtClean="0">
                <a:solidFill>
                  <a:srgbClr val="0000FF"/>
                </a:solidFill>
                <a:latin typeface="Arial" charset="0"/>
              </a:rPr>
              <a:t>.</a:t>
            </a:r>
            <a:endParaRPr lang="vi-VN"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Chương </a:t>
            </a:r>
            <a:r>
              <a:rPr lang="vi-VN" sz="2600" b="1">
                <a:solidFill>
                  <a:srgbClr val="FF0000"/>
                </a:solidFill>
                <a:latin typeface="Arial" panose="020B0604020202020204" pitchFamily="34" charset="0"/>
                <a:cs typeface="Arial" panose="020B0604020202020204" pitchFamily="34" charset="0"/>
              </a:rPr>
              <a:t>II</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HOẠT ĐỘNG CƠ BẢN VỀ QUỐC PHÒNG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125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17. Tuyên bố, công bố, bãi bỏ tình trạng chiến tranh</a:t>
            </a:r>
            <a:endParaRPr lang="vi-VN" sz="1900" b="1" kern="0">
              <a:solidFill>
                <a:srgbClr val="FF0066"/>
              </a:solidFill>
              <a:latin typeface="Arial" charset="0"/>
            </a:endParaRPr>
          </a:p>
          <a:p>
            <a:pPr marL="122238" indent="452438" algn="just" eaLnBrk="1" hangingPunct="1">
              <a:lnSpc>
                <a:spcPct val="110000"/>
              </a:lnSpc>
              <a:spcBef>
                <a:spcPts val="1200"/>
              </a:spcBef>
              <a:spcAft>
                <a:spcPts val="0"/>
              </a:spcAft>
              <a:buClr>
                <a:srgbClr val="FF0000"/>
              </a:buClr>
              <a:buNone/>
              <a:defRPr/>
            </a:pPr>
            <a:r>
              <a:rPr lang="vi-VN" sz="1900" b="1" kern="0" smtClean="0">
                <a:solidFill>
                  <a:srgbClr val="0000FF"/>
                </a:solidFill>
                <a:latin typeface="Arial" charset="0"/>
              </a:rPr>
              <a:t>Khi </a:t>
            </a:r>
            <a:r>
              <a:rPr lang="vi-VN" sz="1900" b="1" kern="0">
                <a:solidFill>
                  <a:srgbClr val="0000FF"/>
                </a:solidFill>
                <a:latin typeface="Arial" charset="0"/>
              </a:rPr>
              <a:t>Tổ quốc bị xâm lược, Quốc hội quyết định tình trạng chiến tranh</a:t>
            </a:r>
            <a:r>
              <a:rPr lang="vi-VN" sz="1900" b="1" kern="0" smtClean="0">
                <a:solidFill>
                  <a:srgbClr val="0000FF"/>
                </a:solidFill>
                <a:latin typeface="Arial" charset="0"/>
              </a:rPr>
              <a:t>.</a:t>
            </a:r>
            <a:endParaRPr lang="vi-VN" sz="1900" b="1" kern="0">
              <a:solidFill>
                <a:srgbClr val="0000FF"/>
              </a:solidFill>
              <a:latin typeface="Arial" charset="0"/>
            </a:endParaRPr>
          </a:p>
          <a:p>
            <a:pPr marL="569913" indent="-452438"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18. Ban bố, công bố, bãi bỏ tình trạng khẩn cấp về quốc phòng</a:t>
            </a:r>
            <a:endParaRPr lang="vi-VN" sz="1900" b="1" kern="0">
              <a:solidFill>
                <a:srgbClr val="FF0066"/>
              </a:solidFill>
              <a:latin typeface="Arial" charset="0"/>
            </a:endParaRPr>
          </a:p>
          <a:p>
            <a:pPr marL="122238" indent="452438" algn="just" eaLnBrk="1" hangingPunct="1">
              <a:lnSpc>
                <a:spcPct val="110000"/>
              </a:lnSpc>
              <a:spcBef>
                <a:spcPts val="1200"/>
              </a:spcBef>
              <a:spcAft>
                <a:spcPts val="0"/>
              </a:spcAft>
              <a:buClr>
                <a:srgbClr val="FF0000"/>
              </a:buClr>
              <a:buNone/>
              <a:defRPr/>
            </a:pPr>
            <a:r>
              <a:rPr lang="vi-VN" sz="1900" b="1" kern="0" smtClean="0">
                <a:solidFill>
                  <a:srgbClr val="0000FF"/>
                </a:solidFill>
                <a:latin typeface="Arial" charset="0"/>
              </a:rPr>
              <a:t>Khi </a:t>
            </a:r>
            <a:r>
              <a:rPr lang="vi-VN" sz="1900" b="1" kern="0">
                <a:solidFill>
                  <a:srgbClr val="0000FF"/>
                </a:solidFill>
                <a:latin typeface="Arial" charset="0"/>
              </a:rPr>
              <a:t>xảy ra tình trạng khẩn cấp về quốc phòng, </a:t>
            </a:r>
            <a:r>
              <a:rPr lang="en-US" sz="1900" b="1" kern="0" smtClean="0">
                <a:solidFill>
                  <a:srgbClr val="0000FF"/>
                </a:solidFill>
                <a:latin typeface="Arial" charset="0"/>
              </a:rPr>
              <a:t>UBTV </a:t>
            </a:r>
            <a:r>
              <a:rPr lang="vi-VN" sz="1900" b="1" kern="0" smtClean="0">
                <a:solidFill>
                  <a:srgbClr val="0000FF"/>
                </a:solidFill>
                <a:latin typeface="Arial" charset="0"/>
              </a:rPr>
              <a:t>Quốc </a:t>
            </a:r>
            <a:r>
              <a:rPr lang="vi-VN" sz="1900" b="1" kern="0">
                <a:solidFill>
                  <a:srgbClr val="0000FF"/>
                </a:solidFill>
                <a:latin typeface="Arial" charset="0"/>
              </a:rPr>
              <a:t>hội quyết định ban bố tình trạng khẩn cấp về quốc phòng trong cả nước hoặc ở từng địa phương theo đề nghị của Thủ tướng Chính phủ</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9913" indent="-452438" algn="just" eaLnBrk="1" hangingPunct="1">
              <a:lnSpc>
                <a:spcPct val="110000"/>
              </a:lnSpc>
              <a:spcBef>
                <a:spcPts val="12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19. Tổng động viên, động viên cục bộ</a:t>
            </a:r>
          </a:p>
          <a:p>
            <a:pPr marL="122238" indent="452438" algn="just" eaLnBrk="1" hangingPunct="1">
              <a:lnSpc>
                <a:spcPct val="110000"/>
              </a:lnSpc>
              <a:spcBef>
                <a:spcPts val="1200"/>
              </a:spcBef>
              <a:spcAft>
                <a:spcPts val="0"/>
              </a:spcAft>
              <a:buClr>
                <a:srgbClr val="FF0000"/>
              </a:buClr>
              <a:buNone/>
              <a:defRPr/>
            </a:pPr>
            <a:r>
              <a:rPr lang="vi-VN" sz="1900" b="1" kern="0" smtClean="0">
                <a:solidFill>
                  <a:srgbClr val="0000FF"/>
                </a:solidFill>
                <a:latin typeface="Arial" charset="0"/>
              </a:rPr>
              <a:t>Khi </a:t>
            </a:r>
            <a:r>
              <a:rPr lang="vi-VN" sz="1900" b="1" kern="0">
                <a:solidFill>
                  <a:srgbClr val="0000FF"/>
                </a:solidFill>
                <a:latin typeface="Arial" charset="0"/>
              </a:rPr>
              <a:t>có quyết định tuyên bố tình trạng chiến tranh hoặc ban bố tình trạng khẩn cấp về quốc phòng thì </a:t>
            </a:r>
            <a:r>
              <a:rPr lang="en-US" sz="1900" b="1" kern="0" smtClean="0">
                <a:solidFill>
                  <a:srgbClr val="0000FF"/>
                </a:solidFill>
                <a:latin typeface="Arial" charset="0"/>
              </a:rPr>
              <a:t>UBTV </a:t>
            </a:r>
            <a:r>
              <a:rPr lang="vi-VN" sz="1900" b="1" kern="0" smtClean="0">
                <a:solidFill>
                  <a:srgbClr val="0000FF"/>
                </a:solidFill>
                <a:latin typeface="Arial" charset="0"/>
              </a:rPr>
              <a:t>Quốc </a:t>
            </a:r>
            <a:r>
              <a:rPr lang="vi-VN" sz="1900" b="1" kern="0">
                <a:solidFill>
                  <a:srgbClr val="0000FF"/>
                </a:solidFill>
                <a:latin typeface="Arial" charset="0"/>
              </a:rPr>
              <a:t>hội xem xét, quyết định tổng động viên hoặc động viên cục bộ</a:t>
            </a:r>
            <a:r>
              <a:rPr lang="vi-VN" sz="1900" b="1" kern="0" smtClean="0">
                <a:solidFill>
                  <a:srgbClr val="0000FF"/>
                </a:solidFill>
                <a:latin typeface="Arial" charset="0"/>
              </a:rPr>
              <a:t>.</a:t>
            </a:r>
            <a:endParaRPr lang="en-US" sz="1900" b="1" kern="0" smtClean="0">
              <a:solidFill>
                <a:srgbClr val="0000FF"/>
              </a:solidFill>
              <a:latin typeface="Arial" charset="0"/>
            </a:endParaRPr>
          </a:p>
          <a:p>
            <a:pPr marL="122238" indent="452438" algn="just" eaLnBrk="1" hangingPunct="1">
              <a:lnSpc>
                <a:spcPct val="110000"/>
              </a:lnSpc>
              <a:spcBef>
                <a:spcPts val="1200"/>
              </a:spcBef>
              <a:spcAft>
                <a:spcPts val="0"/>
              </a:spcAft>
              <a:buClr>
                <a:srgbClr val="FF0000"/>
              </a:buClr>
              <a:buNone/>
              <a:defRPr/>
            </a:pPr>
            <a:r>
              <a:rPr lang="vi-VN" sz="1900" b="1" kern="0">
                <a:solidFill>
                  <a:srgbClr val="0000FF"/>
                </a:solidFill>
                <a:latin typeface="Arial" charset="0"/>
              </a:rPr>
              <a:t>Lệnh tổng động viên được ban bố công khai trên phạm vi cả nước; thực hiện toàn bộ kế hoạch động viên quốc phòng; hoạt động </a:t>
            </a:r>
            <a:r>
              <a:rPr lang="en-US" sz="1900" b="1" kern="0" smtClean="0">
                <a:solidFill>
                  <a:srgbClr val="0000FF"/>
                </a:solidFill>
                <a:latin typeface="Arial" charset="0"/>
              </a:rPr>
              <a:t>KT-XH </a:t>
            </a:r>
            <a:r>
              <a:rPr lang="vi-VN" sz="1900" b="1" kern="0" smtClean="0">
                <a:solidFill>
                  <a:srgbClr val="0000FF"/>
                </a:solidFill>
                <a:latin typeface="Arial" charset="0"/>
              </a:rPr>
              <a:t>của </a:t>
            </a:r>
            <a:r>
              <a:rPr lang="vi-VN" sz="1900" b="1" kern="0">
                <a:solidFill>
                  <a:srgbClr val="0000FF"/>
                </a:solidFill>
                <a:latin typeface="Arial" charset="0"/>
              </a:rPr>
              <a:t>đất nước chuyển sang bảo đảm cho nhiệm vụ chiến đấu, phục vụ chiến đấu và đáp ứng các nhu cầu quốc phòng trong tình trạng chiến tranh</a:t>
            </a:r>
            <a:r>
              <a:rPr lang="vi-VN" sz="1900" b="1" kern="0" smtClean="0">
                <a:solidFill>
                  <a:srgbClr val="0000FF"/>
                </a:solidFill>
                <a:latin typeface="Arial" charset="0"/>
              </a:rPr>
              <a:t>.</a:t>
            </a:r>
            <a:endParaRPr lang="vi-VN"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Chương III</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TÌNH </a:t>
            </a:r>
            <a:r>
              <a:rPr lang="vi-VN" sz="2200" b="1">
                <a:solidFill>
                  <a:srgbClr val="FF0000"/>
                </a:solidFill>
                <a:latin typeface="Arial" panose="020B0604020202020204" pitchFamily="34" charset="0"/>
                <a:cs typeface="Arial" panose="020B0604020202020204" pitchFamily="34" charset="0"/>
              </a:rPr>
              <a:t>TRẠNG CHIẾN TRANH, TÌNH TRẠNG KHẨN CẤP VỀ QUỐC PHÒNG, THIẾT QUÂN LUẬT, GIỚI NGHIÊM</a:t>
            </a:r>
          </a:p>
        </p:txBody>
      </p:sp>
    </p:spTree>
    <p:extLst>
      <p:ext uri="{BB962C8B-B14F-4D97-AF65-F5344CB8AC3E}">
        <p14:creationId xmlns:p14="http://schemas.microsoft.com/office/powerpoint/2010/main" val="3346994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9913" indent="-452438" algn="just" eaLnBrk="1" hangingPunct="1">
              <a:lnSpc>
                <a:spcPct val="106000"/>
              </a:lnSpc>
              <a:spcBef>
                <a:spcPts val="600"/>
              </a:spcBef>
              <a:spcAft>
                <a:spcPts val="0"/>
              </a:spcAft>
              <a:buClr>
                <a:srgbClr val="FF0000"/>
              </a:buClr>
              <a:buFont typeface="Wingdings" panose="05000000000000000000"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21. Thiết quân luật</a:t>
            </a:r>
            <a:endParaRPr lang="vi-VN" sz="1900" b="1" kern="0">
              <a:solidFill>
                <a:srgbClr val="FF0066"/>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Thiết </a:t>
            </a:r>
            <a:r>
              <a:rPr lang="vi-VN" sz="1900" b="1" kern="0">
                <a:solidFill>
                  <a:srgbClr val="0000FF"/>
                </a:solidFill>
                <a:latin typeface="Arial" charset="0"/>
              </a:rPr>
              <a:t>quân luật là biện pháp quản lý nhà nước đặc biệt có thời hạn do Quân đội thực </a:t>
            </a:r>
            <a:r>
              <a:rPr lang="vi-VN" sz="1900" b="1" kern="0" smtClean="0">
                <a:solidFill>
                  <a:srgbClr val="0000FF"/>
                </a:solidFill>
                <a:latin typeface="Arial" charset="0"/>
              </a:rPr>
              <a:t>hiện.</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Khi </a:t>
            </a:r>
            <a:r>
              <a:rPr lang="vi-VN" sz="1900" b="1" kern="0">
                <a:solidFill>
                  <a:srgbClr val="0000FF"/>
                </a:solidFill>
                <a:latin typeface="Arial" charset="0"/>
              </a:rPr>
              <a:t>an ninh chính trị, trật tự, an toàn xã hội ở một hoặc một số địa phương bị xâm phạm nghiêm trọng tới mức chính quyền ở đó không còn kiểm soát được tình hình thì Chủ tịch nước ra lệnh thiết quân luật theo đề nghị của Chính phủ</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9913" indent="-452438" algn="just" eaLnBrk="1" hangingPunct="1">
              <a:lnSpc>
                <a:spcPct val="106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22. Giới nghiêm</a:t>
            </a: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Giới </a:t>
            </a:r>
            <a:r>
              <a:rPr lang="vi-VN" sz="1900" b="1" kern="0">
                <a:solidFill>
                  <a:srgbClr val="0000FF"/>
                </a:solidFill>
                <a:latin typeface="Arial" charset="0"/>
              </a:rPr>
              <a:t>nghiêm là biện pháp cấm, hạn chế người, phương tiện đi lại và hoạt động vào những giờ nhất định tại những khu vực nhất định, trừ trường hợp được phép theo quy định của người có thẩm quyền tổ chức thực hiện lệnh giới </a:t>
            </a:r>
            <a:r>
              <a:rPr lang="vi-VN" sz="1900" b="1" kern="0" smtClean="0">
                <a:solidFill>
                  <a:srgbClr val="0000FF"/>
                </a:solidFill>
                <a:latin typeface="Arial" charset="0"/>
              </a:rPr>
              <a:t>nghiêm.</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Lệnh </a:t>
            </a:r>
            <a:r>
              <a:rPr lang="vi-VN" sz="1900" b="1" kern="0">
                <a:solidFill>
                  <a:srgbClr val="0000FF"/>
                </a:solidFill>
                <a:latin typeface="Arial" charset="0"/>
              </a:rPr>
              <a:t>giới nghiêm được ban bố trong trường hợp tình hình an ninh chính trị, trật tự, an toàn xã hội tại một hoặc một số địa phương diễn biến phức tạp đe dọa gây mất ổn định nghiêm trọng và được công bố liên tục trên các phương tiện thông tin đại chúng</a:t>
            </a:r>
            <a:r>
              <a:rPr lang="vi-VN" sz="1900" b="1" kern="0" smtClean="0">
                <a:solidFill>
                  <a:srgbClr val="0000FF"/>
                </a:solidFill>
                <a:latin typeface="Arial" charset="0"/>
              </a:rPr>
              <a:t>.</a:t>
            </a:r>
            <a:endParaRPr lang="vi-VN"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Chương III</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TÌNH </a:t>
            </a:r>
            <a:r>
              <a:rPr lang="vi-VN" sz="2200" b="1">
                <a:solidFill>
                  <a:srgbClr val="FF0000"/>
                </a:solidFill>
                <a:latin typeface="Arial" panose="020B0604020202020204" pitchFamily="34" charset="0"/>
                <a:cs typeface="Arial" panose="020B0604020202020204" pitchFamily="34" charset="0"/>
              </a:rPr>
              <a:t>TRẠNG CHIẾN TRANH, TÌNH TRẠNG KHẨN CẤP VỀ QUỐC PHÒNG, THIẾT QUÂN LUẬT, GIỚI NGHIÊM</a:t>
            </a:r>
          </a:p>
        </p:txBody>
      </p:sp>
    </p:spTree>
    <p:extLst>
      <p:ext uri="{BB962C8B-B14F-4D97-AF65-F5344CB8AC3E}">
        <p14:creationId xmlns:p14="http://schemas.microsoft.com/office/powerpoint/2010/main" val="133145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548"/>
            <a:ext cx="9144000" cy="4946904"/>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9913" indent="-452438"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400" b="1" kern="0" smtClean="0">
                <a:solidFill>
                  <a:srgbClr val="FF0066"/>
                </a:solidFill>
                <a:latin typeface="Arial" charset="0"/>
              </a:rPr>
              <a:t>Điều </a:t>
            </a:r>
            <a:r>
              <a:rPr lang="vi-VN" sz="2400" b="1" kern="0">
                <a:solidFill>
                  <a:srgbClr val="FF0066"/>
                </a:solidFill>
                <a:latin typeface="Arial" charset="0"/>
              </a:rPr>
              <a:t>23. Thành phần, nhiệm vụ của lực lượng vũ trang nhân dân</a:t>
            </a:r>
            <a:endParaRPr lang="en-US" sz="24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Lực </a:t>
            </a:r>
            <a:r>
              <a:rPr lang="vi-VN" sz="2400" b="1" kern="0">
                <a:solidFill>
                  <a:srgbClr val="0000FF"/>
                </a:solidFill>
                <a:latin typeface="Arial" charset="0"/>
              </a:rPr>
              <a:t>lượng vũ trang nhân dân gồm Quân đội nhân dân, Công an nhân dân và Dân quân tự </a:t>
            </a:r>
            <a:r>
              <a:rPr lang="vi-VN" sz="2400" b="1" kern="0" smtClean="0">
                <a:solidFill>
                  <a:srgbClr val="0000FF"/>
                </a:solidFill>
                <a:latin typeface="Arial" charset="0"/>
              </a:rPr>
              <a:t>vệ.</a:t>
            </a:r>
            <a:endParaRPr lang="en-US" sz="24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Lực </a:t>
            </a:r>
            <a:r>
              <a:rPr lang="vi-VN" sz="2400" b="1" kern="0">
                <a:solidFill>
                  <a:srgbClr val="0000FF"/>
                </a:solidFill>
                <a:latin typeface="Arial" charset="0"/>
              </a:rPr>
              <a:t>lượng vũ trang nhân dân tuyệt đối trung thành với Tổ quốc, Nhân dân, Đảng và Nhà nước; có nhiệm vụ sẵn sàng chiến đấu, chiến đấu, phục vụ chiến đấu, bảo vệ độc lập, chủ quyền, thống nhất, toàn vẹn lãnh thổ của Tổ quốc, an ninh quốc gia, trật tự, an toàn xã hội; bảo vệ Nhân dân, Đảng, Nhà nước, chế độ xã hội chủ nghĩa, thành quả cách mạng; cùng toàn dân xây dựng đất nước và thực hiện nghĩa vụ quốc tế</a:t>
            </a:r>
            <a:r>
              <a:rPr lang="vi-VN" sz="2400" b="1" kern="0" smtClean="0">
                <a:solidFill>
                  <a:srgbClr val="0000FF"/>
                </a:solidFill>
                <a:latin typeface="Arial" charset="0"/>
              </a:rPr>
              <a:t>.</a:t>
            </a:r>
            <a:endParaRPr lang="vi-VN" sz="24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6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Chương </a:t>
            </a:r>
            <a:r>
              <a:rPr lang="vi-VN" sz="2600" b="1">
                <a:solidFill>
                  <a:srgbClr val="FF0000"/>
                </a:solidFill>
                <a:latin typeface="Arial" panose="020B0604020202020204" pitchFamily="34" charset="0"/>
                <a:cs typeface="Arial" panose="020B0604020202020204" pitchFamily="34" charset="0"/>
              </a:rPr>
              <a:t>IV</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LỰC LƯỢNG VŨ TRANG NHÂN DÂN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127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spcBef>
                <a:spcPts val="600"/>
              </a:spcBef>
              <a:spcAft>
                <a:spcPts val="0"/>
              </a:spcAft>
              <a:buClr>
                <a:srgbClr val="FF0000"/>
              </a:buClr>
              <a:buFont typeface="Wingdings" panose="05000000000000000000" pitchFamily="2" charset="2"/>
              <a:buChar char="v"/>
              <a:defRPr/>
            </a:pPr>
            <a:r>
              <a:rPr lang="vi-VN" sz="1800" b="1" kern="0" smtClean="0">
                <a:solidFill>
                  <a:srgbClr val="FF0066"/>
                </a:solidFill>
                <a:latin typeface="Arial" charset="0"/>
              </a:rPr>
              <a:t>Điều </a:t>
            </a:r>
            <a:r>
              <a:rPr lang="vi-VN" sz="1800" b="1" kern="0">
                <a:solidFill>
                  <a:srgbClr val="FF0066"/>
                </a:solidFill>
                <a:latin typeface="Arial" charset="0"/>
              </a:rPr>
              <a:t>25. Quân đội nhân dân</a:t>
            </a:r>
          </a:p>
          <a:p>
            <a:pPr marL="122238" indent="452438" algn="just" eaLnBrk="1" hangingPunct="1">
              <a:spcBef>
                <a:spcPts val="600"/>
              </a:spcBef>
              <a:spcAft>
                <a:spcPts val="0"/>
              </a:spcAft>
              <a:buClr>
                <a:srgbClr val="FF0000"/>
              </a:buClr>
              <a:buNone/>
              <a:defRPr/>
            </a:pPr>
            <a:r>
              <a:rPr lang="en-US" sz="1800" b="1" kern="0">
                <a:solidFill>
                  <a:srgbClr val="0000FF"/>
                </a:solidFill>
                <a:latin typeface="Arial" charset="0"/>
              </a:rPr>
              <a:t>QĐND </a:t>
            </a:r>
            <a:r>
              <a:rPr lang="vi-VN" sz="1800" b="1" kern="0">
                <a:solidFill>
                  <a:srgbClr val="0000FF"/>
                </a:solidFill>
                <a:latin typeface="Arial" charset="0"/>
              </a:rPr>
              <a:t>là lực lượng nòng cốt của </a:t>
            </a:r>
            <a:r>
              <a:rPr lang="en-US" sz="1800" b="1" kern="0">
                <a:solidFill>
                  <a:srgbClr val="0000FF"/>
                </a:solidFill>
                <a:latin typeface="Arial" charset="0"/>
              </a:rPr>
              <a:t>LLVTND </a:t>
            </a:r>
            <a:r>
              <a:rPr lang="vi-VN" sz="1800" b="1" kern="0">
                <a:solidFill>
                  <a:srgbClr val="0000FF"/>
                </a:solidFill>
                <a:latin typeface="Arial" charset="0"/>
              </a:rPr>
              <a:t>trong thực hiện nhiệm vụ quốc phòng, bao gồm lực lượng thường trực và lực lượng dự bị động viên. Lực lượng thường trực của </a:t>
            </a:r>
            <a:r>
              <a:rPr lang="en-US" sz="1800" b="1" kern="0">
                <a:solidFill>
                  <a:srgbClr val="0000FF"/>
                </a:solidFill>
                <a:latin typeface="Arial" charset="0"/>
              </a:rPr>
              <a:t>QĐND </a:t>
            </a:r>
            <a:r>
              <a:rPr lang="vi-VN" sz="1800" b="1" kern="0">
                <a:solidFill>
                  <a:srgbClr val="0000FF"/>
                </a:solidFill>
                <a:latin typeface="Arial" charset="0"/>
              </a:rPr>
              <a:t>có Bộ đội chủ lực và Bộ đội địa </a:t>
            </a:r>
            <a:r>
              <a:rPr lang="vi-VN" sz="1800" b="1" kern="0" smtClean="0">
                <a:solidFill>
                  <a:srgbClr val="0000FF"/>
                </a:solidFill>
                <a:latin typeface="Arial" charset="0"/>
              </a:rPr>
              <a:t>phương</a:t>
            </a:r>
            <a:r>
              <a:rPr lang="en-US" sz="1800" b="1" kern="0" smtClean="0">
                <a:solidFill>
                  <a:srgbClr val="0000FF"/>
                </a:solidFill>
                <a:latin typeface="Arial" charset="0"/>
              </a:rPr>
              <a:t>.</a:t>
            </a:r>
            <a:endParaRPr lang="en-US" sz="1800" b="1" kern="0">
              <a:solidFill>
                <a:srgbClr val="0000FF"/>
              </a:solidFill>
              <a:latin typeface="Arial" charset="0"/>
            </a:endParaRPr>
          </a:p>
          <a:p>
            <a:pPr marL="122238" indent="452438" algn="just" eaLnBrk="1" hangingPunct="1">
              <a:spcBef>
                <a:spcPts val="600"/>
              </a:spcBef>
              <a:spcAft>
                <a:spcPts val="0"/>
              </a:spcAft>
              <a:buClr>
                <a:srgbClr val="FF0000"/>
              </a:buClr>
              <a:buNone/>
              <a:defRPr/>
            </a:pPr>
            <a:r>
              <a:rPr lang="vi-VN" sz="1800" b="1" kern="0" smtClean="0">
                <a:solidFill>
                  <a:srgbClr val="0000FF"/>
                </a:solidFill>
                <a:latin typeface="Arial" charset="0"/>
              </a:rPr>
              <a:t>Ngày 22</a:t>
            </a:r>
            <a:r>
              <a:rPr lang="en-US" sz="1800" b="1" kern="0" smtClean="0">
                <a:solidFill>
                  <a:srgbClr val="0000FF"/>
                </a:solidFill>
                <a:latin typeface="Arial" charset="0"/>
              </a:rPr>
              <a:t>-</a:t>
            </a:r>
            <a:r>
              <a:rPr lang="vi-VN" sz="1800" b="1" kern="0" smtClean="0">
                <a:solidFill>
                  <a:srgbClr val="0000FF"/>
                </a:solidFill>
                <a:latin typeface="Arial" charset="0"/>
              </a:rPr>
              <a:t>12 </a:t>
            </a:r>
            <a:r>
              <a:rPr lang="vi-VN" sz="1800" b="1" kern="0">
                <a:solidFill>
                  <a:srgbClr val="0000FF"/>
                </a:solidFill>
                <a:latin typeface="Arial" charset="0"/>
              </a:rPr>
              <a:t>hằng năm là ngày truyền thống của </a:t>
            </a:r>
            <a:r>
              <a:rPr lang="en-US" sz="1800" b="1" kern="0" smtClean="0">
                <a:solidFill>
                  <a:srgbClr val="0000FF"/>
                </a:solidFill>
                <a:latin typeface="Arial" charset="0"/>
              </a:rPr>
              <a:t>QĐND</a:t>
            </a:r>
            <a:r>
              <a:rPr lang="vi-VN" sz="1800" b="1" kern="0" smtClean="0">
                <a:solidFill>
                  <a:srgbClr val="0000FF"/>
                </a:solidFill>
                <a:latin typeface="Arial" charset="0"/>
              </a:rPr>
              <a:t>, </a:t>
            </a:r>
            <a:r>
              <a:rPr lang="vi-VN" sz="1800" b="1" kern="0">
                <a:solidFill>
                  <a:srgbClr val="0000FF"/>
                </a:solidFill>
                <a:latin typeface="Arial" charset="0"/>
              </a:rPr>
              <a:t>ngày hội quốc phòng toàn dân.</a:t>
            </a:r>
          </a:p>
          <a:p>
            <a:pPr marL="569913" indent="-452438" algn="just" eaLnBrk="1" hangingPunct="1">
              <a:spcBef>
                <a:spcPts val="600"/>
              </a:spcBef>
              <a:spcAft>
                <a:spcPts val="0"/>
              </a:spcAft>
              <a:buClr>
                <a:srgbClr val="FF0000"/>
              </a:buClr>
              <a:buFont typeface="Wingdings" panose="05000000000000000000" pitchFamily="2" charset="2"/>
              <a:buChar char="v"/>
              <a:defRPr/>
            </a:pPr>
            <a:r>
              <a:rPr lang="vi-VN" sz="1800" b="1" kern="0" smtClean="0">
                <a:solidFill>
                  <a:srgbClr val="FF0066"/>
                </a:solidFill>
                <a:latin typeface="Arial" charset="0"/>
              </a:rPr>
              <a:t>Điều </a:t>
            </a:r>
            <a:r>
              <a:rPr lang="vi-VN" sz="1800" b="1" kern="0">
                <a:solidFill>
                  <a:srgbClr val="FF0066"/>
                </a:solidFill>
                <a:latin typeface="Arial" charset="0"/>
              </a:rPr>
              <a:t>26. Công an nhân dân</a:t>
            </a:r>
          </a:p>
          <a:p>
            <a:pPr marL="122238" indent="452438" algn="just" eaLnBrk="1" hangingPunct="1">
              <a:spcBef>
                <a:spcPts val="600"/>
              </a:spcBef>
              <a:spcAft>
                <a:spcPts val="0"/>
              </a:spcAft>
              <a:buClr>
                <a:srgbClr val="FF0000"/>
              </a:buClr>
              <a:buNone/>
              <a:defRPr/>
            </a:pPr>
            <a:r>
              <a:rPr lang="vi-VN" sz="1800" b="1" kern="0" smtClean="0">
                <a:solidFill>
                  <a:srgbClr val="0000FF"/>
                </a:solidFill>
                <a:latin typeface="Arial" charset="0"/>
              </a:rPr>
              <a:t>Công </a:t>
            </a:r>
            <a:r>
              <a:rPr lang="vi-VN" sz="1800" b="1" kern="0">
                <a:solidFill>
                  <a:srgbClr val="0000FF"/>
                </a:solidFill>
                <a:latin typeface="Arial" charset="0"/>
              </a:rPr>
              <a:t>an nhân dân là lực lượng nòng cốt của lực lượng vũ trang nhân dân trong thực hiện nhiệm vụ bảo vệ an ninh quốc gia và bảo đảm trật tự, an toàn xã hội, đấu tranh phòng, chống tội phạm</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9913" indent="-452438" algn="just" eaLnBrk="1" hangingPunct="1">
              <a:spcBef>
                <a:spcPts val="600"/>
              </a:spcBef>
              <a:spcAft>
                <a:spcPts val="0"/>
              </a:spcAft>
              <a:buClr>
                <a:srgbClr val="FF0000"/>
              </a:buClr>
              <a:buFont typeface="Wingdings" panose="05000000000000000000" pitchFamily="2" charset="2"/>
              <a:buChar char="v"/>
              <a:defRPr/>
            </a:pPr>
            <a:r>
              <a:rPr lang="vi-VN" sz="1800" b="1" kern="0" smtClean="0">
                <a:solidFill>
                  <a:srgbClr val="FF0066"/>
                </a:solidFill>
                <a:latin typeface="Arial" charset="0"/>
              </a:rPr>
              <a:t>Điều </a:t>
            </a:r>
            <a:r>
              <a:rPr lang="vi-VN" sz="1800" b="1" kern="0">
                <a:solidFill>
                  <a:srgbClr val="FF0066"/>
                </a:solidFill>
                <a:latin typeface="Arial" charset="0"/>
              </a:rPr>
              <a:t>27. Dân quân tự vệ</a:t>
            </a:r>
          </a:p>
          <a:p>
            <a:pPr marL="122238" indent="452438" algn="just" eaLnBrk="1" hangingPunct="1">
              <a:spcBef>
                <a:spcPts val="600"/>
              </a:spcBef>
              <a:spcAft>
                <a:spcPts val="0"/>
              </a:spcAft>
              <a:buClr>
                <a:srgbClr val="FF0000"/>
              </a:buClr>
              <a:buNone/>
              <a:defRPr/>
            </a:pPr>
            <a:r>
              <a:rPr lang="en-US" sz="1800" b="1" kern="0" smtClean="0">
                <a:solidFill>
                  <a:srgbClr val="0000FF"/>
                </a:solidFill>
                <a:latin typeface="Arial" charset="0"/>
              </a:rPr>
              <a:t>DQTV là </a:t>
            </a:r>
            <a:r>
              <a:rPr lang="vi-VN" sz="1800" b="1" kern="0" smtClean="0">
                <a:solidFill>
                  <a:srgbClr val="0000FF"/>
                </a:solidFill>
                <a:latin typeface="Arial" charset="0"/>
              </a:rPr>
              <a:t>lượng </a:t>
            </a:r>
            <a:r>
              <a:rPr lang="vi-VN" sz="1800" b="1" kern="0">
                <a:solidFill>
                  <a:srgbClr val="0000FF"/>
                </a:solidFill>
                <a:latin typeface="Arial" charset="0"/>
              </a:rPr>
              <a:t>vũ trang quần chúng không thoát ly sản xuất, công tác; là lực lượng bảo vệ Đảng, chính quyền, tính mạng, tài sản của Nhân dân, tài sản của Nhà nước ở địa phương, cơ sở; sẵn sàng chiến đấu, chiến đấu, phục vụ chiến đấu, làm nòng cốt cùng toàn dân đánh giặc ở địa phương, cơ sở khi có chiến tranh; tham gia xây dựng nền quốc phòng toàn dân, khu vực phòng thủ, phòng thủ dân sự, bảo vệ an ninh quốc gia và bảo đảm trật tự, an toàn xã hội, đấu tranh phòng, chống tội phạm</a:t>
            </a:r>
            <a:r>
              <a:rPr lang="vi-VN" sz="1800" b="1" kern="0" smtClean="0">
                <a:solidFill>
                  <a:srgbClr val="0000FF"/>
                </a:solidFill>
                <a:latin typeface="Arial" charset="0"/>
              </a:rPr>
              <a:t>.</a:t>
            </a:r>
            <a:endParaRPr lang="vi-VN" sz="18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marL="579438" indent="-457200" algn="ctr" eaLnBrk="1" hangingPunct="1">
              <a:lnSpc>
                <a:spcPct val="106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Chương </a:t>
            </a:r>
            <a:r>
              <a:rPr lang="vi-VN" sz="2600" b="1">
                <a:solidFill>
                  <a:srgbClr val="FF0000"/>
                </a:solidFill>
                <a:latin typeface="Arial" panose="020B0604020202020204" pitchFamily="34" charset="0"/>
                <a:cs typeface="Arial" panose="020B0604020202020204" pitchFamily="34" charset="0"/>
              </a:rPr>
              <a:t>IV</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LỰC LƯỢNG VŨ TRANG NHÂN DÂN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382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20200" cy="6781800"/>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000" b="1" smtClean="0">
                <a:solidFill>
                  <a:srgbClr val="FF0066"/>
                </a:solidFill>
                <a:latin typeface="Arial" panose="020B0604020202020204" pitchFamily="34" charset="0"/>
                <a:cs typeface="Arial" panose="020B0604020202020204" pitchFamily="34" charset="0"/>
              </a:rPr>
              <a:t>LUẬT CÔNG AN NHÂN DÂN NĂM 2018</a:t>
            </a:r>
            <a:endParaRPr lang="en-US" altLang="en-US" sz="30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2763196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Ngày </a:t>
            </a:r>
            <a:r>
              <a:rPr lang="en-US" sz="2300" b="1" kern="0" smtClean="0">
                <a:solidFill>
                  <a:srgbClr val="FF0000"/>
                </a:solidFill>
                <a:latin typeface="Arial" charset="0"/>
              </a:rPr>
              <a:t>20-11-</a:t>
            </a:r>
            <a:r>
              <a:rPr lang="vi-VN" sz="2300" b="1" kern="0" smtClean="0">
                <a:solidFill>
                  <a:srgbClr val="FF0000"/>
                </a:solidFill>
                <a:latin typeface="Arial" charset="0"/>
              </a:rPr>
              <a:t>20</a:t>
            </a:r>
            <a:r>
              <a:rPr lang="en-US" sz="2300" b="1" kern="0" smtClean="0">
                <a:solidFill>
                  <a:srgbClr val="FF0000"/>
                </a:solidFill>
                <a:latin typeface="Arial" charset="0"/>
              </a:rPr>
              <a:t>18</a:t>
            </a:r>
            <a:r>
              <a:rPr lang="vi-VN" sz="2300" b="1" kern="0" smtClean="0">
                <a:solidFill>
                  <a:srgbClr val="0000FF"/>
                </a:solidFill>
                <a:latin typeface="Arial" charset="0"/>
              </a:rPr>
              <a:t>, </a:t>
            </a:r>
            <a:r>
              <a:rPr lang="vi-VN" sz="2300" b="1" kern="0">
                <a:solidFill>
                  <a:srgbClr val="0000FF"/>
                </a:solidFill>
                <a:latin typeface="Arial" charset="0"/>
              </a:rPr>
              <a:t>tại Kỳ họp thứ </a:t>
            </a:r>
            <a:r>
              <a:rPr lang="en-US" sz="2300" b="1" kern="0" smtClean="0">
                <a:solidFill>
                  <a:srgbClr val="0000FF"/>
                </a:solidFill>
                <a:latin typeface="Arial" charset="0"/>
              </a:rPr>
              <a:t>6</a:t>
            </a:r>
            <a:r>
              <a:rPr lang="vi-VN" sz="2300" b="1" kern="0" smtClean="0">
                <a:solidFill>
                  <a:srgbClr val="0000FF"/>
                </a:solidFill>
                <a:latin typeface="Arial" charset="0"/>
              </a:rPr>
              <a:t>, </a:t>
            </a:r>
            <a:r>
              <a:rPr lang="vi-VN" sz="2300" b="1" kern="0">
                <a:solidFill>
                  <a:srgbClr val="0000FF"/>
                </a:solidFill>
                <a:latin typeface="Arial" charset="0"/>
              </a:rPr>
              <a:t>Quốc hội </a:t>
            </a:r>
            <a:r>
              <a:rPr lang="en-US" sz="2300" b="1" kern="0">
                <a:solidFill>
                  <a:srgbClr val="0000FF"/>
                </a:solidFill>
                <a:latin typeface="Arial" charset="0"/>
              </a:rPr>
              <a:t>k</a:t>
            </a:r>
            <a:r>
              <a:rPr lang="vi-VN" sz="2300" b="1" kern="0" smtClean="0">
                <a:solidFill>
                  <a:srgbClr val="0000FF"/>
                </a:solidFill>
                <a:latin typeface="Arial" charset="0"/>
              </a:rPr>
              <a:t>hóa XI</a:t>
            </a:r>
            <a:r>
              <a:rPr lang="en-US" sz="2300" b="1" kern="0">
                <a:solidFill>
                  <a:srgbClr val="0000FF"/>
                </a:solidFill>
                <a:latin typeface="Arial" charset="0"/>
              </a:rPr>
              <a:t>V</a:t>
            </a:r>
            <a:r>
              <a:rPr lang="vi-VN" sz="2300" b="1" kern="0" smtClean="0">
                <a:solidFill>
                  <a:srgbClr val="0000FF"/>
                </a:solidFill>
                <a:latin typeface="Arial" charset="0"/>
              </a:rPr>
              <a:t> </a:t>
            </a:r>
            <a:r>
              <a:rPr lang="vi-VN" sz="2300" b="1" kern="0">
                <a:solidFill>
                  <a:srgbClr val="0000FF"/>
                </a:solidFill>
                <a:latin typeface="Arial" charset="0"/>
              </a:rPr>
              <a:t>đã thông qua </a:t>
            </a:r>
            <a:r>
              <a:rPr lang="en-US" sz="2300" b="1" kern="0" smtClean="0">
                <a:solidFill>
                  <a:srgbClr val="FF3399"/>
                </a:solidFill>
                <a:latin typeface="Arial" charset="0"/>
              </a:rPr>
              <a:t>Luật Công an nhân dân </a:t>
            </a:r>
            <a:r>
              <a:rPr lang="en-US" sz="2300" b="1" kern="0" smtClean="0">
                <a:solidFill>
                  <a:srgbClr val="0000FF"/>
                </a:solidFill>
                <a:latin typeface="Arial" charset="0"/>
              </a:rPr>
              <a:t>(Luật số 37/2018/QH14).</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vi-VN" sz="2300" b="1" kern="0">
                <a:solidFill>
                  <a:srgbClr val="0000FF"/>
                </a:solidFill>
                <a:latin typeface="Arial" charset="0"/>
              </a:rPr>
              <a:t>này có hiệu lực thi hành từ ngày </a:t>
            </a:r>
            <a:r>
              <a:rPr lang="vi-VN" sz="2300" b="1" kern="0" smtClean="0">
                <a:solidFill>
                  <a:srgbClr val="FF0000"/>
                </a:solidFill>
                <a:latin typeface="Arial" charset="0"/>
              </a:rPr>
              <a:t>01</a:t>
            </a:r>
            <a:r>
              <a:rPr lang="en-US" sz="2300" b="1" kern="0" smtClean="0">
                <a:solidFill>
                  <a:srgbClr val="FF0000"/>
                </a:solidFill>
                <a:latin typeface="Arial" charset="0"/>
              </a:rPr>
              <a:t>-7-</a:t>
            </a:r>
            <a:r>
              <a:rPr lang="vi-VN" sz="2300" b="1" kern="0" smtClean="0">
                <a:solidFill>
                  <a:srgbClr val="FF0000"/>
                </a:solidFill>
                <a:latin typeface="Arial" charset="0"/>
              </a:rPr>
              <a:t>20</a:t>
            </a:r>
            <a:r>
              <a:rPr lang="en-US" sz="2300" b="1" kern="0" smtClean="0">
                <a:solidFill>
                  <a:srgbClr val="FF0000"/>
                </a:solidFill>
                <a:latin typeface="Arial" charset="0"/>
              </a:rPr>
              <a:t>19</a:t>
            </a:r>
            <a:r>
              <a:rPr lang="vi-VN" sz="2300" b="1" kern="0" smtClean="0">
                <a:solidFill>
                  <a:srgbClr val="FF0000"/>
                </a:solidFill>
                <a:latin typeface="Arial" charset="0"/>
              </a:rPr>
              <a:t>.</a:t>
            </a:r>
            <a:endParaRPr lang="en-US" sz="2300" b="1" kern="0" smtClean="0">
              <a:solidFill>
                <a:srgbClr val="FF0000"/>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Luật </a:t>
            </a:r>
            <a:r>
              <a:rPr lang="en-US" sz="2300" b="1" kern="0">
                <a:solidFill>
                  <a:srgbClr val="0000FF"/>
                </a:solidFill>
                <a:latin typeface="Arial" charset="0"/>
              </a:rPr>
              <a:t>Công an nhân dân năm 2018 gồm 07 chương, 46 </a:t>
            </a:r>
            <a:r>
              <a:rPr lang="en-US" sz="2300" b="1" kern="0" smtClean="0">
                <a:solidFill>
                  <a:srgbClr val="0000FF"/>
                </a:solidFill>
                <a:latin typeface="Arial" charset="0"/>
              </a:rPr>
              <a:t>điều. So </a:t>
            </a:r>
            <a:r>
              <a:rPr lang="en-US" sz="2300" b="1" kern="0">
                <a:solidFill>
                  <a:srgbClr val="0000FF"/>
                </a:solidFill>
                <a:latin typeface="Arial" charset="0"/>
              </a:rPr>
              <a:t>với Luật Công an nhân dân năm 2014 (07 chương, 45 điều</a:t>
            </a:r>
            <a:r>
              <a:rPr lang="en-US" sz="2300" b="1" kern="0" smtClean="0">
                <a:solidFill>
                  <a:srgbClr val="0000FF"/>
                </a:solidFill>
                <a:latin typeface="Arial" charset="0"/>
              </a:rPr>
              <a:t>), </a:t>
            </a:r>
            <a:r>
              <a:rPr lang="en-US" sz="2300" b="1" kern="0">
                <a:solidFill>
                  <a:srgbClr val="0000FF"/>
                </a:solidFill>
                <a:latin typeface="Arial" charset="0"/>
              </a:rPr>
              <a:t>Luật </a:t>
            </a:r>
            <a:r>
              <a:rPr lang="en-US" sz="2300" b="1" kern="0" smtClean="0">
                <a:solidFill>
                  <a:srgbClr val="0000FF"/>
                </a:solidFill>
                <a:latin typeface="Arial" charset="0"/>
              </a:rPr>
              <a:t>năm </a:t>
            </a:r>
            <a:r>
              <a:rPr lang="en-US" sz="2300" b="1" kern="0">
                <a:solidFill>
                  <a:srgbClr val="0000FF"/>
                </a:solidFill>
                <a:latin typeface="Arial" charset="0"/>
              </a:rPr>
              <a:t>2018 đã bổ sung 03 điều, sửa đổi, bổ sung 40 điều, bỏ 02 </a:t>
            </a:r>
            <a:r>
              <a:rPr lang="en-US" sz="2300" b="1" kern="0" smtClean="0">
                <a:solidFill>
                  <a:srgbClr val="0000FF"/>
                </a:solidFill>
                <a:latin typeface="Arial" charset="0"/>
              </a:rPr>
              <a:t>điều.</a:t>
            </a:r>
            <a:endParaRPr lang="en-US" sz="2300" b="1" kern="0">
              <a:solidFill>
                <a:srgbClr val="0000FF"/>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endParaRPr lang="en-US" sz="2300" b="1" kern="0">
              <a:solidFill>
                <a:srgbClr val="0000FF"/>
              </a:solidFill>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a:t>
            </a:r>
            <a:r>
              <a:rPr lang="en-US" sz="2500" b="1" smtClean="0">
                <a:solidFill>
                  <a:srgbClr val="FF0000"/>
                </a:solidFill>
                <a:latin typeface="Arial" panose="020B0604020202020204" pitchFamily="34" charset="0"/>
                <a:cs typeface="Arial" panose="020B0604020202020204" pitchFamily="34" charset="0"/>
              </a:rPr>
              <a:t>LUẬT CÔNG AN NHÂN DÂN</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95400"/>
            <a:ext cx="3502152" cy="5413248"/>
          </a:xfrm>
          <a:prstGeom prst="rect">
            <a:avLst/>
          </a:prstGeom>
        </p:spPr>
      </p:pic>
    </p:spTree>
    <p:extLst>
      <p:ext uri="{BB962C8B-B14F-4D97-AF65-F5344CB8AC3E}">
        <p14:creationId xmlns:p14="http://schemas.microsoft.com/office/powerpoint/2010/main" val="1777167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 QUY </a:t>
            </a:r>
            <a:r>
              <a:rPr lang="en-US" sz="2200" b="1" kern="0">
                <a:solidFill>
                  <a:srgbClr val="FF0066"/>
                </a:solidFill>
                <a:latin typeface="Arial" charset="0"/>
              </a:rPr>
              <a:t>ĐỊNH </a:t>
            </a:r>
            <a:r>
              <a:rPr lang="en-US" sz="2200" b="1" kern="0" smtClean="0">
                <a:solidFill>
                  <a:srgbClr val="FF0066"/>
                </a:solidFill>
                <a:latin typeface="Arial" charset="0"/>
              </a:rPr>
              <a:t>CHUNG</a:t>
            </a:r>
          </a:p>
          <a:p>
            <a:pPr marL="5667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Chương II</a:t>
            </a:r>
            <a:r>
              <a:rPr lang="en-US" sz="2200" b="1" kern="0" smtClean="0">
                <a:solidFill>
                  <a:srgbClr val="FF0066"/>
                </a:solidFill>
                <a:latin typeface="Arial" charset="0"/>
              </a:rPr>
              <a:t>. </a:t>
            </a:r>
            <a:r>
              <a:rPr lang="vi-VN" sz="2200" b="1" kern="0" smtClean="0">
                <a:solidFill>
                  <a:srgbClr val="FF0066"/>
                </a:solidFill>
                <a:latin typeface="Arial" charset="0"/>
              </a:rPr>
              <a:t>CHỨC </a:t>
            </a:r>
            <a:r>
              <a:rPr lang="vi-VN" sz="2200" b="1" kern="0">
                <a:solidFill>
                  <a:srgbClr val="FF0066"/>
                </a:solidFill>
                <a:latin typeface="Arial" charset="0"/>
              </a:rPr>
              <a:t>NĂNG, NHIỆM VỤ VÀ QUYỀN HẠN CỦA CÔNG AN NHÂN </a:t>
            </a:r>
            <a:r>
              <a:rPr lang="vi-VN" sz="2200" b="1" kern="0" smtClean="0">
                <a:solidFill>
                  <a:srgbClr val="FF0066"/>
                </a:solidFill>
                <a:latin typeface="Arial" charset="0"/>
              </a:rPr>
              <a:t>DÂN</a:t>
            </a:r>
            <a:endParaRPr lang="en-US" sz="220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III. TỔ </a:t>
            </a:r>
            <a:r>
              <a:rPr lang="en-US" sz="2200" b="1" kern="0">
                <a:solidFill>
                  <a:srgbClr val="FF0066"/>
                </a:solidFill>
                <a:latin typeface="Arial" charset="0"/>
              </a:rPr>
              <a:t>CHỨC CỦA CÔNG AN NHÂN </a:t>
            </a:r>
            <a:r>
              <a:rPr lang="en-US" sz="2200" b="1" kern="0" smtClean="0">
                <a:solidFill>
                  <a:srgbClr val="FF0066"/>
                </a:solidFill>
                <a:latin typeface="Arial" charset="0"/>
              </a:rPr>
              <a:t>DÂN</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IV. SĨ </a:t>
            </a:r>
            <a:r>
              <a:rPr lang="en-US" sz="2200" b="1" kern="0">
                <a:solidFill>
                  <a:srgbClr val="0000FF"/>
                </a:solidFill>
                <a:latin typeface="Arial" charset="0"/>
              </a:rPr>
              <a:t>QUAN, HẠ SĨ QUAN, CHIẾN SĨ CÔNG AN NHÂN </a:t>
            </a:r>
            <a:r>
              <a:rPr lang="en-US" sz="2200" b="1" kern="0" smtClean="0">
                <a:solidFill>
                  <a:srgbClr val="0000FF"/>
                </a:solidFill>
                <a:latin typeface="Arial" charset="0"/>
              </a:rPr>
              <a:t>DÂN</a:t>
            </a:r>
          </a:p>
          <a:p>
            <a:pPr marL="5667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V</a:t>
            </a:r>
            <a:r>
              <a:rPr lang="en-US" sz="2200" b="1" kern="0" smtClean="0">
                <a:solidFill>
                  <a:srgbClr val="0000FF"/>
                </a:solidFill>
                <a:latin typeface="Arial" charset="0"/>
              </a:rPr>
              <a:t>. </a:t>
            </a:r>
            <a:r>
              <a:rPr lang="vi-VN" sz="2200" b="1" kern="0" smtClean="0">
                <a:solidFill>
                  <a:srgbClr val="0000FF"/>
                </a:solidFill>
                <a:latin typeface="Arial" charset="0"/>
              </a:rPr>
              <a:t>BẢO </a:t>
            </a:r>
            <a:r>
              <a:rPr lang="vi-VN" sz="2200" b="1" kern="0">
                <a:solidFill>
                  <a:srgbClr val="0000FF"/>
                </a:solidFill>
                <a:latin typeface="Arial" charset="0"/>
              </a:rPr>
              <a:t>ĐẢM ĐIỀU KIỆN HOẠT ĐỘNG VÀ CHẾ ĐỘ, CHÍNH SÁCH ĐỐI VỚI CÔNG AN NHÂN </a:t>
            </a:r>
            <a:r>
              <a:rPr lang="vi-VN" sz="2200" b="1" kern="0" smtClean="0">
                <a:solidFill>
                  <a:srgbClr val="0000FF"/>
                </a:solidFill>
                <a:latin typeface="Arial" charset="0"/>
              </a:rPr>
              <a:t>DÂN</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0000FF"/>
                </a:solidFill>
                <a:latin typeface="Arial" charset="0"/>
              </a:rPr>
              <a:t>Chương VI. KHEN </a:t>
            </a:r>
            <a:r>
              <a:rPr lang="nl-NL" sz="2200" b="1" kern="0">
                <a:solidFill>
                  <a:srgbClr val="0000FF"/>
                </a:solidFill>
                <a:latin typeface="Arial" charset="0"/>
              </a:rPr>
              <a:t>THƯỞNG VÀ XỬ LÝ VI </a:t>
            </a:r>
            <a:r>
              <a:rPr lang="nl-NL" sz="2200" b="1" kern="0" smtClean="0">
                <a:solidFill>
                  <a:srgbClr val="0000FF"/>
                </a:solidFill>
                <a:latin typeface="Arial" charset="0"/>
              </a:rPr>
              <a:t>PHẠM</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0000FF"/>
                </a:solidFill>
                <a:latin typeface="Arial" charset="0"/>
              </a:rPr>
              <a:t>Chương VII. ĐIỀU </a:t>
            </a:r>
            <a:r>
              <a:rPr lang="nl-NL" sz="2200" b="1" kern="0">
                <a:solidFill>
                  <a:srgbClr val="0000FF"/>
                </a:solidFill>
                <a:latin typeface="Arial" charset="0"/>
              </a:rPr>
              <a:t>KHOẢN THI HÀNH</a:t>
            </a:r>
            <a:endParaRPr lang="en-US" sz="220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CÔNG AN NHÂN DÂN</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(07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46 </a:t>
            </a:r>
            <a:r>
              <a:rPr lang="en-US" sz="2200" b="1">
                <a:solidFill>
                  <a:srgbClr val="008000"/>
                </a:solidFill>
                <a:latin typeface="Arial" charset="0"/>
              </a:rPr>
              <a:t>điều)</a:t>
            </a:r>
          </a:p>
        </p:txBody>
      </p:sp>
    </p:spTree>
    <p:extLst>
      <p:ext uri="{BB962C8B-B14F-4D97-AF65-F5344CB8AC3E}">
        <p14:creationId xmlns:p14="http://schemas.microsoft.com/office/powerpoint/2010/main" val="69938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6000"/>
              </a:lnSpc>
              <a:spcBef>
                <a:spcPts val="6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Giải thích từ ngữ</a:t>
            </a:r>
            <a:endParaRPr lang="en-US" sz="2100" b="1" kern="0">
              <a:solidFill>
                <a:srgbClr val="FF0066"/>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100" b="1" kern="0" smtClean="0">
                <a:solidFill>
                  <a:srgbClr val="FF0066"/>
                </a:solidFill>
                <a:latin typeface="Arial" charset="0"/>
              </a:rPr>
              <a:t>Bảo </a:t>
            </a:r>
            <a:r>
              <a:rPr lang="vi-VN" sz="2100" b="1" kern="0">
                <a:solidFill>
                  <a:srgbClr val="FF0066"/>
                </a:solidFill>
                <a:latin typeface="Arial" charset="0"/>
              </a:rPr>
              <a:t>vệ an ninh quốc gia</a:t>
            </a:r>
            <a:r>
              <a:rPr lang="vi-VN" sz="2100" b="1" kern="0">
                <a:solidFill>
                  <a:srgbClr val="0000FF"/>
                </a:solidFill>
                <a:latin typeface="Arial" charset="0"/>
              </a:rPr>
              <a:t> là phòng ngừa, phát hiện, ngăn chặn, đấu tranh làm thất bại hoạt động xâm phạm an ninh quốc gia và loại trừ nguy cơ đe dọa an ninh quốc </a:t>
            </a:r>
            <a:r>
              <a:rPr lang="vi-VN" sz="2100" b="1" kern="0" smtClean="0">
                <a:solidFill>
                  <a:srgbClr val="0000FF"/>
                </a:solidFill>
                <a:latin typeface="Arial" charset="0"/>
              </a:rPr>
              <a:t>gia.</a:t>
            </a:r>
            <a:endParaRPr lang="en-US" sz="21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100" b="1" kern="0" smtClean="0">
                <a:solidFill>
                  <a:srgbClr val="FF0066"/>
                </a:solidFill>
                <a:latin typeface="Arial" charset="0"/>
              </a:rPr>
              <a:t>Bảo </a:t>
            </a:r>
            <a:r>
              <a:rPr lang="vi-VN" sz="2100" b="1" kern="0">
                <a:solidFill>
                  <a:srgbClr val="FF0066"/>
                </a:solidFill>
                <a:latin typeface="Arial" charset="0"/>
              </a:rPr>
              <a:t>đảm trật tự, an toàn xã hội</a:t>
            </a:r>
            <a:r>
              <a:rPr lang="vi-VN" sz="2100" b="1" kern="0">
                <a:solidFill>
                  <a:srgbClr val="0000FF"/>
                </a:solidFill>
                <a:latin typeface="Arial" charset="0"/>
              </a:rPr>
              <a:t> là phòng ngừa, phát hiện, ngăn chặn, đấu tranh chống tội phạm và vi phạm pháp luật về trật tự, an toàn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100" b="1" kern="0" smtClean="0">
                <a:solidFill>
                  <a:srgbClr val="FF0066"/>
                </a:solidFill>
                <a:latin typeface="Arial" charset="0"/>
              </a:rPr>
              <a:t>Sĩ </a:t>
            </a:r>
            <a:r>
              <a:rPr lang="vi-VN" sz="2100" b="1" kern="0">
                <a:solidFill>
                  <a:srgbClr val="FF0066"/>
                </a:solidFill>
                <a:latin typeface="Arial" charset="0"/>
              </a:rPr>
              <a:t>quan, hạ sĩ quan nghiệp vụ</a:t>
            </a:r>
            <a:r>
              <a:rPr lang="vi-VN" sz="2100" b="1" kern="0">
                <a:solidFill>
                  <a:srgbClr val="0000FF"/>
                </a:solidFill>
                <a:latin typeface="Arial" charset="0"/>
              </a:rPr>
              <a:t> là công dân Việt Nam được tuyển chọn, đào tạo, huấn luyện và hoạt động trong lĩnh vực nghiệp vụ của Công an nhân dân, được phong, thăng cấp bậc hàm cấp tướng, cấp tá, cấp úy, hạ sĩ </a:t>
            </a:r>
            <a:r>
              <a:rPr lang="vi-VN" sz="2100" b="1" kern="0" smtClean="0">
                <a:solidFill>
                  <a:srgbClr val="0000FF"/>
                </a:solidFill>
                <a:latin typeface="Arial" charset="0"/>
              </a:rPr>
              <a:t>quan.</a:t>
            </a:r>
            <a:endParaRPr lang="en-US" sz="21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100" b="1" kern="0" smtClean="0">
                <a:solidFill>
                  <a:srgbClr val="FF0066"/>
                </a:solidFill>
                <a:latin typeface="Arial" charset="0"/>
              </a:rPr>
              <a:t>Sĩ </a:t>
            </a:r>
            <a:r>
              <a:rPr lang="vi-VN" sz="2100" b="1" kern="0">
                <a:solidFill>
                  <a:srgbClr val="FF0066"/>
                </a:solidFill>
                <a:latin typeface="Arial" charset="0"/>
              </a:rPr>
              <a:t>quan, hạ sĩ quan chuyên môn kỹ thuật</a:t>
            </a:r>
            <a:r>
              <a:rPr lang="vi-VN" sz="2100" b="1" kern="0">
                <a:solidFill>
                  <a:srgbClr val="0000FF"/>
                </a:solidFill>
                <a:latin typeface="Arial" charset="0"/>
              </a:rPr>
              <a:t> là công dân Việt Nam được tuyển chọn, hoạt động trong lĩnh vực chuyên môn kỹ thuật của Công an nhân dân, được phong, thăng cấp bậc hàm cấp tá, cấp úy, hạ sĩ </a:t>
            </a:r>
            <a:r>
              <a:rPr lang="vi-VN" sz="2100" b="1" kern="0" smtClean="0">
                <a:solidFill>
                  <a:srgbClr val="0000FF"/>
                </a:solidFill>
                <a:latin typeface="Arial" charset="0"/>
              </a:rPr>
              <a:t>quan.</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470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Giải thích từ ngữ</a:t>
            </a:r>
            <a:endParaRPr lang="en-US" sz="21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FF0066"/>
                </a:solidFill>
                <a:latin typeface="Arial" charset="0"/>
              </a:rPr>
              <a:t>Hạ </a:t>
            </a:r>
            <a:r>
              <a:rPr lang="vi-VN" sz="2100" b="1" kern="0">
                <a:solidFill>
                  <a:srgbClr val="FF0066"/>
                </a:solidFill>
                <a:latin typeface="Arial" charset="0"/>
              </a:rPr>
              <a:t>sĩ quan, chiến sĩ nghĩa vụ</a:t>
            </a:r>
            <a:r>
              <a:rPr lang="vi-VN" sz="2100" b="1" kern="0">
                <a:solidFill>
                  <a:srgbClr val="0000FF"/>
                </a:solidFill>
                <a:latin typeface="Arial" charset="0"/>
              </a:rPr>
              <a:t> là công dân Việt Nam thực hiện nghĩa vụ tham gia Công an nhân dân, được phong, thăng cấp bậc hàm Thượng sĩ, Trung sĩ, Hạ sĩ, Binh nhất, Binh </a:t>
            </a:r>
            <a:r>
              <a:rPr lang="vi-VN" sz="2100" b="1" kern="0" smtClean="0">
                <a:solidFill>
                  <a:srgbClr val="0000FF"/>
                </a:solidFill>
                <a:latin typeface="Arial" charset="0"/>
              </a:rPr>
              <a:t>nhì.</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FF0066"/>
                </a:solidFill>
                <a:latin typeface="Arial" charset="0"/>
              </a:rPr>
              <a:t>Công </a:t>
            </a:r>
            <a:r>
              <a:rPr lang="vi-VN" sz="2100" b="1" kern="0">
                <a:solidFill>
                  <a:srgbClr val="FF0066"/>
                </a:solidFill>
                <a:latin typeface="Arial" charset="0"/>
              </a:rPr>
              <a:t>nhân công an</a:t>
            </a:r>
            <a:r>
              <a:rPr lang="vi-VN" sz="2100" b="1" kern="0">
                <a:solidFill>
                  <a:srgbClr val="0000FF"/>
                </a:solidFill>
                <a:latin typeface="Arial" charset="0"/>
              </a:rPr>
              <a:t> là công dân Việt Nam có trình độ chuyên môn kỹ thuật, được tuyển dụng vào làm việc trong Công an nhân dân mà không thuộc diện được phong cấp bậc hàm sĩ quan, hạ sĩ quan, chiến sĩ</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54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619"/>
            <a:ext cx="9144000" cy="6100762"/>
          </a:xfrm>
          <a:prstGeom prst="rect">
            <a:avLst/>
          </a:prstGeom>
        </p:spPr>
      </p:pic>
    </p:spTree>
    <p:extLst>
      <p:ext uri="{BB962C8B-B14F-4D97-AF65-F5344CB8AC3E}">
        <p14:creationId xmlns:p14="http://schemas.microsoft.com/office/powerpoint/2010/main" val="3964710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6000"/>
              </a:lnSpc>
              <a:spcBef>
                <a:spcPts val="6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3. Vị trí của Công an nhân dân</a:t>
            </a:r>
            <a:endParaRPr lang="en-US" sz="2000" b="1" kern="0">
              <a:solidFill>
                <a:srgbClr val="FF0066"/>
              </a:solidFill>
              <a:latin typeface="Arial" charset="0"/>
            </a:endParaRPr>
          </a:p>
          <a:p>
            <a:pPr marL="579438" indent="0" algn="just" eaLnBrk="1" hangingPunct="1">
              <a:lnSpc>
                <a:spcPct val="106000"/>
              </a:lnSpc>
              <a:spcBef>
                <a:spcPts val="600"/>
              </a:spcBef>
              <a:spcAft>
                <a:spcPts val="0"/>
              </a:spcAft>
              <a:buClr>
                <a:srgbClr val="FF0000"/>
              </a:buClr>
              <a:buNone/>
              <a:defRPr/>
            </a:pPr>
            <a:r>
              <a:rPr lang="vi-VN" sz="2000" b="1" kern="0" smtClean="0">
                <a:solidFill>
                  <a:srgbClr val="0000FF"/>
                </a:solidFill>
                <a:latin typeface="Arial" charset="0"/>
              </a:rPr>
              <a:t>Công </a:t>
            </a:r>
            <a:r>
              <a:rPr lang="vi-VN" sz="2000" b="1" kern="0">
                <a:solidFill>
                  <a:srgbClr val="0000FF"/>
                </a:solidFill>
                <a:latin typeface="Arial" charset="0"/>
              </a:rPr>
              <a:t>an nhân dân là lực lượng vũ trang nhân dân làm nòng cốt trong thực hiện nhiệm vụ bảo vệ an ninh quốc gia, bảo đảm trật tự, an toàn xã hội, đấu tranh phòng, chống tội phạm và vi phạm pháp luật về an ninh quốc gia, trật tự, an toàn xã </a:t>
            </a:r>
            <a:r>
              <a:rPr lang="vi-VN" sz="2000" b="1" kern="0" smtClean="0">
                <a:solidFill>
                  <a:srgbClr val="0000FF"/>
                </a:solidFill>
                <a:latin typeface="Arial" charset="0"/>
              </a:rPr>
              <a:t>hội.</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4. Nguyên tắc tổ chức, hoạt động của Công an nhân </a:t>
            </a:r>
            <a:r>
              <a:rPr lang="vi-VN" sz="2000" b="1" kern="0" smtClean="0">
                <a:solidFill>
                  <a:srgbClr val="FF0066"/>
                </a:solidFill>
                <a:latin typeface="Arial" charset="0"/>
              </a:rPr>
              <a:t>dân</a:t>
            </a:r>
            <a:endParaRPr lang="en-US" sz="2000" b="1" kern="0" smtClean="0">
              <a:solidFill>
                <a:srgbClr val="FF0066"/>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Đặt </a:t>
            </a:r>
            <a:r>
              <a:rPr lang="vi-VN" sz="2000" b="1" kern="0">
                <a:solidFill>
                  <a:srgbClr val="0000FF"/>
                </a:solidFill>
                <a:latin typeface="Arial" charset="0"/>
              </a:rPr>
              <a:t>dưới sự lãnh đạo tuyệt đối, trực tiếp về mọi mặt của Đảng Cộng sản Việt Nam, sự thống lĩnh của Chủ tịch nước, sự thống nhất quản lý nhà nước của Chính phủ và sự chỉ huy, quản lý trực tiếp của Bộ trưởng Bộ Công </a:t>
            </a:r>
            <a:r>
              <a:rPr lang="vi-VN" sz="2000" b="1" kern="0" smtClean="0">
                <a:solidFill>
                  <a:srgbClr val="0000FF"/>
                </a:solidFill>
                <a:latin typeface="Arial" charset="0"/>
              </a:rPr>
              <a:t>an.</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Được </a:t>
            </a:r>
            <a:r>
              <a:rPr lang="vi-VN" sz="2000" b="1" kern="0">
                <a:solidFill>
                  <a:srgbClr val="0000FF"/>
                </a:solidFill>
                <a:latin typeface="Arial" charset="0"/>
              </a:rPr>
              <a:t>tổ chức tập trung, thống nhất, chuyên sâu, tinh gọn và theo cấp hành chính từ trung ương đến cơ </a:t>
            </a:r>
            <a:r>
              <a:rPr lang="vi-VN" sz="2000" b="1" kern="0" smtClean="0">
                <a:solidFill>
                  <a:srgbClr val="0000FF"/>
                </a:solidFill>
                <a:latin typeface="Arial" charset="0"/>
              </a:rPr>
              <a:t>sở.</a:t>
            </a:r>
            <a:endParaRPr lang="en-US" sz="20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Tuân </a:t>
            </a:r>
            <a:r>
              <a:rPr lang="vi-VN" sz="2000" b="1" kern="0">
                <a:solidFill>
                  <a:srgbClr val="0000FF"/>
                </a:solidFill>
                <a:latin typeface="Arial" charset="0"/>
              </a:rPr>
              <a:t>thủ Hiến pháp và pháp luật; cấp dưới phục tùng cấp trên; dựa vào Nhân dân và chịu sự giám sát của Nhân dân; bảo vệ lợi ích của </a:t>
            </a:r>
            <a:r>
              <a:rPr lang="vi-VN" sz="2000" b="1" kern="0" spc="-50">
                <a:solidFill>
                  <a:srgbClr val="0000FF"/>
                </a:solidFill>
                <a:latin typeface="Arial" charset="0"/>
              </a:rPr>
              <a:t>Nhà nước, quyền và lợi ích hợp pháp của tổ chức, cá nhân</a:t>
            </a:r>
            <a:r>
              <a:rPr lang="vi-VN" sz="2000" b="1" kern="0" spc="-50" smtClean="0">
                <a:solidFill>
                  <a:srgbClr val="0000FF"/>
                </a:solidFill>
                <a:latin typeface="Arial" charset="0"/>
              </a:rPr>
              <a:t>.</a:t>
            </a:r>
            <a:endParaRPr lang="en-US" sz="2000" b="1" kern="0" spc="-5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971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000" b="1" smtClean="0">
                <a:solidFill>
                  <a:srgbClr val="FF0066"/>
                </a:solidFill>
                <a:latin typeface="Arial" panose="020B0604020202020204" pitchFamily="34" charset="0"/>
                <a:cs typeface="Arial" panose="020B0604020202020204" pitchFamily="34" charset="0"/>
              </a:rPr>
              <a:t>LUẬT GIÁO DỤC QUỐC PHÒNG VÀ AN NINH NĂM 2013</a:t>
            </a:r>
            <a:endParaRPr lang="en-US" altLang="en-US" sz="30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7028947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dân có đủ tiêu chuẩn về chính trị, phẩm chất đạo đức, trình độ, sức khỏe, độ tuổi và năng khiếu phù hợp với công tác công an, có nguyện vọng và Công an nhân dân có nhu cầu thì có thể được tuyển chọn vào Công an nhân </a:t>
            </a:r>
            <a:r>
              <a:rPr lang="vi-VN" sz="2200" b="1" kern="0" smtClean="0">
                <a:solidFill>
                  <a:srgbClr val="0000FF"/>
                </a:solidFill>
                <a:latin typeface="Arial" charset="0"/>
              </a:rPr>
              <a:t>dân.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an nhân dân được ưu tiên tuyển chọn sinh viên, học sinh xuất sắc tốt nghiệp ở các cơ sở giáo dục đại học, cơ sở giáo dục nghề nghiệp có đủ tiêu chuẩn để đào tạo, bổ sung vào Công an nhân </a:t>
            </a:r>
            <a:r>
              <a:rPr lang="vi-VN" sz="2200" b="1" kern="0" smtClean="0">
                <a:solidFill>
                  <a:srgbClr val="0000FF"/>
                </a:solidFill>
                <a:latin typeface="Arial" charset="0"/>
              </a:rPr>
              <a:t>dân.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Bộ </a:t>
            </a:r>
            <a:r>
              <a:rPr lang="vi-VN" sz="2200" b="1" kern="0">
                <a:solidFill>
                  <a:srgbClr val="0000FF"/>
                </a:solidFill>
                <a:latin typeface="Arial" charset="0"/>
              </a:rPr>
              <a:t>trưởng Bộ Công an quy định chi tiết Điều này</a:t>
            </a:r>
            <a:r>
              <a:rPr lang="vi-VN" sz="2200" b="1" kern="0" smtClean="0">
                <a:solidFill>
                  <a:srgbClr val="0000FF"/>
                </a:solidFill>
                <a:latin typeface="Arial" charset="0"/>
              </a:rPr>
              <a:t>.</a:t>
            </a:r>
            <a:endParaRPr lang="en-US" sz="2200" b="1" kern="0" spc="-5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6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7. Tuyển chọn công dân vào Công an nhân dân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614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Công </a:t>
            </a:r>
            <a:r>
              <a:rPr lang="vi-VN" sz="2000" b="1" kern="0">
                <a:solidFill>
                  <a:srgbClr val="0000FF"/>
                </a:solidFill>
                <a:latin typeface="Arial" charset="0"/>
              </a:rPr>
              <a:t>dân thực hiện nghĩa vụ tham gia Công an nhân dân là thực hiện nghĩa vụ bảo vệ Tổ quốc trong lực lượng vũ trang nhân dân. Hằng năm, Công an nhân dân được tuyển chọn công dân trong độ tuổi gọi nhập ngũ vào phục vụ trong Công an nhân dân với thời hạn là 24 tháng. Bộ trưởng Bộ Công an quyết định kéo dài thời hạn phục vụ tại ngũ của hạ sĩ quan, chiến sĩ nghĩa vụ nhưng không quá 06 tháng trong trường hợp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Để </a:t>
            </a:r>
            <a:r>
              <a:rPr lang="vi-VN" sz="2000" b="1" kern="0">
                <a:solidFill>
                  <a:srgbClr val="0000FF"/>
                </a:solidFill>
                <a:latin typeface="Arial" charset="0"/>
              </a:rPr>
              <a:t>bảo đảm nhiệm vụ sẵn sàng chiến </a:t>
            </a:r>
            <a:r>
              <a:rPr lang="vi-VN" sz="2000" b="1" kern="0" smtClean="0">
                <a:solidFill>
                  <a:srgbClr val="0000FF"/>
                </a:solidFill>
                <a:latin typeface="Arial" charset="0"/>
              </a:rPr>
              <a:t>đấu;</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Đang </a:t>
            </a:r>
            <a:r>
              <a:rPr lang="vi-VN" sz="2000" b="1" kern="0">
                <a:solidFill>
                  <a:srgbClr val="0000FF"/>
                </a:solidFill>
                <a:latin typeface="Arial" charset="0"/>
              </a:rPr>
              <a:t>thực hiện nhiệm vụ phòng, chống thiên tai, dịch bệnh, cứu nạn, cứu </a:t>
            </a:r>
            <a:r>
              <a:rPr lang="vi-VN" sz="2000" b="1" kern="0" smtClean="0">
                <a:solidFill>
                  <a:srgbClr val="0000FF"/>
                </a:solidFill>
                <a:latin typeface="Arial" charset="0"/>
              </a:rPr>
              <a:t>hộ.</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Thủ </a:t>
            </a:r>
            <a:r>
              <a:rPr lang="vi-VN" sz="2000" b="1" kern="0">
                <a:solidFill>
                  <a:srgbClr val="0000FF"/>
                </a:solidFill>
                <a:latin typeface="Arial" charset="0"/>
              </a:rPr>
              <a:t>tục tuyển chọn công dân thực hiện nghĩa vụ tham gia Công an nhân dân được áp dụng như tuyển chọn công dân thực hiện nghĩa vụ quân sự tại </a:t>
            </a:r>
            <a:r>
              <a:rPr lang="vi-VN" sz="2000" b="1" kern="0" smtClean="0">
                <a:solidFill>
                  <a:srgbClr val="0000FF"/>
                </a:solidFill>
                <a:latin typeface="Arial" charset="0"/>
              </a:rPr>
              <a:t>ngũ.</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Chính </a:t>
            </a:r>
            <a:r>
              <a:rPr lang="vi-VN" sz="2000" b="1" kern="0">
                <a:solidFill>
                  <a:srgbClr val="0000FF"/>
                </a:solidFill>
                <a:latin typeface="Arial" charset="0"/>
              </a:rPr>
              <a:t>phủ quy định chi tiết khoản 2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8. Nghĩa vụ tham gia Công an nhân dân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414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Sĩ </a:t>
            </a:r>
            <a:r>
              <a:rPr lang="vi-VN" sz="2000" b="1" kern="0">
                <a:solidFill>
                  <a:srgbClr val="0000FF"/>
                </a:solidFill>
                <a:latin typeface="Arial" charset="0"/>
              </a:rPr>
              <a:t>quan Công an nhân dân phục vụ theo chế độ chuyên nghiệp; hạ sĩ quan, chiến sĩ Công an nhân dân phục vụ theo chế độ chuyên nghiệp hoặc chế độ nghĩa vụ; công nhân công an phục vụ theo chế độ tuyển </a:t>
            </a:r>
            <a:r>
              <a:rPr lang="vi-VN" sz="2000" b="1" kern="0" smtClean="0">
                <a:solidFill>
                  <a:srgbClr val="0000FF"/>
                </a:solidFill>
                <a:latin typeface="Arial" charset="0"/>
              </a:rPr>
              <a:t>dụng.</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a:solidFill>
                  <a:srgbClr val="0000FF"/>
                </a:solidFill>
                <a:latin typeface="Arial" charset="0"/>
              </a:rPr>
              <a:t>Công dân thôi phục vụ trong Công an nhân dân phải thực hiện nghĩa vụ quân sự trong ngạch dự bị theo quy định của pháp luật.</a:t>
            </a:r>
            <a:endParaRPr lang="en-US" sz="2000" b="1" ker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Wingdings" panose="05000000000000000000" pitchFamily="2" charset="2"/>
              <a:buChar char="v"/>
              <a:defRPr/>
            </a:pPr>
            <a:r>
              <a:rPr lang="vi-VN" sz="2000" b="1" kern="0">
                <a:solidFill>
                  <a:srgbClr val="FF0066"/>
                </a:solidFill>
                <a:latin typeface="Arial" charset="0"/>
              </a:rPr>
              <a:t>Điều 11. Quan hệ phối hợp giữa Quân đội nhân dân, Dân quân tự vệ với Công an nhân </a:t>
            </a:r>
            <a:r>
              <a:rPr lang="vi-VN" sz="2000" b="1" kern="0" smtClean="0">
                <a:solidFill>
                  <a:srgbClr val="FF0066"/>
                </a:solidFill>
                <a:latin typeface="Arial" charset="0"/>
              </a:rPr>
              <a:t>dân</a:t>
            </a:r>
            <a:endParaRPr lang="en-US" sz="2000" b="1" kern="0" smtClean="0">
              <a:solidFill>
                <a:srgbClr val="FF0066"/>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Quân </a:t>
            </a:r>
            <a:r>
              <a:rPr lang="vi-VN" sz="2000" b="1" kern="0">
                <a:solidFill>
                  <a:srgbClr val="0000FF"/>
                </a:solidFill>
                <a:latin typeface="Arial" charset="0"/>
              </a:rPr>
              <a:t>đội nhân dân, Dân quân tự vệ có trách nhiệm phối hợp chặt chẽ với Công an nhân dân để bảo vệ an ninh quốc gia, bảo đảm trật tự, an toàn xã hội, đấu tranh phòng, chống tội phạm, vi phạm pháp luật về an ninh quốc gia, trật tự, an toàn xã hội và xây dựng Công an nhân </a:t>
            </a:r>
            <a:r>
              <a:rPr lang="vi-VN" sz="2000" b="1" kern="0" smtClean="0">
                <a:solidFill>
                  <a:srgbClr val="0000FF"/>
                </a:solidFill>
                <a:latin typeface="Arial" charset="0"/>
              </a:rPr>
              <a:t>dân.</a:t>
            </a:r>
            <a:endParaRPr lang="en-US" sz="2000" b="1" kern="0" smtClean="0">
              <a:solidFill>
                <a:srgbClr val="0000FF"/>
              </a:solidFill>
              <a:latin typeface="Arial" charset="0"/>
            </a:endParaRPr>
          </a:p>
          <a:p>
            <a:pPr marL="579438"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Chính </a:t>
            </a:r>
            <a:r>
              <a:rPr lang="vi-VN" sz="2000" b="1" kern="0">
                <a:solidFill>
                  <a:srgbClr val="0000FF"/>
                </a:solidFill>
                <a:latin typeface="Arial" charset="0"/>
              </a:rPr>
              <a:t>phủ quy định chi tiết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122238" indent="-4763" algn="ctr" eaLnBrk="1" hangingPunct="1">
              <a:lnSpc>
                <a:spcPct val="110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Chế độ phục vụ của sĩ quan, hạ sĩ quan, chiến sĩ Công an nhân dân và công nhân công an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093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15. Chức năng của Công an nhân </a:t>
            </a:r>
            <a:r>
              <a:rPr lang="vi-VN" sz="2200" b="1" kern="0" smtClean="0">
                <a:solidFill>
                  <a:srgbClr val="FF0066"/>
                </a:solidFill>
                <a:latin typeface="Arial" charset="0"/>
              </a:rPr>
              <a:t>dân</a:t>
            </a:r>
            <a:endParaRPr lang="en-US" sz="2200" b="1" kern="0" smtClean="0">
              <a:solidFill>
                <a:srgbClr val="FF0066"/>
              </a:solidFill>
              <a:latin typeface="Arial" charset="0"/>
            </a:endParaRPr>
          </a:p>
          <a:p>
            <a:pPr marL="569913" indent="-452438" algn="just" eaLnBrk="1" hangingPunct="1">
              <a:lnSpc>
                <a:spcPct val="110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Công </a:t>
            </a:r>
            <a:r>
              <a:rPr lang="vi-VN" sz="2200" b="1" kern="0">
                <a:solidFill>
                  <a:srgbClr val="0000FF"/>
                </a:solidFill>
                <a:latin typeface="Arial" charset="0"/>
              </a:rPr>
              <a:t>an nhân dân có chức năng tham mưu với Đảng, Nhà nước về bảo vệ an ninh quốc gia, bảo đảm trật tự, an toàn xã hội, đấu tranh phòng, chống tội phạm và vi phạm pháp luật về an ninh quốc gia, trật tự, an toàn xã </a:t>
            </a:r>
            <a:r>
              <a:rPr lang="vi-VN" sz="2200" b="1" kern="0" smtClean="0">
                <a:solidFill>
                  <a:srgbClr val="0000FF"/>
                </a:solidFill>
                <a:latin typeface="Arial" charset="0"/>
              </a:rPr>
              <a:t>hội;</a:t>
            </a:r>
            <a:endParaRPr lang="en-US" sz="2200" b="1" kern="0" smtClean="0">
              <a:solidFill>
                <a:srgbClr val="0000FF"/>
              </a:solidFill>
              <a:latin typeface="Arial" charset="0"/>
            </a:endParaRPr>
          </a:p>
          <a:p>
            <a:pPr marL="569913" indent="-452438" algn="just" eaLnBrk="1" hangingPunct="1">
              <a:lnSpc>
                <a:spcPct val="110000"/>
              </a:lnSpc>
              <a:spcBef>
                <a:spcPts val="1200"/>
              </a:spcBef>
              <a:spcAft>
                <a:spcPts val="0"/>
              </a:spcAft>
              <a:buClr>
                <a:srgbClr val="FF0000"/>
              </a:buClr>
              <a:buFont typeface="Wingdings" panose="05000000000000000000" pitchFamily="2" charset="2"/>
              <a:buChar char="ü"/>
              <a:defRPr/>
            </a:pPr>
            <a:r>
              <a:rPr lang="en-US" sz="2200" b="1" kern="0" smtClean="0">
                <a:solidFill>
                  <a:srgbClr val="0000FF"/>
                </a:solidFill>
                <a:latin typeface="Arial" charset="0"/>
              </a:rPr>
              <a:t>T</a:t>
            </a:r>
            <a:r>
              <a:rPr lang="vi-VN" sz="2200" b="1" kern="0" smtClean="0">
                <a:solidFill>
                  <a:srgbClr val="0000FF"/>
                </a:solidFill>
                <a:latin typeface="Arial" charset="0"/>
              </a:rPr>
              <a:t>hực </a:t>
            </a:r>
            <a:r>
              <a:rPr lang="vi-VN" sz="2200" b="1" kern="0">
                <a:solidFill>
                  <a:srgbClr val="0000FF"/>
                </a:solidFill>
                <a:latin typeface="Arial" charset="0"/>
              </a:rPr>
              <a:t>hiện quản lý nhà nước về bảo vệ an ninh quốc gia, bảo đảm trật tự, an toàn xã hội, đấu tranh phòng, chống tội phạm và vi phạm pháp luật về an ninh quốc gia, trật tự, an toàn xã </a:t>
            </a:r>
            <a:r>
              <a:rPr lang="vi-VN" sz="2200" b="1" kern="0" smtClean="0">
                <a:solidFill>
                  <a:srgbClr val="0000FF"/>
                </a:solidFill>
                <a:latin typeface="Arial" charset="0"/>
              </a:rPr>
              <a:t>hội;</a:t>
            </a:r>
            <a:endParaRPr lang="en-US" sz="2200" b="1" kern="0" smtClean="0">
              <a:solidFill>
                <a:srgbClr val="0000FF"/>
              </a:solidFill>
              <a:latin typeface="Arial" charset="0"/>
            </a:endParaRPr>
          </a:p>
          <a:p>
            <a:pPr marL="569913" indent="-452438" algn="just" eaLnBrk="1" hangingPunct="1">
              <a:lnSpc>
                <a:spcPct val="110000"/>
              </a:lnSpc>
              <a:spcBef>
                <a:spcPts val="1200"/>
              </a:spcBef>
              <a:spcAft>
                <a:spcPts val="0"/>
              </a:spcAft>
              <a:buClr>
                <a:srgbClr val="FF0000"/>
              </a:buClr>
              <a:buFont typeface="Wingdings" panose="05000000000000000000" pitchFamily="2" charset="2"/>
              <a:buChar char="ü"/>
              <a:defRPr/>
            </a:pPr>
            <a:r>
              <a:rPr lang="en-US" sz="2200" b="1" kern="0" smtClean="0">
                <a:solidFill>
                  <a:srgbClr val="0000FF"/>
                </a:solidFill>
                <a:latin typeface="Arial" charset="0"/>
              </a:rPr>
              <a:t>Đ</a:t>
            </a:r>
            <a:r>
              <a:rPr lang="vi-VN" sz="2200" b="1" kern="0" smtClean="0">
                <a:solidFill>
                  <a:srgbClr val="0000FF"/>
                </a:solidFill>
                <a:latin typeface="Arial" charset="0"/>
              </a:rPr>
              <a:t>ấu </a:t>
            </a:r>
            <a:r>
              <a:rPr lang="vi-VN" sz="2200" b="1" kern="0">
                <a:solidFill>
                  <a:srgbClr val="0000FF"/>
                </a:solidFill>
                <a:latin typeface="Arial" charset="0"/>
              </a:rPr>
              <a:t>tranh phòng, chống âm mưu, hoạt động của các thế lực thù địch, các loại tội phạm và vi phạm pháp luật về an ninh quốc gia, trật tự, an toàn xã hội</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0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Chương </a:t>
            </a:r>
            <a:r>
              <a:rPr lang="vi-VN" sz="2600" b="1">
                <a:solidFill>
                  <a:srgbClr val="FF0000"/>
                </a:solidFill>
                <a:latin typeface="Arial" panose="020B0604020202020204" pitchFamily="34" charset="0"/>
                <a:cs typeface="Arial" panose="020B0604020202020204" pitchFamily="34" charset="0"/>
              </a:rPr>
              <a:t>II</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CHỨC NĂNG, NHIỆM VỤ VÀ QUYỀN HẠN CỦA CÔNG AN NHÂN DÂN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8717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4675" indent="-457200" algn="just" eaLnBrk="1" hangingPunct="1">
              <a:lnSpc>
                <a:spcPct val="108000"/>
              </a:lnSpc>
              <a:spcBef>
                <a:spcPts val="700"/>
              </a:spcBef>
              <a:spcAft>
                <a:spcPts val="0"/>
              </a:spcAft>
              <a:buClr>
                <a:srgbClr val="FF0000"/>
              </a:buClr>
              <a:buFont typeface="+mj-lt"/>
              <a:buAutoNum type="arabicPeriod"/>
              <a:defRPr/>
            </a:pPr>
            <a:r>
              <a:rPr lang="vi-VN" sz="2000" b="1" kern="0" smtClean="0">
                <a:solidFill>
                  <a:srgbClr val="FF0066"/>
                </a:solidFill>
                <a:latin typeface="Arial" charset="0"/>
              </a:rPr>
              <a:t>Sĩ </a:t>
            </a:r>
            <a:r>
              <a:rPr lang="vi-VN" sz="2000" b="1" kern="0">
                <a:solidFill>
                  <a:srgbClr val="FF0066"/>
                </a:solidFill>
                <a:latin typeface="Arial" charset="0"/>
              </a:rPr>
              <a:t>quan, hạ sĩ quan nghiệp </a:t>
            </a:r>
            <a:r>
              <a:rPr lang="vi-VN" sz="2000" b="1" kern="0" smtClean="0">
                <a:solidFill>
                  <a:srgbClr val="FF0066"/>
                </a:solidFill>
                <a:latin typeface="Arial" charset="0"/>
              </a:rPr>
              <a:t>vụ:</a:t>
            </a:r>
            <a:endParaRPr lang="en-US" sz="2000" b="1" kern="0" smtClean="0">
              <a:solidFill>
                <a:srgbClr val="FF0066"/>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Sĩ </a:t>
            </a:r>
            <a:r>
              <a:rPr lang="vi-VN" sz="2000" b="1" kern="0">
                <a:solidFill>
                  <a:srgbClr val="0000FF"/>
                </a:solidFill>
                <a:latin typeface="Arial" charset="0"/>
              </a:rPr>
              <a:t>quan </a:t>
            </a:r>
            <a:r>
              <a:rPr lang="vi-VN" sz="2000" b="1" kern="0">
                <a:solidFill>
                  <a:srgbClr val="008000"/>
                </a:solidFill>
                <a:latin typeface="Arial" charset="0"/>
              </a:rPr>
              <a:t>cấp tướng </a:t>
            </a:r>
            <a:r>
              <a:rPr lang="vi-VN" sz="2000" b="1" kern="0">
                <a:solidFill>
                  <a:srgbClr val="0000FF"/>
                </a:solidFill>
                <a:latin typeface="Arial" charset="0"/>
              </a:rPr>
              <a:t>có 04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Đại </a:t>
            </a:r>
            <a:r>
              <a:rPr lang="vi-VN" sz="2000" b="1" kern="0">
                <a:solidFill>
                  <a:srgbClr val="0000FF"/>
                </a:solidFill>
                <a:latin typeface="Arial" charset="0"/>
              </a:rPr>
              <a:t>tướng</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tướng</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tướng</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Thiếu tướng;</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Sĩ </a:t>
            </a:r>
            <a:r>
              <a:rPr lang="vi-VN" sz="2000" b="1" kern="0">
                <a:solidFill>
                  <a:srgbClr val="0000FF"/>
                </a:solidFill>
                <a:latin typeface="Arial" charset="0"/>
              </a:rPr>
              <a:t>quan cấp tá có 04 bậc</a:t>
            </a:r>
            <a:r>
              <a:rPr lang="vi-VN" sz="2000" b="1" kern="0" smtClean="0">
                <a:solidFill>
                  <a:srgbClr val="0000FF"/>
                </a:solidFill>
                <a:latin typeface="Arial" charset="0"/>
              </a:rPr>
              <a:t>:</a:t>
            </a:r>
            <a:r>
              <a:rPr lang="en-US" sz="2000" b="1" kern="0" smtClean="0">
                <a:solidFill>
                  <a:srgbClr val="0000FF"/>
                </a:solidFill>
                <a:latin typeface="Arial" charset="0"/>
              </a:rPr>
              <a:t> Tương tự</a:t>
            </a: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Sĩ </a:t>
            </a:r>
            <a:r>
              <a:rPr lang="vi-VN" sz="2000" b="1" kern="0">
                <a:solidFill>
                  <a:srgbClr val="0000FF"/>
                </a:solidFill>
                <a:latin typeface="Arial" charset="0"/>
              </a:rPr>
              <a:t>quan cấp úy có 04 bậc</a:t>
            </a:r>
            <a:r>
              <a:rPr lang="vi-VN" sz="2000" b="1" kern="0" smtClean="0">
                <a:solidFill>
                  <a:srgbClr val="0000FF"/>
                </a:solidFill>
                <a:latin typeface="Arial" charset="0"/>
              </a:rPr>
              <a:t>:</a:t>
            </a:r>
            <a:r>
              <a:rPr lang="en-US" sz="2000" b="1" kern="0" smtClean="0">
                <a:solidFill>
                  <a:srgbClr val="0000FF"/>
                </a:solidFill>
                <a:latin typeface="Arial" charset="0"/>
              </a:rPr>
              <a:t> Tương tự</a:t>
            </a: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Hạ </a:t>
            </a:r>
            <a:r>
              <a:rPr lang="vi-VN" sz="2000" b="1" kern="0">
                <a:solidFill>
                  <a:srgbClr val="0000FF"/>
                </a:solidFill>
                <a:latin typeface="Arial" charset="0"/>
              </a:rPr>
              <a:t>sĩ quan có 03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Hạ sĩ.</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rabicPeriod" startAt="2"/>
              <a:defRPr/>
            </a:pPr>
            <a:r>
              <a:rPr lang="vi-VN" sz="2000" b="1" kern="0" smtClean="0">
                <a:solidFill>
                  <a:srgbClr val="FF0066"/>
                </a:solidFill>
                <a:latin typeface="Arial" charset="0"/>
              </a:rPr>
              <a:t>Sĩ </a:t>
            </a:r>
            <a:r>
              <a:rPr lang="vi-VN" sz="2000" b="1" kern="0">
                <a:solidFill>
                  <a:srgbClr val="FF0066"/>
                </a:solidFill>
                <a:latin typeface="Arial" charset="0"/>
              </a:rPr>
              <a:t>quan, hạ sĩ quan chuyên môn kỹ </a:t>
            </a:r>
            <a:r>
              <a:rPr lang="vi-VN" sz="2000" b="1" kern="0" smtClean="0">
                <a:solidFill>
                  <a:srgbClr val="FF0066"/>
                </a:solidFill>
                <a:latin typeface="Arial" charset="0"/>
              </a:rPr>
              <a:t>thuật:</a:t>
            </a:r>
            <a:endParaRPr lang="en-US" sz="2000" b="1" kern="0" smtClean="0">
              <a:solidFill>
                <a:srgbClr val="FF0066"/>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Sĩ </a:t>
            </a:r>
            <a:r>
              <a:rPr lang="vi-VN" sz="2000" b="1" kern="0">
                <a:solidFill>
                  <a:srgbClr val="0000FF"/>
                </a:solidFill>
                <a:latin typeface="Arial" charset="0"/>
              </a:rPr>
              <a:t>quan </a:t>
            </a:r>
            <a:r>
              <a:rPr lang="vi-VN" sz="2000" b="1" kern="0">
                <a:solidFill>
                  <a:srgbClr val="008000"/>
                </a:solidFill>
                <a:latin typeface="Arial" charset="0"/>
              </a:rPr>
              <a:t>cấp tá </a:t>
            </a:r>
            <a:r>
              <a:rPr lang="vi-VN" sz="2000" b="1" kern="0">
                <a:solidFill>
                  <a:srgbClr val="0000FF"/>
                </a:solidFill>
                <a:latin typeface="Arial" charset="0"/>
              </a:rPr>
              <a:t>có 03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tá</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tá</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Thiếu tá;</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Sĩ </a:t>
            </a:r>
            <a:r>
              <a:rPr lang="vi-VN" sz="2000" b="1" kern="0">
                <a:solidFill>
                  <a:srgbClr val="0000FF"/>
                </a:solidFill>
                <a:latin typeface="Arial" charset="0"/>
              </a:rPr>
              <a:t>quan cấp úy có 04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Đại </a:t>
            </a:r>
            <a:r>
              <a:rPr lang="vi-VN" sz="2000" b="1" kern="0">
                <a:solidFill>
                  <a:srgbClr val="0000FF"/>
                </a:solidFill>
                <a:latin typeface="Arial" charset="0"/>
              </a:rPr>
              <a:t>úy</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úy</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úy</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Thiếu úy;</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Hạ </a:t>
            </a:r>
            <a:r>
              <a:rPr lang="vi-VN" sz="2000" b="1" kern="0">
                <a:solidFill>
                  <a:srgbClr val="0000FF"/>
                </a:solidFill>
                <a:latin typeface="Arial" charset="0"/>
              </a:rPr>
              <a:t>sĩ quan có 03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Hạ sĩ.</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rabicPeriod" startAt="3"/>
              <a:defRPr/>
            </a:pPr>
            <a:r>
              <a:rPr lang="vi-VN" sz="2000" b="1" kern="0" smtClean="0">
                <a:solidFill>
                  <a:srgbClr val="FF0066"/>
                </a:solidFill>
                <a:latin typeface="Arial" charset="0"/>
              </a:rPr>
              <a:t>Hạ </a:t>
            </a:r>
            <a:r>
              <a:rPr lang="vi-VN" sz="2000" b="1" kern="0">
                <a:solidFill>
                  <a:srgbClr val="FF0066"/>
                </a:solidFill>
                <a:latin typeface="Arial" charset="0"/>
              </a:rPr>
              <a:t>sĩ quan, chiến sĩ nghĩa </a:t>
            </a:r>
            <a:r>
              <a:rPr lang="vi-VN" sz="2000" b="1" kern="0" smtClean="0">
                <a:solidFill>
                  <a:srgbClr val="FF0066"/>
                </a:solidFill>
                <a:latin typeface="Arial" charset="0"/>
              </a:rPr>
              <a:t>vụ:</a:t>
            </a:r>
            <a:endParaRPr lang="en-US" sz="2000" b="1" kern="0" smtClean="0">
              <a:solidFill>
                <a:srgbClr val="FF0066"/>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Hạ </a:t>
            </a:r>
            <a:r>
              <a:rPr lang="vi-VN" sz="2000" b="1" kern="0">
                <a:solidFill>
                  <a:srgbClr val="0000FF"/>
                </a:solidFill>
                <a:latin typeface="Arial" charset="0"/>
              </a:rPr>
              <a:t>sĩ quan nghĩa vụ có 03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Trung </a:t>
            </a:r>
            <a:r>
              <a:rPr lang="vi-VN" sz="2000" b="1" kern="0">
                <a:solidFill>
                  <a:srgbClr val="0000FF"/>
                </a:solidFill>
                <a:latin typeface="Arial" charset="0"/>
              </a:rPr>
              <a:t>sĩ</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Hạ sĩ;</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Chiến </a:t>
            </a:r>
            <a:r>
              <a:rPr lang="vi-VN" sz="2000" b="1" kern="0">
                <a:solidFill>
                  <a:srgbClr val="0000FF"/>
                </a:solidFill>
                <a:latin typeface="Arial" charset="0"/>
              </a:rPr>
              <a:t>sĩ nghĩa vụ có 02 bậc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Binh </a:t>
            </a:r>
            <a:r>
              <a:rPr lang="vi-VN" sz="2000" b="1" kern="0">
                <a:solidFill>
                  <a:srgbClr val="0000FF"/>
                </a:solidFill>
                <a:latin typeface="Arial" charset="0"/>
              </a:rPr>
              <a:t>nhất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Binh </a:t>
            </a:r>
            <a:r>
              <a:rPr lang="vi-VN" sz="2000" b="1" kern="0">
                <a:solidFill>
                  <a:srgbClr val="0000FF"/>
                </a:solidFill>
                <a:latin typeface="Arial" charset="0"/>
              </a:rPr>
              <a:t>nhì</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69913" indent="-452438" algn="ctr" eaLnBrk="1" hangingPunct="1">
              <a:lnSpc>
                <a:spcPct val="110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21. Hệ thống cấp bậc hàm sĩ quan, hạ sĩ quan,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chiến </a:t>
            </a:r>
            <a:r>
              <a:rPr lang="vi-VN" sz="2400" b="1">
                <a:solidFill>
                  <a:srgbClr val="FF0000"/>
                </a:solidFill>
                <a:latin typeface="Arial" panose="020B0604020202020204" pitchFamily="34" charset="0"/>
                <a:cs typeface="Arial" panose="020B0604020202020204" pitchFamily="34" charset="0"/>
              </a:rPr>
              <a:t>sĩ Công an nhân dân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7657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345"/>
            <a:ext cx="9144000" cy="6091310"/>
          </a:xfrm>
          <a:prstGeom prst="rect">
            <a:avLst/>
          </a:prstGeom>
        </p:spPr>
      </p:pic>
    </p:spTree>
    <p:extLst>
      <p:ext uri="{BB962C8B-B14F-4D97-AF65-F5344CB8AC3E}">
        <p14:creationId xmlns:p14="http://schemas.microsoft.com/office/powerpoint/2010/main" val="3833159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4675"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Đối </a:t>
            </a:r>
            <a:r>
              <a:rPr lang="vi-VN" sz="2000" b="1" kern="0">
                <a:solidFill>
                  <a:srgbClr val="0000FF"/>
                </a:solidFill>
                <a:latin typeface="Arial" charset="0"/>
              </a:rPr>
              <a:t>tượng xét phong cấp bậc </a:t>
            </a:r>
            <a:r>
              <a:rPr lang="vi-VN" sz="2000" b="1" kern="0" smtClean="0">
                <a:solidFill>
                  <a:srgbClr val="0000FF"/>
                </a:solidFill>
                <a:latin typeface="Arial" charset="0"/>
              </a:rPr>
              <a:t>hàm:</a:t>
            </a:r>
            <a:endParaRPr lang="en-US" sz="2000" b="1" kern="0" smtClean="0">
              <a:solidFill>
                <a:srgbClr val="0000FF"/>
              </a:solidFill>
              <a:latin typeface="Arial" charset="0"/>
            </a:endParaRPr>
          </a:p>
          <a:p>
            <a:pPr marL="574675"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FF0066"/>
                </a:solidFill>
                <a:latin typeface="Arial" charset="0"/>
              </a:rPr>
              <a:t>Sinh </a:t>
            </a:r>
            <a:r>
              <a:rPr lang="vi-VN" sz="2000" b="1" kern="0">
                <a:solidFill>
                  <a:srgbClr val="FF0066"/>
                </a:solidFill>
                <a:latin typeface="Arial" charset="0"/>
              </a:rPr>
              <a:t>viên, học sinh </a:t>
            </a:r>
            <a:r>
              <a:rPr lang="vi-VN" sz="2000" b="1" kern="0">
                <a:solidFill>
                  <a:srgbClr val="0000FF"/>
                </a:solidFill>
                <a:latin typeface="Arial" charset="0"/>
              </a:rPr>
              <a:t>hưởng sinh hoạt phí tại trường Công an nhân dân, khi tốt nghiệp được phong cấp bậc hàm như </a:t>
            </a:r>
            <a:r>
              <a:rPr lang="vi-VN" sz="2000" b="1" kern="0" smtClean="0">
                <a:solidFill>
                  <a:srgbClr val="0000FF"/>
                </a:solidFill>
                <a:latin typeface="Arial" charset="0"/>
              </a:rPr>
              <a:t>sau:</a:t>
            </a:r>
            <a:endParaRPr lang="en-US" sz="2000" b="1" kern="0" smtClean="0">
              <a:solidFill>
                <a:srgbClr val="0000FF"/>
              </a:solidFill>
              <a:latin typeface="Arial" charset="0"/>
            </a:endParaRPr>
          </a:p>
          <a:p>
            <a:pPr marL="577850" indent="-460375" algn="just" eaLnBrk="1" hangingPunct="1">
              <a:lnSpc>
                <a:spcPct val="110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Đại </a:t>
            </a:r>
            <a:r>
              <a:rPr lang="vi-VN" sz="2000" b="1" kern="0">
                <a:solidFill>
                  <a:srgbClr val="0000FF"/>
                </a:solidFill>
                <a:latin typeface="Arial" charset="0"/>
              </a:rPr>
              <a:t>học: Thiếu </a:t>
            </a:r>
            <a:r>
              <a:rPr lang="vi-VN" sz="2000" b="1" kern="0" smtClean="0">
                <a:solidFill>
                  <a:srgbClr val="0000FF"/>
                </a:solidFill>
                <a:latin typeface="Arial" charset="0"/>
              </a:rPr>
              <a:t>úy;</a:t>
            </a:r>
            <a:endParaRPr lang="en-US" sz="2000" b="1" kern="0" smtClean="0">
              <a:solidFill>
                <a:srgbClr val="0000FF"/>
              </a:solidFill>
              <a:latin typeface="Arial" charset="0"/>
            </a:endParaRPr>
          </a:p>
          <a:p>
            <a:pPr marL="577850" indent="-460375" algn="just" eaLnBrk="1" hangingPunct="1">
              <a:lnSpc>
                <a:spcPct val="110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Trung </a:t>
            </a:r>
            <a:r>
              <a:rPr lang="vi-VN" sz="2000" b="1" kern="0">
                <a:solidFill>
                  <a:srgbClr val="0000FF"/>
                </a:solidFill>
                <a:latin typeface="Arial" charset="0"/>
              </a:rPr>
              <a:t>cấp: Trung </a:t>
            </a:r>
            <a:r>
              <a:rPr lang="vi-VN" sz="2000" b="1" kern="0" smtClean="0">
                <a:solidFill>
                  <a:srgbClr val="0000FF"/>
                </a:solidFill>
                <a:latin typeface="Arial" charset="0"/>
              </a:rPr>
              <a:t>sĩ;</a:t>
            </a:r>
            <a:endParaRPr lang="en-US" sz="2000" b="1" kern="0" smtClean="0">
              <a:solidFill>
                <a:srgbClr val="0000FF"/>
              </a:solidFill>
              <a:latin typeface="Arial" charset="0"/>
            </a:endParaRPr>
          </a:p>
          <a:p>
            <a:pPr marL="577850" indent="-460375" algn="just" eaLnBrk="1" hangingPunct="1">
              <a:lnSpc>
                <a:spcPct val="110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Sinh </a:t>
            </a:r>
            <a:r>
              <a:rPr lang="vi-VN" sz="2000" b="1" kern="0">
                <a:solidFill>
                  <a:srgbClr val="0000FF"/>
                </a:solidFill>
                <a:latin typeface="Arial" charset="0"/>
              </a:rPr>
              <a:t>viên, học sinh tốt nghiệp xuất sắc được phong cấp bậc hàm cao hơn 01 </a:t>
            </a:r>
            <a:r>
              <a:rPr lang="vi-VN" sz="2000" b="1" kern="0" smtClean="0">
                <a:solidFill>
                  <a:srgbClr val="0000FF"/>
                </a:solidFill>
                <a:latin typeface="Arial" charset="0"/>
              </a:rPr>
              <a:t>bậc;</a:t>
            </a:r>
            <a:endParaRPr lang="en-US" sz="2000" b="1" kern="0" smtClean="0">
              <a:solidFill>
                <a:srgbClr val="0000FF"/>
              </a:solidFill>
              <a:latin typeface="Arial" charset="0"/>
            </a:endParaRPr>
          </a:p>
          <a:p>
            <a:pPr marL="574675" indent="-457200" algn="just" eaLnBrk="1" hangingPunct="1">
              <a:lnSpc>
                <a:spcPct val="110000"/>
              </a:lnSpc>
              <a:spcBef>
                <a:spcPts val="1200"/>
              </a:spcBef>
              <a:spcAft>
                <a:spcPts val="0"/>
              </a:spcAft>
              <a:buClr>
                <a:srgbClr val="FF0000"/>
              </a:buClr>
              <a:buFont typeface="+mj-lt"/>
              <a:buAutoNum type="alphaLcParenR" startAt="2"/>
              <a:defRPr/>
            </a:pPr>
            <a:r>
              <a:rPr lang="vi-VN" sz="2000" b="1" kern="0" smtClean="0">
                <a:solidFill>
                  <a:srgbClr val="FF0066"/>
                </a:solidFill>
                <a:latin typeface="Arial" charset="0"/>
              </a:rPr>
              <a:t>Cán </a:t>
            </a:r>
            <a:r>
              <a:rPr lang="vi-VN" sz="2000" b="1" kern="0">
                <a:solidFill>
                  <a:srgbClr val="FF0066"/>
                </a:solidFill>
                <a:latin typeface="Arial" charset="0"/>
              </a:rPr>
              <a:t>bộ, công chức, viên chức hoặc người tốt nghiệp cơ sở giáo dục đại học, cơ sở giáo dục nghề nghiệp </a:t>
            </a:r>
            <a:r>
              <a:rPr lang="vi-VN" sz="2000" b="1" kern="0">
                <a:solidFill>
                  <a:srgbClr val="0000FF"/>
                </a:solidFill>
                <a:latin typeface="Arial" charset="0"/>
              </a:rPr>
              <a:t>được tuyển chọn vào Công an nhân dân thì căn cứ vào trình độ được đào tạo, quá trình công tác, nhiệm vụ được </a:t>
            </a:r>
            <a:r>
              <a:rPr lang="vi-VN" sz="2000" b="1" kern="0" smtClean="0">
                <a:solidFill>
                  <a:srgbClr val="0000FF"/>
                </a:solidFill>
                <a:latin typeface="Arial" charset="0"/>
              </a:rPr>
              <a:t>giao </a:t>
            </a:r>
            <a:r>
              <a:rPr lang="vi-VN" sz="2000" b="1" kern="0">
                <a:solidFill>
                  <a:srgbClr val="0000FF"/>
                </a:solidFill>
                <a:latin typeface="Arial" charset="0"/>
              </a:rPr>
              <a:t>và bậc lương được xếp để phong cấp bậc hàm tương </a:t>
            </a:r>
            <a:r>
              <a:rPr lang="vi-VN" sz="2000" b="1" kern="0" smtClean="0">
                <a:solidFill>
                  <a:srgbClr val="0000FF"/>
                </a:solidFill>
                <a:latin typeface="Arial" charset="0"/>
              </a:rPr>
              <a:t>ứng;</a:t>
            </a:r>
            <a:endParaRPr lang="en-US" sz="2000" b="1" kern="0" smtClean="0">
              <a:solidFill>
                <a:srgbClr val="0000FF"/>
              </a:solidFill>
              <a:latin typeface="Arial" charset="0"/>
            </a:endParaRPr>
          </a:p>
          <a:p>
            <a:pPr marL="574675" indent="-457200" algn="just" eaLnBrk="1" hangingPunct="1">
              <a:lnSpc>
                <a:spcPct val="110000"/>
              </a:lnSpc>
              <a:spcBef>
                <a:spcPts val="1200"/>
              </a:spcBef>
              <a:spcAft>
                <a:spcPts val="0"/>
              </a:spcAft>
              <a:buClr>
                <a:srgbClr val="FF0000"/>
              </a:buClr>
              <a:buFont typeface="+mj-lt"/>
              <a:buAutoNum type="alphaLcParenR" startAt="2"/>
              <a:defRPr/>
            </a:pPr>
            <a:r>
              <a:rPr lang="vi-VN" sz="2000" b="1" kern="0" smtClean="0">
                <a:solidFill>
                  <a:srgbClr val="FF0066"/>
                </a:solidFill>
                <a:latin typeface="Arial" charset="0"/>
              </a:rPr>
              <a:t>Chiến </a:t>
            </a:r>
            <a:r>
              <a:rPr lang="vi-VN" sz="2000" b="1" kern="0">
                <a:solidFill>
                  <a:srgbClr val="FF0066"/>
                </a:solidFill>
                <a:latin typeface="Arial" charset="0"/>
              </a:rPr>
              <a:t>sĩ nghĩa vụ </a:t>
            </a:r>
            <a:r>
              <a:rPr lang="vi-VN" sz="2000" b="1" kern="0">
                <a:solidFill>
                  <a:srgbClr val="0000FF"/>
                </a:solidFill>
                <a:latin typeface="Arial" charset="0"/>
              </a:rPr>
              <a:t>được phong cấp bậc hàm khởi điểm là Binh nhì</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4675" indent="-457200" algn="ctr" eaLnBrk="1" hangingPunct="1">
              <a:lnSpc>
                <a:spcPct val="108000"/>
              </a:lnSpc>
              <a:spcBef>
                <a:spcPts val="7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22. Đối tượng, điều kiện, thời hạn xét phong, thăng cấp bậc hàm sĩ quan, hạ sĩ quan, chiến sĩ </a:t>
            </a:r>
            <a:r>
              <a:rPr lang="en-US" sz="2400" b="1" smtClean="0">
                <a:solidFill>
                  <a:srgbClr val="FF0000"/>
                </a:solidFill>
                <a:latin typeface="Arial" panose="020B0604020202020204" pitchFamily="34" charset="0"/>
                <a:cs typeface="Arial" panose="020B0604020202020204" pitchFamily="34" charset="0"/>
              </a:rPr>
              <a:t>CAND</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133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4675" indent="-457200" algn="just" eaLnBrk="1" hangingPunct="1">
              <a:spcBef>
                <a:spcPts val="500"/>
              </a:spcBef>
              <a:spcAft>
                <a:spcPts val="0"/>
              </a:spcAft>
              <a:buClr>
                <a:srgbClr val="FF0000"/>
              </a:buClr>
              <a:buFont typeface="+mj-lt"/>
              <a:buAutoNum type="arabicPeriod" startAt="3"/>
              <a:defRPr/>
            </a:pPr>
            <a:r>
              <a:rPr lang="vi-VN" sz="1900" b="1" kern="0" smtClean="0">
                <a:solidFill>
                  <a:srgbClr val="FF0066"/>
                </a:solidFill>
                <a:latin typeface="Arial" charset="0"/>
              </a:rPr>
              <a:t>Thời </a:t>
            </a:r>
            <a:r>
              <a:rPr lang="vi-VN" sz="1900" b="1" kern="0">
                <a:solidFill>
                  <a:srgbClr val="FF0066"/>
                </a:solidFill>
                <a:latin typeface="Arial" charset="0"/>
              </a:rPr>
              <a:t>hạn xét thăng cấp bậc </a:t>
            </a:r>
            <a:r>
              <a:rPr lang="vi-VN" sz="1900" b="1" kern="0" smtClean="0">
                <a:solidFill>
                  <a:srgbClr val="FF0066"/>
                </a:solidFill>
                <a:latin typeface="Arial" charset="0"/>
              </a:rPr>
              <a:t>hàm:</a:t>
            </a:r>
            <a:r>
              <a:rPr lang="en-US" sz="1900" b="1" kern="0" smtClean="0">
                <a:solidFill>
                  <a:srgbClr val="FF0066"/>
                </a:solidFill>
                <a:latin typeface="Arial" charset="0"/>
              </a:rPr>
              <a:t> </a:t>
            </a:r>
            <a:r>
              <a:rPr lang="vi-VN" sz="1900" b="1" kern="0" smtClean="0">
                <a:solidFill>
                  <a:srgbClr val="0000FF"/>
                </a:solidFill>
                <a:latin typeface="Arial" charset="0"/>
              </a:rPr>
              <a:t>Hạ </a:t>
            </a:r>
            <a:r>
              <a:rPr lang="vi-VN" sz="1900" b="1" kern="0">
                <a:solidFill>
                  <a:srgbClr val="0000FF"/>
                </a:solidFill>
                <a:latin typeface="Arial" charset="0"/>
              </a:rPr>
              <a:t>sĩ quan, sĩ quan nghiệp </a:t>
            </a:r>
            <a:r>
              <a:rPr lang="vi-VN" sz="1900" b="1" kern="0" smtClean="0">
                <a:solidFill>
                  <a:srgbClr val="0000FF"/>
                </a:solidFill>
                <a:latin typeface="Arial" charset="0"/>
              </a:rPr>
              <a:t>vụ:</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Hạ </a:t>
            </a:r>
            <a:r>
              <a:rPr lang="vi-VN" sz="1900" b="1" kern="0">
                <a:solidFill>
                  <a:srgbClr val="0000FF"/>
                </a:solidFill>
                <a:latin typeface="Arial" charset="0"/>
              </a:rPr>
              <a:t>sĩ lên Trung sĩ:                                              01 </a:t>
            </a:r>
            <a:r>
              <a:rPr lang="vi-VN" sz="1900" b="1" kern="0" smtClean="0">
                <a:solidFill>
                  <a:srgbClr val="0000FF"/>
                </a:solidFill>
                <a:latin typeface="Arial" charset="0"/>
              </a:rPr>
              <a:t>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Trung </a:t>
            </a:r>
            <a:r>
              <a:rPr lang="vi-VN" sz="1900" b="1" kern="0">
                <a:solidFill>
                  <a:srgbClr val="0000FF"/>
                </a:solidFill>
                <a:latin typeface="Arial" charset="0"/>
              </a:rPr>
              <a:t>sĩ lên Thượng sĩ:                                     </a:t>
            </a:r>
            <a:r>
              <a:rPr lang="vi-VN" sz="1900" b="1" kern="0" smtClean="0">
                <a:solidFill>
                  <a:srgbClr val="0000FF"/>
                </a:solidFill>
                <a:latin typeface="Arial" charset="0"/>
              </a:rPr>
              <a:t>01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Thượng </a:t>
            </a:r>
            <a:r>
              <a:rPr lang="vi-VN" sz="1900" b="1" kern="0">
                <a:solidFill>
                  <a:srgbClr val="0000FF"/>
                </a:solidFill>
                <a:latin typeface="Arial" charset="0"/>
              </a:rPr>
              <a:t>sĩ lên Thiếu úy:                                    </a:t>
            </a:r>
            <a:r>
              <a:rPr lang="vi-VN" sz="1900" b="1" kern="0" smtClean="0">
                <a:solidFill>
                  <a:srgbClr val="0000FF"/>
                </a:solidFill>
                <a:latin typeface="Arial" charset="0"/>
              </a:rPr>
              <a:t>02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Thiếu </a:t>
            </a:r>
            <a:r>
              <a:rPr lang="vi-VN" sz="1900" b="1" kern="0">
                <a:solidFill>
                  <a:srgbClr val="0000FF"/>
                </a:solidFill>
                <a:latin typeface="Arial" charset="0"/>
              </a:rPr>
              <a:t>úy lên Trung úy:                                       </a:t>
            </a:r>
            <a:r>
              <a:rPr lang="vi-VN" sz="1900" b="1" kern="0" smtClean="0">
                <a:solidFill>
                  <a:srgbClr val="0000FF"/>
                </a:solidFill>
                <a:latin typeface="Arial" charset="0"/>
              </a:rPr>
              <a:t>02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Trung </a:t>
            </a:r>
            <a:r>
              <a:rPr lang="vi-VN" sz="1900" b="1" kern="0">
                <a:solidFill>
                  <a:srgbClr val="0000FF"/>
                </a:solidFill>
                <a:latin typeface="Arial" charset="0"/>
              </a:rPr>
              <a:t>úy lên Thượng úy:                                  </a:t>
            </a:r>
            <a:r>
              <a:rPr lang="vi-VN" sz="1900" b="1" kern="0" smtClean="0">
                <a:solidFill>
                  <a:srgbClr val="0000FF"/>
                </a:solidFill>
                <a:latin typeface="Arial" charset="0"/>
              </a:rPr>
              <a:t> </a:t>
            </a:r>
            <a:r>
              <a:rPr lang="vi-VN" sz="1900" b="1" kern="0">
                <a:solidFill>
                  <a:srgbClr val="0000FF"/>
                </a:solidFill>
                <a:latin typeface="Arial" charset="0"/>
              </a:rPr>
              <a:t>03 </a:t>
            </a:r>
            <a:r>
              <a:rPr lang="vi-VN" sz="1900" b="1" kern="0" smtClean="0">
                <a:solidFill>
                  <a:srgbClr val="0000FF"/>
                </a:solidFill>
                <a:latin typeface="Arial" charset="0"/>
              </a:rPr>
              <a:t>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Thượng </a:t>
            </a:r>
            <a:r>
              <a:rPr lang="vi-VN" sz="1900" b="1" kern="0">
                <a:solidFill>
                  <a:srgbClr val="0000FF"/>
                </a:solidFill>
                <a:latin typeface="Arial" charset="0"/>
              </a:rPr>
              <a:t>úy lên Đại úy:                                       </a:t>
            </a:r>
            <a:r>
              <a:rPr lang="en-US" sz="1900" b="1" kern="0" smtClean="0">
                <a:solidFill>
                  <a:srgbClr val="0000FF"/>
                </a:solidFill>
                <a:latin typeface="Arial" charset="0"/>
              </a:rPr>
              <a:t> </a:t>
            </a:r>
            <a:r>
              <a:rPr lang="vi-VN" sz="1900" b="1" kern="0" smtClean="0">
                <a:solidFill>
                  <a:srgbClr val="0000FF"/>
                </a:solidFill>
                <a:latin typeface="Arial" charset="0"/>
              </a:rPr>
              <a:t>03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Đại </a:t>
            </a:r>
            <a:r>
              <a:rPr lang="vi-VN" sz="1900" b="1" kern="0">
                <a:solidFill>
                  <a:srgbClr val="0000FF"/>
                </a:solidFill>
                <a:latin typeface="Arial" charset="0"/>
              </a:rPr>
              <a:t>úy lên Thiếu tá:                                            </a:t>
            </a:r>
            <a:r>
              <a:rPr lang="en-US" sz="1900" b="1" kern="0" smtClean="0">
                <a:solidFill>
                  <a:srgbClr val="0000FF"/>
                </a:solidFill>
                <a:latin typeface="Arial" charset="0"/>
              </a:rPr>
              <a:t> </a:t>
            </a:r>
            <a:r>
              <a:rPr lang="vi-VN" sz="1900" b="1" kern="0" smtClean="0">
                <a:solidFill>
                  <a:srgbClr val="0000FF"/>
                </a:solidFill>
                <a:latin typeface="Arial" charset="0"/>
              </a:rPr>
              <a:t>04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Thiếu </a:t>
            </a:r>
            <a:r>
              <a:rPr lang="vi-VN" sz="1900" b="1" kern="0">
                <a:solidFill>
                  <a:srgbClr val="0000FF"/>
                </a:solidFill>
                <a:latin typeface="Arial" charset="0"/>
              </a:rPr>
              <a:t>tá lên Trung tá:                                         </a:t>
            </a:r>
            <a:r>
              <a:rPr lang="en-US" sz="1900" b="1" kern="0" smtClean="0">
                <a:solidFill>
                  <a:srgbClr val="0000FF"/>
                </a:solidFill>
                <a:latin typeface="Arial" charset="0"/>
              </a:rPr>
              <a:t> </a:t>
            </a:r>
            <a:r>
              <a:rPr lang="vi-VN" sz="1900" b="1" kern="0" smtClean="0">
                <a:solidFill>
                  <a:srgbClr val="0000FF"/>
                </a:solidFill>
                <a:latin typeface="Arial" charset="0"/>
              </a:rPr>
              <a:t>04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Trung </a:t>
            </a:r>
            <a:r>
              <a:rPr lang="vi-VN" sz="1900" b="1" kern="0">
                <a:solidFill>
                  <a:srgbClr val="0000FF"/>
                </a:solidFill>
                <a:latin typeface="Arial" charset="0"/>
              </a:rPr>
              <a:t>tá lên Thượng tá:                                     04 </a:t>
            </a:r>
            <a:r>
              <a:rPr lang="vi-VN" sz="1900" b="1" kern="0" smtClean="0">
                <a:solidFill>
                  <a:srgbClr val="0000FF"/>
                </a:solidFill>
                <a:latin typeface="Arial" charset="0"/>
              </a:rPr>
              <a:t>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Thượng </a:t>
            </a:r>
            <a:r>
              <a:rPr lang="vi-VN" sz="1900" b="1" kern="0">
                <a:solidFill>
                  <a:srgbClr val="0000FF"/>
                </a:solidFill>
                <a:latin typeface="Arial" charset="0"/>
              </a:rPr>
              <a:t>tá lên Đại tá:                                         </a:t>
            </a:r>
            <a:r>
              <a:rPr lang="en-US" sz="1900" b="1" kern="0" smtClean="0">
                <a:solidFill>
                  <a:srgbClr val="0000FF"/>
                </a:solidFill>
                <a:latin typeface="Arial" charset="0"/>
              </a:rPr>
              <a:t> </a:t>
            </a:r>
            <a:r>
              <a:rPr lang="vi-VN" sz="1900" b="1" kern="0" smtClean="0">
                <a:solidFill>
                  <a:srgbClr val="0000FF"/>
                </a:solidFill>
                <a:latin typeface="Arial" charset="0"/>
              </a:rPr>
              <a:t>04 năm;</a:t>
            </a:r>
            <a:endParaRPr lang="en-US" sz="1900" b="1" kern="0" smtClea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a:solidFill>
                  <a:srgbClr val="0000FF"/>
                </a:solidFill>
                <a:latin typeface="Arial" charset="0"/>
              </a:rPr>
              <a:t>Đại tá lên Thiếu tướng:                                      </a:t>
            </a:r>
            <a:r>
              <a:rPr lang="en-US" sz="1900" b="1" kern="0">
                <a:solidFill>
                  <a:srgbClr val="0000FF"/>
                </a:solidFill>
                <a:latin typeface="Arial" charset="0"/>
              </a:rPr>
              <a:t> </a:t>
            </a:r>
            <a:r>
              <a:rPr lang="vi-VN" sz="1900" b="1" kern="0">
                <a:solidFill>
                  <a:srgbClr val="0000FF"/>
                </a:solidFill>
                <a:latin typeface="Arial" charset="0"/>
              </a:rPr>
              <a:t>04 năm;</a:t>
            </a:r>
            <a:endParaRPr lang="en-US" sz="1900" b="1" kern="0">
              <a:solidFill>
                <a:srgbClr val="0000FF"/>
              </a:solidFill>
              <a:latin typeface="Arial" charset="0"/>
            </a:endParaRPr>
          </a:p>
          <a:p>
            <a:pPr marL="574675" indent="-457200" algn="just" eaLnBrk="1" hangingPunct="1">
              <a:spcBef>
                <a:spcPts val="500"/>
              </a:spcBef>
              <a:spcAft>
                <a:spcPts val="0"/>
              </a:spcAft>
              <a:buClr>
                <a:srgbClr val="FF0000"/>
              </a:buClr>
              <a:buFont typeface="Wingdings" panose="05000000000000000000" pitchFamily="2" charset="2"/>
              <a:buChar char="ü"/>
              <a:defRPr/>
            </a:pPr>
            <a:r>
              <a:rPr lang="vi-VN" sz="1900" b="1" kern="0">
                <a:solidFill>
                  <a:srgbClr val="0000FF"/>
                </a:solidFill>
                <a:latin typeface="Arial" charset="0"/>
              </a:rPr>
              <a:t>Thời hạn thăng mỗi cấp bậc hàm cấp tướng tối thiểu là 04 năm;</a:t>
            </a:r>
            <a:endParaRPr lang="en-US" sz="1900" b="1" kern="0">
              <a:solidFill>
                <a:srgbClr val="0000FF"/>
              </a:solidFill>
              <a:latin typeface="Arial" charset="0"/>
            </a:endParaRPr>
          </a:p>
          <a:p>
            <a:pPr marL="574675" indent="-457200" algn="just" eaLnBrk="1" hangingPunct="1">
              <a:spcBef>
                <a:spcPts val="500"/>
              </a:spcBef>
              <a:spcAft>
                <a:spcPts val="0"/>
              </a:spcAft>
              <a:buClr>
                <a:srgbClr val="FF0000"/>
              </a:buClr>
              <a:buFont typeface="+mj-lt"/>
              <a:buAutoNum type="arabicPeriod" startAt="4"/>
              <a:defRPr/>
            </a:pPr>
            <a:r>
              <a:rPr lang="vi-VN" sz="1900" b="1" kern="0" smtClean="0">
                <a:solidFill>
                  <a:srgbClr val="0000FF"/>
                </a:solidFill>
                <a:latin typeface="Arial" charset="0"/>
              </a:rPr>
              <a:t>Tuổi </a:t>
            </a:r>
            <a:r>
              <a:rPr lang="vi-VN" sz="1900" b="1" kern="0">
                <a:solidFill>
                  <a:srgbClr val="0000FF"/>
                </a:solidFill>
                <a:latin typeface="Arial" charset="0"/>
              </a:rPr>
              <a:t>của sĩ quan được xét thăng cấp bậc hàm </a:t>
            </a:r>
            <a:r>
              <a:rPr lang="vi-VN" sz="1900" b="1" kern="0">
                <a:solidFill>
                  <a:srgbClr val="FF0066"/>
                </a:solidFill>
                <a:latin typeface="Arial" charset="0"/>
              </a:rPr>
              <a:t>từ Đại tá lên Thiếu tướng không quá 57</a:t>
            </a:r>
            <a:r>
              <a:rPr lang="vi-VN" sz="1900" b="1" kern="0">
                <a:solidFill>
                  <a:srgbClr val="0000FF"/>
                </a:solidFill>
                <a:latin typeface="Arial" charset="0"/>
              </a:rPr>
              <a:t>; trường hợp cao hơn khi có yêu cầu theo quyết định của Chủ tịch nước.</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4675" indent="-457200" algn="ctr" eaLnBrk="1" hangingPunct="1">
              <a:lnSpc>
                <a:spcPct val="108000"/>
              </a:lnSpc>
              <a:spcBef>
                <a:spcPts val="7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22. Đối tượng, điều kiện, thời hạn xét phong, thăng cấp bậc hàm sĩ quan, hạ sĩ quan, chiến sĩ </a:t>
            </a:r>
            <a:r>
              <a:rPr lang="en-US" sz="2400" b="1" smtClean="0">
                <a:solidFill>
                  <a:srgbClr val="FF0000"/>
                </a:solidFill>
                <a:latin typeface="Arial" panose="020B0604020202020204" pitchFamily="34" charset="0"/>
                <a:cs typeface="Arial" panose="020B0604020202020204" pitchFamily="34" charset="0"/>
              </a:rPr>
              <a:t>CAND</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9692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4675" indent="-457200" algn="just" eaLnBrk="1" hangingPunct="1">
              <a:lnSpc>
                <a:spcPct val="108000"/>
              </a:lnSpc>
              <a:spcBef>
                <a:spcPts val="700"/>
              </a:spcBef>
              <a:spcAft>
                <a:spcPts val="0"/>
              </a:spcAft>
              <a:buClr>
                <a:srgbClr val="FF0000"/>
              </a:buClr>
              <a:buFont typeface="+mj-lt"/>
              <a:buAutoNum type="arabicPeriod"/>
              <a:defRPr/>
            </a:pPr>
            <a:r>
              <a:rPr lang="vi-VN" sz="2000" b="1" kern="0" smtClean="0">
                <a:solidFill>
                  <a:srgbClr val="0000FF"/>
                </a:solidFill>
                <a:latin typeface="Arial" charset="0"/>
              </a:rPr>
              <a:t>Cấp </a:t>
            </a:r>
            <a:r>
              <a:rPr lang="vi-VN" sz="2000" b="1" kern="0">
                <a:solidFill>
                  <a:srgbClr val="0000FF"/>
                </a:solidFill>
                <a:latin typeface="Arial" charset="0"/>
              </a:rPr>
              <a:t>bậc hàm cao nhất đối với chức vụ của sĩ quan </a:t>
            </a:r>
            <a:r>
              <a:rPr lang="en-US" sz="2000" b="1" kern="0" smtClean="0">
                <a:solidFill>
                  <a:srgbClr val="0000FF"/>
                </a:solidFill>
                <a:latin typeface="Arial" charset="0"/>
              </a:rPr>
              <a:t>CAND</a:t>
            </a:r>
            <a:r>
              <a:rPr lang="vi-VN" sz="2000" b="1" kern="0" smtClean="0">
                <a:solidFill>
                  <a:srgbClr val="0000FF"/>
                </a:solidFill>
                <a:latin typeface="Arial" charset="0"/>
              </a:rPr>
              <a:t>:</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Đại </a:t>
            </a:r>
            <a:r>
              <a:rPr lang="vi-VN" sz="2000" b="1" kern="0">
                <a:solidFill>
                  <a:srgbClr val="0000FF"/>
                </a:solidFill>
                <a:latin typeface="Arial" charset="0"/>
              </a:rPr>
              <a:t>tướng: Bộ trưởng Bộ Công </a:t>
            </a:r>
            <a:r>
              <a:rPr lang="vi-VN" sz="2000" b="1" kern="0" smtClean="0">
                <a:solidFill>
                  <a:srgbClr val="0000FF"/>
                </a:solidFill>
                <a:latin typeface="Arial" charset="0"/>
              </a:rPr>
              <a:t>an;</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Thượng </a:t>
            </a:r>
            <a:r>
              <a:rPr lang="vi-VN" sz="2000" b="1" kern="0">
                <a:solidFill>
                  <a:srgbClr val="0000FF"/>
                </a:solidFill>
                <a:latin typeface="Arial" charset="0"/>
              </a:rPr>
              <a:t>tướng: Thứ trưởng Bộ Công an. Số lượng không quá </a:t>
            </a:r>
            <a:r>
              <a:rPr lang="vi-VN" sz="2000" b="1" kern="0" smtClean="0">
                <a:solidFill>
                  <a:srgbClr val="0000FF"/>
                </a:solidFill>
                <a:latin typeface="Arial" charset="0"/>
              </a:rPr>
              <a:t>06;</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Trung </a:t>
            </a:r>
            <a:r>
              <a:rPr lang="vi-VN" sz="2000" b="1" kern="0">
                <a:solidFill>
                  <a:srgbClr val="0000FF"/>
                </a:solidFill>
                <a:latin typeface="Arial" charset="0"/>
              </a:rPr>
              <a:t>tướng, số lượng không quá </a:t>
            </a:r>
            <a:r>
              <a:rPr lang="vi-VN" sz="2000" b="1" kern="0" smtClean="0">
                <a:solidFill>
                  <a:srgbClr val="0000FF"/>
                </a:solidFill>
                <a:latin typeface="Arial" charset="0"/>
              </a:rPr>
              <a:t>35</a:t>
            </a:r>
            <a:r>
              <a:rPr lang="en-US" sz="2000" b="1" kern="0" smtClean="0">
                <a:solidFill>
                  <a:srgbClr val="0000FF"/>
                </a:solidFill>
                <a:latin typeface="Arial" charset="0"/>
              </a:rPr>
              <a:t>.</a:t>
            </a:r>
          </a:p>
          <a:p>
            <a:pPr marL="574675" indent="-457200" algn="just" eaLnBrk="1" hangingPunct="1">
              <a:lnSpc>
                <a:spcPct val="108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Thiếu </a:t>
            </a:r>
            <a:r>
              <a:rPr lang="vi-VN" sz="2000" b="1" kern="0">
                <a:solidFill>
                  <a:srgbClr val="0000FF"/>
                </a:solidFill>
                <a:latin typeface="Arial" charset="0"/>
              </a:rPr>
              <a:t>tướng, số lượng không quá </a:t>
            </a:r>
            <a:r>
              <a:rPr lang="vi-VN" sz="2000" b="1" kern="0" smtClean="0">
                <a:solidFill>
                  <a:srgbClr val="0000FF"/>
                </a:solidFill>
                <a:latin typeface="Arial" charset="0"/>
              </a:rPr>
              <a:t>157</a:t>
            </a:r>
            <a:r>
              <a:rPr lang="en-US" sz="2000" b="1" kern="0" smtClean="0">
                <a:solidFill>
                  <a:srgbClr val="0000FF"/>
                </a:solidFill>
                <a:latin typeface="Arial" charset="0"/>
              </a:rPr>
              <a:t>.</a:t>
            </a:r>
          </a:p>
          <a:p>
            <a:pPr marL="574675" indent="-457200" algn="just" eaLnBrk="1" hangingPunct="1">
              <a:lnSpc>
                <a:spcPct val="108000"/>
              </a:lnSpc>
              <a:spcBef>
                <a:spcPts val="700"/>
              </a:spcBef>
              <a:spcAft>
                <a:spcPts val="0"/>
              </a:spcAft>
              <a:buClr>
                <a:srgbClr val="FF0000"/>
              </a:buClr>
              <a:buNone/>
              <a:defRPr/>
            </a:pPr>
            <a:r>
              <a:rPr lang="en-US" sz="2000" b="1" kern="0" smtClean="0">
                <a:solidFill>
                  <a:srgbClr val="FF0000"/>
                </a:solidFill>
                <a:latin typeface="Arial" charset="0"/>
              </a:rPr>
              <a:t>đ)   </a:t>
            </a:r>
            <a:r>
              <a:rPr lang="vi-VN" sz="2000" b="1" kern="0" smtClean="0">
                <a:solidFill>
                  <a:srgbClr val="0000FF"/>
                </a:solidFill>
                <a:latin typeface="Arial" charset="0"/>
              </a:rPr>
              <a:t>Đại </a:t>
            </a:r>
            <a:r>
              <a:rPr lang="vi-VN" sz="2000" b="1" kern="0">
                <a:solidFill>
                  <a:srgbClr val="0000FF"/>
                </a:solidFill>
                <a:latin typeface="Arial" charset="0"/>
              </a:rPr>
              <a:t>tá: Giám đốc Công an tỉnh, thành </a:t>
            </a:r>
            <a:r>
              <a:rPr lang="vi-VN" sz="2000" b="1" kern="0" smtClean="0">
                <a:solidFill>
                  <a:srgbClr val="0000FF"/>
                </a:solidFill>
                <a:latin typeface="Arial" charset="0"/>
              </a:rPr>
              <a:t>phố; </a:t>
            </a:r>
            <a:r>
              <a:rPr lang="vi-VN" sz="2000" b="1" kern="0">
                <a:solidFill>
                  <a:srgbClr val="0000FF"/>
                </a:solidFill>
                <a:latin typeface="Arial" charset="0"/>
              </a:rPr>
              <a:t>Giám đốc bệnh viện trực thuộc Bộ; Hiệu trưởng các trường trung cấp </a:t>
            </a:r>
            <a:r>
              <a:rPr lang="en-US" sz="2000" b="1" kern="0" smtClean="0">
                <a:solidFill>
                  <a:srgbClr val="0000FF"/>
                </a:solidFill>
                <a:latin typeface="Arial" charset="0"/>
              </a:rPr>
              <a:t>CAND</a:t>
            </a:r>
            <a:r>
              <a:rPr lang="vi-VN" sz="2000" b="1" kern="0" smtClean="0">
                <a:solidFill>
                  <a:srgbClr val="0000FF"/>
                </a:solidFill>
                <a:latin typeface="Arial" charset="0"/>
              </a:rPr>
              <a:t>;</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startAt="5"/>
              <a:defRPr/>
            </a:pPr>
            <a:r>
              <a:rPr lang="vi-VN" sz="2000" b="1" kern="0" smtClean="0">
                <a:solidFill>
                  <a:srgbClr val="0000FF"/>
                </a:solidFill>
                <a:latin typeface="Arial" charset="0"/>
              </a:rPr>
              <a:t>Thượng </a:t>
            </a:r>
            <a:r>
              <a:rPr lang="vi-VN" sz="2000" b="1" kern="0">
                <a:solidFill>
                  <a:srgbClr val="0000FF"/>
                </a:solidFill>
                <a:latin typeface="Arial" charset="0"/>
              </a:rPr>
              <a:t>tá: Trưởng phòng và tương đương; Trưởng Công an </a:t>
            </a:r>
            <a:r>
              <a:rPr lang="en-US" sz="2000" b="1" kern="0" smtClean="0">
                <a:solidFill>
                  <a:srgbClr val="0000FF"/>
                </a:solidFill>
                <a:latin typeface="Arial" charset="0"/>
              </a:rPr>
              <a:t>cấp huyện</a:t>
            </a:r>
            <a:r>
              <a:rPr lang="vi-VN" sz="2000" b="1" kern="0" smtClean="0">
                <a:solidFill>
                  <a:srgbClr val="0000FF"/>
                </a:solidFill>
                <a:latin typeface="Arial" charset="0"/>
              </a:rPr>
              <a:t>; </a:t>
            </a:r>
            <a:r>
              <a:rPr lang="vi-VN" sz="2000" b="1" kern="0">
                <a:solidFill>
                  <a:srgbClr val="0000FF"/>
                </a:solidFill>
                <a:latin typeface="Arial" charset="0"/>
              </a:rPr>
              <a:t>Trung đoàn </a:t>
            </a:r>
            <a:r>
              <a:rPr lang="vi-VN" sz="2000" b="1" kern="0" smtClean="0">
                <a:solidFill>
                  <a:srgbClr val="0000FF"/>
                </a:solidFill>
                <a:latin typeface="Arial" charset="0"/>
              </a:rPr>
              <a:t>trưởng;</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startAt="7"/>
              <a:defRPr/>
            </a:pPr>
            <a:r>
              <a:rPr lang="vi-VN" sz="2000" b="1" kern="0" smtClean="0">
                <a:solidFill>
                  <a:srgbClr val="0000FF"/>
                </a:solidFill>
                <a:latin typeface="Arial" charset="0"/>
              </a:rPr>
              <a:t>Trung </a:t>
            </a:r>
            <a:r>
              <a:rPr lang="vi-VN" sz="2000" b="1" kern="0">
                <a:solidFill>
                  <a:srgbClr val="0000FF"/>
                </a:solidFill>
                <a:latin typeface="Arial" charset="0"/>
              </a:rPr>
              <a:t>tá: Đội trưởng và tương đương; Trưởng Công an xã, phường, thị trấn; Tiểu đoàn </a:t>
            </a:r>
            <a:r>
              <a:rPr lang="vi-VN" sz="2000" b="1" kern="0" smtClean="0">
                <a:solidFill>
                  <a:srgbClr val="0000FF"/>
                </a:solidFill>
                <a:latin typeface="Arial" charset="0"/>
              </a:rPr>
              <a:t>trưởng;</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startAt="7"/>
              <a:defRPr/>
            </a:pPr>
            <a:r>
              <a:rPr lang="vi-VN" sz="2000" b="1" kern="0" smtClean="0">
                <a:solidFill>
                  <a:srgbClr val="0000FF"/>
                </a:solidFill>
                <a:latin typeface="Arial" charset="0"/>
              </a:rPr>
              <a:t>Thiếu </a:t>
            </a:r>
            <a:r>
              <a:rPr lang="vi-VN" sz="2000" b="1" kern="0">
                <a:solidFill>
                  <a:srgbClr val="0000FF"/>
                </a:solidFill>
                <a:latin typeface="Arial" charset="0"/>
              </a:rPr>
              <a:t>tá: Đại đội </a:t>
            </a:r>
            <a:r>
              <a:rPr lang="vi-VN" sz="2000" b="1" kern="0" smtClean="0">
                <a:solidFill>
                  <a:srgbClr val="0000FF"/>
                </a:solidFill>
                <a:latin typeface="Arial" charset="0"/>
              </a:rPr>
              <a:t>trưởng;</a:t>
            </a:r>
            <a:endParaRPr lang="en-US" sz="2000" b="1" kern="0" smtClean="0">
              <a:solidFill>
                <a:srgbClr val="0000FF"/>
              </a:solidFill>
              <a:latin typeface="Arial" charset="0"/>
            </a:endParaRPr>
          </a:p>
          <a:p>
            <a:pPr marL="574675" indent="-457200" algn="just" eaLnBrk="1" hangingPunct="1">
              <a:lnSpc>
                <a:spcPct val="108000"/>
              </a:lnSpc>
              <a:spcBef>
                <a:spcPts val="700"/>
              </a:spcBef>
              <a:spcAft>
                <a:spcPts val="0"/>
              </a:spcAft>
              <a:buClr>
                <a:srgbClr val="FF0000"/>
              </a:buClr>
              <a:buFont typeface="+mj-lt"/>
              <a:buAutoNum type="alphaLcParenR" startAt="7"/>
              <a:defRPr/>
            </a:pPr>
            <a:r>
              <a:rPr lang="vi-VN" sz="2000" b="1" kern="0" smtClean="0">
                <a:solidFill>
                  <a:srgbClr val="0000FF"/>
                </a:solidFill>
                <a:latin typeface="Arial" charset="0"/>
              </a:rPr>
              <a:t>Đại </a:t>
            </a:r>
            <a:r>
              <a:rPr lang="vi-VN" sz="2000" b="1" kern="0">
                <a:solidFill>
                  <a:srgbClr val="0000FF"/>
                </a:solidFill>
                <a:latin typeface="Arial" charset="0"/>
              </a:rPr>
              <a:t>úy: Trung đội </a:t>
            </a:r>
            <a:r>
              <a:rPr lang="vi-VN" sz="2000" b="1" kern="0" smtClean="0">
                <a:solidFill>
                  <a:srgbClr val="0000FF"/>
                </a:solidFill>
                <a:latin typeface="Arial" charset="0"/>
              </a:rPr>
              <a:t>trưởng;</a:t>
            </a:r>
            <a:endParaRPr lang="en-US" sz="2000" b="1" kern="0" smtClean="0">
              <a:solidFill>
                <a:srgbClr val="0000FF"/>
              </a:solidFill>
              <a:latin typeface="Arial" charset="0"/>
            </a:endParaRPr>
          </a:p>
          <a:p>
            <a:pPr marL="117475" indent="0" algn="just" eaLnBrk="1" hangingPunct="1">
              <a:lnSpc>
                <a:spcPct val="108000"/>
              </a:lnSpc>
              <a:spcBef>
                <a:spcPts val="700"/>
              </a:spcBef>
              <a:spcAft>
                <a:spcPts val="0"/>
              </a:spcAft>
              <a:buClr>
                <a:srgbClr val="FF0000"/>
              </a:buClr>
              <a:buNone/>
              <a:defRPr/>
            </a:pPr>
            <a:r>
              <a:rPr lang="vi-VN" sz="2000" b="1" kern="0" smtClean="0">
                <a:solidFill>
                  <a:srgbClr val="FF0000"/>
                </a:solidFill>
                <a:latin typeface="Arial" charset="0"/>
              </a:rPr>
              <a:t>k</a:t>
            </a:r>
            <a:r>
              <a:rPr lang="vi-VN" sz="2000" b="1" kern="0">
                <a:solidFill>
                  <a:srgbClr val="FF0000"/>
                </a:solidFill>
                <a:latin typeface="Arial" charset="0"/>
              </a:rPr>
              <a:t>) </a:t>
            </a:r>
            <a:r>
              <a:rPr lang="en-US" sz="2000" b="1" kern="0" smtClean="0">
                <a:solidFill>
                  <a:srgbClr val="FF0000"/>
                </a:solidFill>
                <a:latin typeface="Arial" charset="0"/>
              </a:rPr>
              <a:t>  </a:t>
            </a:r>
            <a:r>
              <a:rPr lang="vi-VN" sz="2000" b="1" kern="0" smtClean="0">
                <a:solidFill>
                  <a:srgbClr val="0000FF"/>
                </a:solidFill>
                <a:latin typeface="Arial" charset="0"/>
              </a:rPr>
              <a:t>Thượng </a:t>
            </a:r>
            <a:r>
              <a:rPr lang="vi-VN" sz="2000" b="1" kern="0">
                <a:solidFill>
                  <a:srgbClr val="0000FF"/>
                </a:solidFill>
                <a:latin typeface="Arial" charset="0"/>
              </a:rPr>
              <a:t>úy: Tiểu đội trưởng</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4675" indent="-457200" algn="ctr" eaLnBrk="1" hangingPunct="1">
              <a:lnSpc>
                <a:spcPct val="108000"/>
              </a:lnSpc>
              <a:spcBef>
                <a:spcPts val="7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25. Cấp bậc hàm cao nhất đối với chức vụ, chức danh của sĩ quan Công an nhân dân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954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4675"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Hạn </a:t>
            </a:r>
            <a:r>
              <a:rPr lang="vi-VN" sz="2000" b="1" kern="0">
                <a:solidFill>
                  <a:srgbClr val="0000FF"/>
                </a:solidFill>
                <a:latin typeface="Arial" charset="0"/>
              </a:rPr>
              <a:t>tuổi phục vụ cao nhất của hạ sĩ quan, sĩ quan Công an nhân dân quy định như </a:t>
            </a:r>
            <a:r>
              <a:rPr lang="vi-VN" sz="2000" b="1" kern="0" smtClean="0">
                <a:solidFill>
                  <a:srgbClr val="0000FF"/>
                </a:solidFill>
                <a:latin typeface="Arial" charset="0"/>
              </a:rPr>
              <a:t>sau:</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Hạ </a:t>
            </a:r>
            <a:r>
              <a:rPr lang="vi-VN" sz="2000" b="1" kern="0">
                <a:solidFill>
                  <a:srgbClr val="0000FF"/>
                </a:solidFill>
                <a:latin typeface="Arial" charset="0"/>
              </a:rPr>
              <a:t>sĩ quan:                                       </a:t>
            </a:r>
            <a:r>
              <a:rPr lang="vi-VN" sz="2000" b="1" kern="0" smtClean="0">
                <a:solidFill>
                  <a:srgbClr val="0000FF"/>
                </a:solidFill>
                <a:latin typeface="Arial" charset="0"/>
              </a:rPr>
              <a:t>45;</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Cấp </a:t>
            </a:r>
            <a:r>
              <a:rPr lang="vi-VN" sz="2000" b="1" kern="0">
                <a:solidFill>
                  <a:srgbClr val="0000FF"/>
                </a:solidFill>
                <a:latin typeface="Arial" charset="0"/>
              </a:rPr>
              <a:t>úy:                                             </a:t>
            </a:r>
            <a:r>
              <a:rPr lang="vi-VN" sz="2000" b="1" kern="0" smtClean="0">
                <a:solidFill>
                  <a:srgbClr val="0000FF"/>
                </a:solidFill>
                <a:latin typeface="Arial" charset="0"/>
              </a:rPr>
              <a:t>53;</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Thiếu </a:t>
            </a:r>
            <a:r>
              <a:rPr lang="vi-VN" sz="2000" b="1" kern="0">
                <a:solidFill>
                  <a:srgbClr val="0000FF"/>
                </a:solidFill>
                <a:latin typeface="Arial" charset="0"/>
              </a:rPr>
              <a:t>tá, Trung tá:                           </a:t>
            </a:r>
            <a:r>
              <a:rPr lang="vi-VN" sz="2000" b="1" kern="0" smtClean="0">
                <a:solidFill>
                  <a:srgbClr val="0000FF"/>
                </a:solidFill>
                <a:latin typeface="Arial" charset="0"/>
              </a:rPr>
              <a:t>nam </a:t>
            </a:r>
            <a:r>
              <a:rPr lang="vi-VN" sz="2000" b="1" kern="0">
                <a:solidFill>
                  <a:srgbClr val="0000FF"/>
                </a:solidFill>
                <a:latin typeface="Arial" charset="0"/>
              </a:rPr>
              <a:t>55, nữ </a:t>
            </a:r>
            <a:r>
              <a:rPr lang="vi-VN" sz="2000" b="1" kern="0" smtClean="0">
                <a:solidFill>
                  <a:srgbClr val="0000FF"/>
                </a:solidFill>
                <a:latin typeface="Arial" charset="0"/>
              </a:rPr>
              <a:t>53;</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Thượng </a:t>
            </a:r>
            <a:r>
              <a:rPr lang="vi-VN" sz="2000" b="1" kern="0">
                <a:solidFill>
                  <a:srgbClr val="0000FF"/>
                </a:solidFill>
                <a:latin typeface="Arial" charset="0"/>
              </a:rPr>
              <a:t>tá:                                       </a:t>
            </a:r>
            <a:r>
              <a:rPr lang="vi-VN" sz="2000" b="1" kern="0" smtClean="0">
                <a:solidFill>
                  <a:srgbClr val="0000FF"/>
                </a:solidFill>
                <a:latin typeface="Arial" charset="0"/>
              </a:rPr>
              <a:t>nam </a:t>
            </a:r>
            <a:r>
              <a:rPr lang="vi-VN" sz="2000" b="1" kern="0">
                <a:solidFill>
                  <a:srgbClr val="0000FF"/>
                </a:solidFill>
                <a:latin typeface="Arial" charset="0"/>
              </a:rPr>
              <a:t>58, nữ </a:t>
            </a:r>
            <a:r>
              <a:rPr lang="vi-VN" sz="2000" b="1" kern="0" smtClean="0">
                <a:solidFill>
                  <a:srgbClr val="0000FF"/>
                </a:solidFill>
                <a:latin typeface="Arial" charset="0"/>
              </a:rPr>
              <a:t>55;</a:t>
            </a:r>
            <a:endParaRPr lang="en-US" sz="2000" b="1" kern="0" smtClean="0">
              <a:solidFill>
                <a:srgbClr val="0000FF"/>
              </a:solidFill>
              <a:latin typeface="Arial" charset="0"/>
            </a:endParaRPr>
          </a:p>
          <a:p>
            <a:pPr marL="117475" indent="0" algn="just" eaLnBrk="1" hangingPunct="1">
              <a:lnSpc>
                <a:spcPct val="114000"/>
              </a:lnSpc>
              <a:spcBef>
                <a:spcPts val="1200"/>
              </a:spcBef>
              <a:spcAft>
                <a:spcPts val="0"/>
              </a:spcAft>
              <a:buClr>
                <a:srgbClr val="FF0000"/>
              </a:buClr>
              <a:buNone/>
              <a:defRPr/>
            </a:pPr>
            <a:r>
              <a:rPr lang="en-US" sz="2000" b="1" kern="0" smtClean="0">
                <a:solidFill>
                  <a:srgbClr val="FF0000"/>
                </a:solidFill>
                <a:latin typeface="Arial" charset="0"/>
              </a:rPr>
              <a:t>đ)    </a:t>
            </a:r>
            <a:r>
              <a:rPr lang="vi-VN" sz="2000" b="1" kern="0" smtClean="0">
                <a:solidFill>
                  <a:srgbClr val="0000FF"/>
                </a:solidFill>
                <a:latin typeface="Arial" charset="0"/>
              </a:rPr>
              <a:t>Đại </a:t>
            </a:r>
            <a:r>
              <a:rPr lang="vi-VN" sz="2000" b="1" kern="0">
                <a:solidFill>
                  <a:srgbClr val="0000FF"/>
                </a:solidFill>
                <a:latin typeface="Arial" charset="0"/>
              </a:rPr>
              <a:t>tá:                                               nam 60, nữ </a:t>
            </a:r>
            <a:r>
              <a:rPr lang="vi-VN" sz="2000" b="1" kern="0" smtClean="0">
                <a:solidFill>
                  <a:srgbClr val="0000FF"/>
                </a:solidFill>
                <a:latin typeface="Arial" charset="0"/>
              </a:rPr>
              <a:t>55;</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lphaLcParenR" startAt="5"/>
              <a:defRPr/>
            </a:pPr>
            <a:r>
              <a:rPr lang="en-US" sz="2000" b="1" kern="0" smtClean="0">
                <a:solidFill>
                  <a:srgbClr val="0000FF"/>
                </a:solidFill>
                <a:latin typeface="Arial" charset="0"/>
              </a:rPr>
              <a:t> </a:t>
            </a:r>
            <a:r>
              <a:rPr lang="vi-VN" sz="2000" b="1" kern="0" smtClean="0">
                <a:solidFill>
                  <a:srgbClr val="0000FF"/>
                </a:solidFill>
                <a:latin typeface="Arial" charset="0"/>
              </a:rPr>
              <a:t>Cấp </a:t>
            </a:r>
            <a:r>
              <a:rPr lang="vi-VN" sz="2000" b="1" kern="0">
                <a:solidFill>
                  <a:srgbClr val="0000FF"/>
                </a:solidFill>
                <a:latin typeface="Arial" charset="0"/>
              </a:rPr>
              <a:t>tướng:                                     </a:t>
            </a:r>
            <a:r>
              <a:rPr lang="vi-VN" sz="2000" b="1" kern="0" smtClean="0">
                <a:solidFill>
                  <a:srgbClr val="0000FF"/>
                </a:solidFill>
                <a:latin typeface="Arial" charset="0"/>
              </a:rPr>
              <a:t> </a:t>
            </a:r>
            <a:r>
              <a:rPr lang="vi-VN" sz="2000" b="1" kern="0">
                <a:solidFill>
                  <a:srgbClr val="0000FF"/>
                </a:solidFill>
                <a:latin typeface="Arial" charset="0"/>
              </a:rPr>
              <a:t>60</a:t>
            </a:r>
            <a:r>
              <a:rPr lang="vi-VN" sz="2000" b="1" kern="0" smtClean="0">
                <a:solidFill>
                  <a:srgbClr val="0000FF"/>
                </a:solidFill>
                <a:latin typeface="Arial" charset="0"/>
              </a:rPr>
              <a:t>.</a:t>
            </a:r>
            <a:endParaRPr lang="en-US" sz="2000" b="1" kern="0" smtClean="0">
              <a:solidFill>
                <a:srgbClr val="0000FF"/>
              </a:solidFill>
              <a:latin typeface="Arial" charset="0"/>
            </a:endParaRPr>
          </a:p>
          <a:p>
            <a:pPr marL="574675" indent="-457200" algn="just" eaLnBrk="1" hangingPunct="1">
              <a:lnSpc>
                <a:spcPct val="114000"/>
              </a:lnSpc>
              <a:spcBef>
                <a:spcPts val="1200"/>
              </a:spcBef>
              <a:spcAft>
                <a:spcPts val="0"/>
              </a:spcAft>
              <a:buClr>
                <a:srgbClr val="FF0000"/>
              </a:buClr>
              <a:buFont typeface="+mj-lt"/>
              <a:buAutoNum type="arabicPeriod" startAt="4"/>
              <a:defRPr/>
            </a:pPr>
            <a:r>
              <a:rPr lang="pl-PL" sz="2000" b="1" kern="0" smtClean="0">
                <a:solidFill>
                  <a:srgbClr val="0000FF"/>
                </a:solidFill>
                <a:latin typeface="Arial" charset="0"/>
              </a:rPr>
              <a:t>Sĩ </a:t>
            </a:r>
            <a:r>
              <a:rPr lang="pl-PL" sz="2000" b="1" kern="0">
                <a:solidFill>
                  <a:srgbClr val="0000FF"/>
                </a:solidFill>
                <a:latin typeface="Arial" charset="0"/>
              </a:rPr>
              <a:t>quan Công an nhân dân là giáo sư, phó giáo sư, tiến sĩ, chuyên gia cao cấp có thể được kéo dài hạn tuổi phục vụ hơn 60 đối với nam và hơn 55 đối với nữ theo quy định của Chính phủ</a:t>
            </a:r>
            <a:r>
              <a:rPr lang="pl-PL"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4675" indent="-457200" algn="ctr" eaLnBrk="1" hangingPunct="1">
              <a:lnSpc>
                <a:spcPct val="108000"/>
              </a:lnSpc>
              <a:spcBef>
                <a:spcPts val="7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30. Hạn tuổi phục vụ của hạ sĩ quan, sĩ quan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Công </a:t>
            </a:r>
            <a:r>
              <a:rPr lang="vi-VN" sz="2400" b="1">
                <a:solidFill>
                  <a:srgbClr val="FF0000"/>
                </a:solidFill>
                <a:latin typeface="Arial" panose="020B0604020202020204" pitchFamily="34" charset="0"/>
                <a:cs typeface="Arial" panose="020B0604020202020204" pitchFamily="34" charset="0"/>
              </a:rPr>
              <a:t>an nhân dân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5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Ngày </a:t>
            </a:r>
            <a:r>
              <a:rPr lang="vi-VN" sz="2300" b="1" kern="0" smtClean="0">
                <a:solidFill>
                  <a:srgbClr val="FF0000"/>
                </a:solidFill>
                <a:latin typeface="Arial" charset="0"/>
              </a:rPr>
              <a:t>1</a:t>
            </a:r>
            <a:r>
              <a:rPr lang="en-US" sz="2300" b="1" kern="0" smtClean="0">
                <a:solidFill>
                  <a:srgbClr val="FF0000"/>
                </a:solidFill>
                <a:latin typeface="Arial" charset="0"/>
              </a:rPr>
              <a:t>9-</a:t>
            </a:r>
            <a:r>
              <a:rPr lang="vi-VN" sz="2300" b="1" kern="0" smtClean="0">
                <a:solidFill>
                  <a:srgbClr val="FF0000"/>
                </a:solidFill>
                <a:latin typeface="Arial" charset="0"/>
              </a:rPr>
              <a:t>6</a:t>
            </a:r>
            <a:r>
              <a:rPr lang="en-US" sz="2300" b="1" kern="0" smtClean="0">
                <a:solidFill>
                  <a:srgbClr val="FF0000"/>
                </a:solidFill>
                <a:latin typeface="Arial" charset="0"/>
              </a:rPr>
              <a:t>-</a:t>
            </a:r>
            <a:r>
              <a:rPr lang="vi-VN" sz="2300" b="1" kern="0" smtClean="0">
                <a:solidFill>
                  <a:srgbClr val="FF0000"/>
                </a:solidFill>
                <a:latin typeface="Arial" charset="0"/>
              </a:rPr>
              <a:t>20</a:t>
            </a:r>
            <a:r>
              <a:rPr lang="en-US" sz="2300" b="1" kern="0" smtClean="0">
                <a:solidFill>
                  <a:srgbClr val="FF0000"/>
                </a:solidFill>
                <a:latin typeface="Arial" charset="0"/>
              </a:rPr>
              <a:t>13</a:t>
            </a:r>
            <a:r>
              <a:rPr lang="vi-VN" sz="2300" b="1" kern="0" smtClean="0">
                <a:solidFill>
                  <a:srgbClr val="0000FF"/>
                </a:solidFill>
                <a:latin typeface="Arial" charset="0"/>
              </a:rPr>
              <a:t>, </a:t>
            </a:r>
            <a:r>
              <a:rPr lang="vi-VN" sz="2300" b="1" kern="0">
                <a:solidFill>
                  <a:srgbClr val="0000FF"/>
                </a:solidFill>
                <a:latin typeface="Arial" charset="0"/>
              </a:rPr>
              <a:t>tại Kỳ họp thứ </a:t>
            </a:r>
            <a:r>
              <a:rPr lang="en-US" sz="2300" b="1" kern="0" smtClean="0">
                <a:solidFill>
                  <a:srgbClr val="0000FF"/>
                </a:solidFill>
                <a:latin typeface="Arial" charset="0"/>
              </a:rPr>
              <a:t>5</a:t>
            </a:r>
            <a:r>
              <a:rPr lang="vi-VN" sz="2300" b="1" kern="0" smtClean="0">
                <a:solidFill>
                  <a:srgbClr val="0000FF"/>
                </a:solidFill>
                <a:latin typeface="Arial" charset="0"/>
              </a:rPr>
              <a:t>, </a:t>
            </a:r>
            <a:r>
              <a:rPr lang="vi-VN" sz="2300" b="1" kern="0">
                <a:solidFill>
                  <a:srgbClr val="0000FF"/>
                </a:solidFill>
                <a:latin typeface="Arial" charset="0"/>
              </a:rPr>
              <a:t>Quốc hội </a:t>
            </a:r>
            <a:r>
              <a:rPr lang="en-US" sz="2300" b="1" kern="0">
                <a:solidFill>
                  <a:srgbClr val="0000FF"/>
                </a:solidFill>
                <a:latin typeface="Arial" charset="0"/>
              </a:rPr>
              <a:t>k</a:t>
            </a:r>
            <a:r>
              <a:rPr lang="vi-VN" sz="2300" b="1" kern="0" smtClean="0">
                <a:solidFill>
                  <a:srgbClr val="0000FF"/>
                </a:solidFill>
                <a:latin typeface="Arial" charset="0"/>
              </a:rPr>
              <a:t>hóa XI</a:t>
            </a:r>
            <a:r>
              <a:rPr lang="en-US" sz="2300" b="1" kern="0" smtClean="0">
                <a:solidFill>
                  <a:srgbClr val="0000FF"/>
                </a:solidFill>
                <a:latin typeface="Arial" charset="0"/>
              </a:rPr>
              <a:t>II</a:t>
            </a:r>
            <a:r>
              <a:rPr lang="vi-VN" sz="2300" b="1" kern="0" smtClean="0">
                <a:solidFill>
                  <a:srgbClr val="0000FF"/>
                </a:solidFill>
                <a:latin typeface="Arial" charset="0"/>
              </a:rPr>
              <a:t> </a:t>
            </a:r>
            <a:r>
              <a:rPr lang="vi-VN" sz="2300" b="1" kern="0">
                <a:solidFill>
                  <a:srgbClr val="0000FF"/>
                </a:solidFill>
                <a:latin typeface="Arial" charset="0"/>
              </a:rPr>
              <a:t>đã thông qua </a:t>
            </a:r>
            <a:r>
              <a:rPr lang="en-US" sz="2300" b="1" kern="0" smtClean="0">
                <a:solidFill>
                  <a:srgbClr val="FF3399"/>
                </a:solidFill>
                <a:latin typeface="Arial" charset="0"/>
              </a:rPr>
              <a:t>Luật Giáo dục Quốc phòng và An ninh </a:t>
            </a:r>
            <a:r>
              <a:rPr lang="en-US" sz="2300" b="1" kern="0" smtClean="0">
                <a:solidFill>
                  <a:srgbClr val="0000FF"/>
                </a:solidFill>
                <a:latin typeface="Arial" charset="0"/>
              </a:rPr>
              <a:t>(Luật số 30/2013/QH13).</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vi-VN" sz="2300" b="1" kern="0">
                <a:solidFill>
                  <a:srgbClr val="0000FF"/>
                </a:solidFill>
                <a:latin typeface="Arial" charset="0"/>
              </a:rPr>
              <a:t>này có hiệu lực thi hành từ ngày </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20</a:t>
            </a:r>
            <a:r>
              <a:rPr lang="en-US" sz="2300" b="1" kern="0" smtClean="0">
                <a:solidFill>
                  <a:srgbClr val="FF0000"/>
                </a:solidFill>
                <a:latin typeface="Arial" charset="0"/>
              </a:rPr>
              <a:t>14</a:t>
            </a:r>
            <a:r>
              <a:rPr lang="vi-VN" sz="2300" b="1" kern="0" smtClean="0">
                <a:solidFill>
                  <a:srgbClr val="FF0000"/>
                </a:solidFill>
                <a:latin typeface="Arial" charset="0"/>
              </a:rPr>
              <a:t>.</a:t>
            </a:r>
            <a:endParaRPr lang="en-US" sz="2300" b="1" kern="0">
              <a:solidFill>
                <a:srgbClr val="FF0000"/>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a:solidFill>
                  <a:srgbClr val="0000FF"/>
                </a:solidFill>
                <a:latin typeface="Arial" charset="0"/>
              </a:rPr>
              <a:t>Luật </a:t>
            </a:r>
            <a:r>
              <a:rPr lang="en-US" sz="2300" b="1" kern="0">
                <a:solidFill>
                  <a:srgbClr val="0000FF"/>
                </a:solidFill>
                <a:latin typeface="Arial" charset="0"/>
              </a:rPr>
              <a:t>được </a:t>
            </a:r>
            <a:r>
              <a:rPr lang="vi-VN" sz="2300" b="1" kern="0">
                <a:solidFill>
                  <a:srgbClr val="0000FF"/>
                </a:solidFill>
                <a:latin typeface="Arial" charset="0"/>
              </a:rPr>
              <a:t>sửa đổi, bổ sung </a:t>
            </a:r>
            <a:r>
              <a:rPr lang="en-US" sz="2300" b="1" kern="0">
                <a:solidFill>
                  <a:srgbClr val="0000FF"/>
                </a:solidFill>
                <a:latin typeface="Arial" charset="0"/>
              </a:rPr>
              <a:t>1 số nội dung </a:t>
            </a:r>
            <a:r>
              <a:rPr lang="en-US" sz="2300" b="1" kern="0" smtClean="0">
                <a:solidFill>
                  <a:srgbClr val="0000FF"/>
                </a:solidFill>
                <a:latin typeface="Arial" charset="0"/>
              </a:rPr>
              <a:t>theo </a:t>
            </a:r>
            <a:r>
              <a:rPr lang="vi-VN" sz="2300" b="1" kern="0" smtClean="0">
                <a:solidFill>
                  <a:srgbClr val="0000FF"/>
                </a:solidFill>
                <a:latin typeface="Arial" charset="0"/>
              </a:rPr>
              <a:t>Luật </a:t>
            </a:r>
            <a:r>
              <a:rPr lang="vi-VN" sz="2300" b="1" kern="0">
                <a:solidFill>
                  <a:srgbClr val="0000FF"/>
                </a:solidFill>
                <a:latin typeface="Arial" charset="0"/>
              </a:rPr>
              <a:t>số 35/2018/QH14 ngày </a:t>
            </a:r>
            <a:r>
              <a:rPr lang="vi-VN" sz="2300" b="1" kern="0" smtClean="0">
                <a:solidFill>
                  <a:srgbClr val="0000FF"/>
                </a:solidFill>
                <a:latin typeface="Arial" charset="0"/>
              </a:rPr>
              <a:t>20</a:t>
            </a:r>
            <a:r>
              <a:rPr lang="en-US" sz="2300" b="1" kern="0" smtClean="0">
                <a:solidFill>
                  <a:srgbClr val="0000FF"/>
                </a:solidFill>
                <a:latin typeface="Arial" charset="0"/>
              </a:rPr>
              <a:t>-</a:t>
            </a:r>
            <a:r>
              <a:rPr lang="vi-VN" sz="2300" b="1" kern="0" smtClean="0">
                <a:solidFill>
                  <a:srgbClr val="0000FF"/>
                </a:solidFill>
                <a:latin typeface="Arial" charset="0"/>
              </a:rPr>
              <a:t>11</a:t>
            </a:r>
            <a:r>
              <a:rPr lang="en-US" sz="2300" b="1" kern="0" smtClean="0">
                <a:solidFill>
                  <a:srgbClr val="0000FF"/>
                </a:solidFill>
                <a:latin typeface="Arial" charset="0"/>
              </a:rPr>
              <a:t>-</a:t>
            </a:r>
            <a:r>
              <a:rPr lang="vi-VN" sz="2300" b="1" kern="0" smtClean="0">
                <a:solidFill>
                  <a:srgbClr val="0000FF"/>
                </a:solidFill>
                <a:latin typeface="Arial" charset="0"/>
              </a:rPr>
              <a:t>2018 sửa </a:t>
            </a:r>
            <a:r>
              <a:rPr lang="vi-VN" sz="2300" b="1" kern="0">
                <a:solidFill>
                  <a:srgbClr val="0000FF"/>
                </a:solidFill>
                <a:latin typeface="Arial" charset="0"/>
              </a:rPr>
              <a:t>đổi, bổ sung một số điều của 37 luật có liên quan đến quy </a:t>
            </a:r>
            <a:r>
              <a:rPr lang="vi-VN" sz="2300" b="1" kern="0" smtClean="0">
                <a:solidFill>
                  <a:srgbClr val="0000FF"/>
                </a:solidFill>
                <a:latin typeface="Arial" charset="0"/>
              </a:rPr>
              <a:t>hoạch.</a:t>
            </a:r>
            <a:endParaRPr lang="vi-VN" sz="2300" b="1" kern="0">
              <a:solidFill>
                <a:srgbClr val="0000FF"/>
              </a:solidFill>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LUẬT GIÁO DỤC QUỐC PHÒNG VÀ AN NINH</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95400"/>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295664"/>
          </a:xfrm>
          <a:prstGeom prst="rect">
            <a:avLst/>
          </a:prstGeom>
        </p:spPr>
      </p:pic>
    </p:spTree>
    <p:extLst>
      <p:ext uri="{BB962C8B-B14F-4D97-AF65-F5344CB8AC3E}">
        <p14:creationId xmlns:p14="http://schemas.microsoft.com/office/powerpoint/2010/main" val="3833159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61</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000" b="1" smtClean="0">
                <a:solidFill>
                  <a:srgbClr val="FF0066"/>
                </a:solidFill>
                <a:latin typeface="Arial" panose="020B0604020202020204" pitchFamily="34" charset="0"/>
                <a:cs typeface="Arial" panose="020B0604020202020204" pitchFamily="34" charset="0"/>
              </a:rPr>
              <a:t>LUẬT DÂN QUÂN TỰ VỆ NĂM 2019</a:t>
            </a:r>
            <a:endParaRPr lang="en-US" altLang="en-US" sz="30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5533237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Ngày </a:t>
            </a:r>
            <a:r>
              <a:rPr lang="en-US" sz="2300" b="1" kern="0" smtClean="0">
                <a:solidFill>
                  <a:srgbClr val="FF0000"/>
                </a:solidFill>
                <a:latin typeface="Arial" charset="0"/>
              </a:rPr>
              <a:t>22-11-</a:t>
            </a:r>
            <a:r>
              <a:rPr lang="vi-VN" sz="2300" b="1" kern="0" smtClean="0">
                <a:solidFill>
                  <a:srgbClr val="FF0000"/>
                </a:solidFill>
                <a:latin typeface="Arial" charset="0"/>
              </a:rPr>
              <a:t>20</a:t>
            </a:r>
            <a:r>
              <a:rPr lang="en-US" sz="2300" b="1" kern="0" smtClean="0">
                <a:solidFill>
                  <a:srgbClr val="FF0000"/>
                </a:solidFill>
                <a:latin typeface="Arial" charset="0"/>
              </a:rPr>
              <a:t>19</a:t>
            </a:r>
            <a:r>
              <a:rPr lang="vi-VN" sz="2300" b="1" kern="0" smtClean="0">
                <a:solidFill>
                  <a:srgbClr val="0000FF"/>
                </a:solidFill>
                <a:latin typeface="Arial" charset="0"/>
              </a:rPr>
              <a:t>, </a:t>
            </a:r>
            <a:r>
              <a:rPr lang="vi-VN" sz="2300" b="1" kern="0">
                <a:solidFill>
                  <a:srgbClr val="0000FF"/>
                </a:solidFill>
                <a:latin typeface="Arial" charset="0"/>
              </a:rPr>
              <a:t>tại Kỳ họp thứ </a:t>
            </a:r>
            <a:r>
              <a:rPr lang="en-US" sz="2300" b="1" kern="0" smtClean="0">
                <a:solidFill>
                  <a:srgbClr val="0000FF"/>
                </a:solidFill>
                <a:latin typeface="Arial" charset="0"/>
              </a:rPr>
              <a:t>8</a:t>
            </a:r>
            <a:r>
              <a:rPr lang="vi-VN" sz="2300" b="1" kern="0" smtClean="0">
                <a:solidFill>
                  <a:srgbClr val="0000FF"/>
                </a:solidFill>
                <a:latin typeface="Arial" charset="0"/>
              </a:rPr>
              <a:t>, </a:t>
            </a:r>
            <a:r>
              <a:rPr lang="vi-VN" sz="2300" b="1" kern="0">
                <a:solidFill>
                  <a:srgbClr val="0000FF"/>
                </a:solidFill>
                <a:latin typeface="Arial" charset="0"/>
              </a:rPr>
              <a:t>Quốc hội </a:t>
            </a:r>
            <a:r>
              <a:rPr lang="en-US" sz="2300" b="1" kern="0">
                <a:solidFill>
                  <a:srgbClr val="0000FF"/>
                </a:solidFill>
                <a:latin typeface="Arial" charset="0"/>
              </a:rPr>
              <a:t>k</a:t>
            </a:r>
            <a:r>
              <a:rPr lang="vi-VN" sz="2300" b="1" kern="0" smtClean="0">
                <a:solidFill>
                  <a:srgbClr val="0000FF"/>
                </a:solidFill>
                <a:latin typeface="Arial" charset="0"/>
              </a:rPr>
              <a:t>hóa XI</a:t>
            </a:r>
            <a:r>
              <a:rPr lang="en-US" sz="2300" b="1" kern="0">
                <a:solidFill>
                  <a:srgbClr val="0000FF"/>
                </a:solidFill>
                <a:latin typeface="Arial" charset="0"/>
              </a:rPr>
              <a:t>V</a:t>
            </a:r>
            <a:r>
              <a:rPr lang="vi-VN" sz="2300" b="1" kern="0" smtClean="0">
                <a:solidFill>
                  <a:srgbClr val="0000FF"/>
                </a:solidFill>
                <a:latin typeface="Arial" charset="0"/>
              </a:rPr>
              <a:t> </a:t>
            </a:r>
            <a:r>
              <a:rPr lang="vi-VN" sz="2300" b="1" kern="0">
                <a:solidFill>
                  <a:srgbClr val="0000FF"/>
                </a:solidFill>
                <a:latin typeface="Arial" charset="0"/>
              </a:rPr>
              <a:t>đã thông qua </a:t>
            </a:r>
            <a:r>
              <a:rPr lang="en-US" sz="2300" b="1" kern="0" smtClean="0">
                <a:solidFill>
                  <a:srgbClr val="FF3399"/>
                </a:solidFill>
                <a:latin typeface="Arial" charset="0"/>
              </a:rPr>
              <a:t>Luật Dân quân tự vệ </a:t>
            </a:r>
            <a:r>
              <a:rPr lang="en-US" sz="2300" b="1" kern="0" smtClean="0">
                <a:solidFill>
                  <a:srgbClr val="0000FF"/>
                </a:solidFill>
                <a:latin typeface="Arial" charset="0"/>
              </a:rPr>
              <a:t>(Luật số 48/2019/QH14).</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vi-VN" sz="2300" b="1" kern="0">
                <a:solidFill>
                  <a:srgbClr val="0000FF"/>
                </a:solidFill>
                <a:latin typeface="Arial" charset="0"/>
              </a:rPr>
              <a:t>này có hiệu lực thi hành từ ngày </a:t>
            </a:r>
            <a:r>
              <a:rPr lang="vi-VN" sz="2300" b="1" kern="0" smtClean="0">
                <a:solidFill>
                  <a:srgbClr val="FF0000"/>
                </a:solidFill>
                <a:latin typeface="Arial" charset="0"/>
              </a:rPr>
              <a:t>01</a:t>
            </a:r>
            <a:r>
              <a:rPr lang="en-US" sz="2300" b="1" kern="0" smtClean="0">
                <a:solidFill>
                  <a:srgbClr val="FF0000"/>
                </a:solidFill>
                <a:latin typeface="Arial" charset="0"/>
              </a:rPr>
              <a:t>-7-</a:t>
            </a:r>
            <a:r>
              <a:rPr lang="vi-VN" sz="2300" b="1" kern="0" smtClean="0">
                <a:solidFill>
                  <a:srgbClr val="FF0000"/>
                </a:solidFill>
                <a:latin typeface="Arial" charset="0"/>
              </a:rPr>
              <a:t>20</a:t>
            </a:r>
            <a:r>
              <a:rPr lang="en-US" sz="2300" b="1" kern="0" smtClean="0">
                <a:solidFill>
                  <a:srgbClr val="FF0000"/>
                </a:solidFill>
                <a:latin typeface="Arial" charset="0"/>
              </a:rPr>
              <a:t>20</a:t>
            </a:r>
            <a:r>
              <a:rPr lang="vi-VN" sz="2300" b="1" kern="0" smtClean="0">
                <a:solidFill>
                  <a:srgbClr val="FF0000"/>
                </a:solidFill>
                <a:latin typeface="Arial" charset="0"/>
              </a:rPr>
              <a:t>.</a:t>
            </a:r>
            <a:endParaRPr lang="en-US" sz="2300" b="1" kern="0" smtClean="0">
              <a:solidFill>
                <a:srgbClr val="FF0000"/>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Luật Dân quân tự vệ năm 2019 </a:t>
            </a:r>
            <a:r>
              <a:rPr lang="en-US" sz="2300" b="1" kern="0">
                <a:solidFill>
                  <a:srgbClr val="0000FF"/>
                </a:solidFill>
                <a:latin typeface="Arial" charset="0"/>
              </a:rPr>
              <a:t>gồm </a:t>
            </a:r>
            <a:r>
              <a:rPr lang="en-US" sz="2300" b="1" kern="0" smtClean="0">
                <a:solidFill>
                  <a:srgbClr val="0000FF"/>
                </a:solidFill>
                <a:latin typeface="Arial" charset="0"/>
              </a:rPr>
              <a:t>08 </a:t>
            </a:r>
            <a:r>
              <a:rPr lang="en-US" sz="2300" b="1" kern="0">
                <a:solidFill>
                  <a:srgbClr val="0000FF"/>
                </a:solidFill>
                <a:latin typeface="Arial" charset="0"/>
              </a:rPr>
              <a:t>chương, </a:t>
            </a:r>
            <a:r>
              <a:rPr lang="en-US" sz="2300" b="1" kern="0" smtClean="0">
                <a:solidFill>
                  <a:srgbClr val="0000FF"/>
                </a:solidFill>
                <a:latin typeface="Arial" charset="0"/>
              </a:rPr>
              <a:t>50 điều. So </a:t>
            </a:r>
            <a:r>
              <a:rPr lang="en-US" sz="2300" b="1" kern="0">
                <a:solidFill>
                  <a:srgbClr val="0000FF"/>
                </a:solidFill>
                <a:latin typeface="Arial" charset="0"/>
              </a:rPr>
              <a:t>với Luật </a:t>
            </a:r>
            <a:r>
              <a:rPr lang="en-US" sz="2300" b="1" kern="0" smtClean="0">
                <a:solidFill>
                  <a:srgbClr val="0000FF"/>
                </a:solidFill>
                <a:latin typeface="Arial" charset="0"/>
              </a:rPr>
              <a:t>năm 2009, giảm 01 </a:t>
            </a:r>
            <a:r>
              <a:rPr lang="en-US" sz="2300" b="1" kern="0">
                <a:solidFill>
                  <a:srgbClr val="0000FF"/>
                </a:solidFill>
                <a:latin typeface="Arial" charset="0"/>
              </a:rPr>
              <a:t>chương, 16 </a:t>
            </a:r>
            <a:r>
              <a:rPr lang="en-US" sz="2300" b="1" kern="0" smtClean="0">
                <a:solidFill>
                  <a:srgbClr val="0000FF"/>
                </a:solidFill>
                <a:latin typeface="Arial" charset="0"/>
              </a:rPr>
              <a:t>điều.</a:t>
            </a:r>
            <a:endParaRPr lang="en-US" sz="2300" b="1" kern="0">
              <a:solidFill>
                <a:srgbClr val="0000FF"/>
              </a:solidFill>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a:t>
            </a:r>
            <a:r>
              <a:rPr lang="en-US" sz="2500" b="1" smtClean="0">
                <a:solidFill>
                  <a:srgbClr val="FF0000"/>
                </a:solidFill>
                <a:latin typeface="Arial" panose="020B0604020202020204" pitchFamily="34" charset="0"/>
                <a:cs typeface="Arial" panose="020B0604020202020204" pitchFamily="34" charset="0"/>
              </a:rPr>
              <a:t>LUẬT DÂN QUÂN TỰ VỆ</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95400"/>
            <a:ext cx="3502152" cy="5413248"/>
          </a:xfrm>
          <a:prstGeom prst="rect">
            <a:avLst/>
          </a:prstGeom>
        </p:spPr>
      </p:pic>
    </p:spTree>
    <p:extLst>
      <p:ext uri="{BB962C8B-B14F-4D97-AF65-F5344CB8AC3E}">
        <p14:creationId xmlns:p14="http://schemas.microsoft.com/office/powerpoint/2010/main" val="549820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Chương</a:t>
            </a:r>
            <a:r>
              <a:rPr lang="vi-VN" sz="2000" b="1" kern="0">
                <a:solidFill>
                  <a:srgbClr val="FF0066"/>
                </a:solidFill>
                <a:latin typeface="Arial" charset="0"/>
              </a:rPr>
              <a:t> </a:t>
            </a:r>
            <a:r>
              <a:rPr lang="vi-VN" sz="2000" b="1" kern="0" smtClean="0">
                <a:solidFill>
                  <a:srgbClr val="FF0066"/>
                </a:solidFill>
                <a:latin typeface="Arial" charset="0"/>
              </a:rPr>
              <a:t>I</a:t>
            </a:r>
            <a:r>
              <a:rPr lang="en-US" sz="2000" b="1" kern="0" smtClean="0">
                <a:solidFill>
                  <a:srgbClr val="FF0066"/>
                </a:solidFill>
                <a:latin typeface="Arial" charset="0"/>
              </a:rPr>
              <a:t>. </a:t>
            </a:r>
            <a:r>
              <a:rPr lang="vi-VN" sz="2000" b="1" kern="0" smtClean="0">
                <a:solidFill>
                  <a:srgbClr val="FF0066"/>
                </a:solidFill>
                <a:latin typeface="Arial" charset="0"/>
              </a:rPr>
              <a:t>NHỮNG </a:t>
            </a:r>
            <a:r>
              <a:rPr lang="vi-VN" sz="2000" b="1" kern="0">
                <a:solidFill>
                  <a:srgbClr val="FF0066"/>
                </a:solidFill>
                <a:latin typeface="Arial" charset="0"/>
              </a:rPr>
              <a:t>QUY ĐỊNH </a:t>
            </a:r>
            <a:r>
              <a:rPr lang="vi-VN" sz="2000" b="1" kern="0" smtClean="0">
                <a:solidFill>
                  <a:srgbClr val="FF0066"/>
                </a:solidFill>
                <a:latin typeface="Arial" charset="0"/>
              </a:rPr>
              <a:t>CHUNG</a:t>
            </a:r>
            <a:endParaRPr lang="en-US" sz="2000" b="1" kern="0" smtClean="0">
              <a:solidFill>
                <a:srgbClr val="FF0066"/>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a:t>
            </a:r>
            <a:r>
              <a:rPr lang="vi-VN" sz="2000" b="1" kern="0">
                <a:solidFill>
                  <a:srgbClr val="0000FF"/>
                </a:solidFill>
                <a:latin typeface="Arial" charset="0"/>
              </a:rPr>
              <a:t> </a:t>
            </a:r>
            <a:r>
              <a:rPr lang="vi-VN" sz="2000" b="1" kern="0" smtClean="0">
                <a:solidFill>
                  <a:srgbClr val="0000FF"/>
                </a:solidFill>
                <a:latin typeface="Arial" charset="0"/>
              </a:rPr>
              <a:t>II</a:t>
            </a:r>
            <a:r>
              <a:rPr lang="en-US" sz="2000" b="1" kern="0" smtClean="0">
                <a:solidFill>
                  <a:srgbClr val="0000FF"/>
                </a:solidFill>
                <a:latin typeface="Arial" charset="0"/>
              </a:rPr>
              <a:t>. </a:t>
            </a:r>
            <a:r>
              <a:rPr lang="vi-VN" sz="2000" b="1" kern="0" smtClean="0">
                <a:solidFill>
                  <a:srgbClr val="0000FF"/>
                </a:solidFill>
                <a:latin typeface="Arial" charset="0"/>
              </a:rPr>
              <a:t>TỔ </a:t>
            </a:r>
            <a:r>
              <a:rPr lang="vi-VN" sz="2000" b="1" kern="0">
                <a:solidFill>
                  <a:srgbClr val="0000FF"/>
                </a:solidFill>
                <a:latin typeface="Arial" charset="0"/>
              </a:rPr>
              <a:t>CHỨC, BIÊN CHẾ, VŨ KHÍ, TRANG BỊ CỦA DÂN QUÂN TỰ </a:t>
            </a:r>
            <a:r>
              <a:rPr lang="vi-VN" sz="2000" b="1" kern="0" smtClean="0">
                <a:solidFill>
                  <a:srgbClr val="0000FF"/>
                </a:solidFill>
                <a:latin typeface="Arial" charset="0"/>
              </a:rPr>
              <a:t>VỆ</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 III</a:t>
            </a:r>
            <a:r>
              <a:rPr lang="en-US" sz="2000" b="1" kern="0" smtClean="0">
                <a:solidFill>
                  <a:srgbClr val="0000FF"/>
                </a:solidFill>
                <a:latin typeface="Arial" charset="0"/>
              </a:rPr>
              <a:t>. </a:t>
            </a:r>
            <a:r>
              <a:rPr lang="vi-VN" sz="2000" b="1" kern="0" smtClean="0">
                <a:solidFill>
                  <a:srgbClr val="0000FF"/>
                </a:solidFill>
                <a:latin typeface="Arial" charset="0"/>
              </a:rPr>
              <a:t>ĐÀO </a:t>
            </a:r>
            <a:r>
              <a:rPr lang="vi-VN" sz="2000" b="1" kern="0">
                <a:solidFill>
                  <a:srgbClr val="0000FF"/>
                </a:solidFill>
                <a:latin typeface="Arial" charset="0"/>
              </a:rPr>
              <a:t>TẠO CHỈ HUY TRƯỞNG BAN CHỈ HUY QUÂN SỰ CẤP XÃ; TẬP HUẤN, BỒI DƯỠNG CÁC CHỨC VỤ CHỈ HUY; HUẤN LUYỆN DÂN QUÂN TỰ </a:t>
            </a:r>
            <a:r>
              <a:rPr lang="vi-VN" sz="2000" b="1" kern="0" smtClean="0">
                <a:solidFill>
                  <a:srgbClr val="0000FF"/>
                </a:solidFill>
                <a:latin typeface="Arial" charset="0"/>
              </a:rPr>
              <a:t>VỆ</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Chương IV</a:t>
            </a:r>
            <a:r>
              <a:rPr lang="en-US" sz="2000" b="1" kern="0" smtClean="0">
                <a:solidFill>
                  <a:srgbClr val="FF0066"/>
                </a:solidFill>
                <a:latin typeface="Arial" charset="0"/>
              </a:rPr>
              <a:t>. </a:t>
            </a:r>
            <a:r>
              <a:rPr lang="vi-VN" sz="2000" b="1" kern="0" smtClean="0">
                <a:solidFill>
                  <a:srgbClr val="FF0066"/>
                </a:solidFill>
                <a:latin typeface="Arial" charset="0"/>
              </a:rPr>
              <a:t>HOẠT </a:t>
            </a:r>
            <a:r>
              <a:rPr lang="vi-VN" sz="2000" b="1" kern="0">
                <a:solidFill>
                  <a:srgbClr val="FF0066"/>
                </a:solidFill>
                <a:latin typeface="Arial" charset="0"/>
              </a:rPr>
              <a:t>ĐỘNG CỦA DÂN QUÂN TỰ </a:t>
            </a:r>
            <a:r>
              <a:rPr lang="vi-VN" sz="2000" b="1" kern="0" smtClean="0">
                <a:solidFill>
                  <a:srgbClr val="FF0066"/>
                </a:solidFill>
                <a:latin typeface="Arial" charset="0"/>
              </a:rPr>
              <a:t>VỆ</a:t>
            </a:r>
            <a:endParaRPr lang="en-US" sz="2000" b="1" kern="0" smtClean="0">
              <a:solidFill>
                <a:srgbClr val="FF0066"/>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 V</a:t>
            </a:r>
            <a:r>
              <a:rPr lang="en-US" sz="2000" b="1" kern="0" smtClean="0">
                <a:solidFill>
                  <a:srgbClr val="0000FF"/>
                </a:solidFill>
                <a:latin typeface="Arial" charset="0"/>
              </a:rPr>
              <a:t>. </a:t>
            </a:r>
            <a:r>
              <a:rPr lang="vi-VN" sz="2000" b="1" kern="0" smtClean="0">
                <a:solidFill>
                  <a:srgbClr val="0000FF"/>
                </a:solidFill>
                <a:latin typeface="Arial" charset="0"/>
              </a:rPr>
              <a:t>CHẾ </a:t>
            </a:r>
            <a:r>
              <a:rPr lang="vi-VN" sz="2000" b="1" kern="0">
                <a:solidFill>
                  <a:srgbClr val="0000FF"/>
                </a:solidFill>
                <a:latin typeface="Arial" charset="0"/>
              </a:rPr>
              <a:t>ĐỘ, CHÍNH SÁCH VÀ NHIỆM VỤ CHI CHO DÂN QUÂN TỰ </a:t>
            </a:r>
            <a:r>
              <a:rPr lang="vi-VN" sz="2000" b="1" kern="0" smtClean="0">
                <a:solidFill>
                  <a:srgbClr val="0000FF"/>
                </a:solidFill>
                <a:latin typeface="Arial" charset="0"/>
              </a:rPr>
              <a:t>VỆ</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 VI</a:t>
            </a:r>
            <a:r>
              <a:rPr lang="en-US" sz="2000" b="1" kern="0" smtClean="0">
                <a:solidFill>
                  <a:srgbClr val="0000FF"/>
                </a:solidFill>
                <a:latin typeface="Arial" charset="0"/>
              </a:rPr>
              <a:t>. </a:t>
            </a:r>
            <a:r>
              <a:rPr lang="vi-VN" sz="2000" b="1" kern="0" smtClean="0">
                <a:solidFill>
                  <a:srgbClr val="0000FF"/>
                </a:solidFill>
                <a:latin typeface="Arial" charset="0"/>
              </a:rPr>
              <a:t>TRÁCH </a:t>
            </a:r>
            <a:r>
              <a:rPr lang="vi-VN" sz="2000" b="1" kern="0">
                <a:solidFill>
                  <a:srgbClr val="0000FF"/>
                </a:solidFill>
                <a:latin typeface="Arial" charset="0"/>
              </a:rPr>
              <a:t>NHIỆM CỦA CƠ QUAN, TỔ CHỨC VỀ DÂN QUÂN TỰ </a:t>
            </a:r>
            <a:r>
              <a:rPr lang="vi-VN" sz="2000" b="1" kern="0" smtClean="0">
                <a:solidFill>
                  <a:srgbClr val="0000FF"/>
                </a:solidFill>
                <a:latin typeface="Arial" charset="0"/>
              </a:rPr>
              <a:t>VỆ</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 VII</a:t>
            </a:r>
            <a:r>
              <a:rPr lang="en-US" sz="2000" b="1" kern="0" smtClean="0">
                <a:solidFill>
                  <a:srgbClr val="0000FF"/>
                </a:solidFill>
                <a:latin typeface="Arial" charset="0"/>
              </a:rPr>
              <a:t>. </a:t>
            </a:r>
            <a:r>
              <a:rPr lang="vi-VN" sz="2000" b="1" kern="0" smtClean="0">
                <a:solidFill>
                  <a:srgbClr val="0000FF"/>
                </a:solidFill>
                <a:latin typeface="Arial" charset="0"/>
              </a:rPr>
              <a:t>THI </a:t>
            </a:r>
            <a:r>
              <a:rPr lang="vi-VN" sz="2000" b="1" kern="0">
                <a:solidFill>
                  <a:srgbClr val="0000FF"/>
                </a:solidFill>
                <a:latin typeface="Arial" charset="0"/>
              </a:rPr>
              <a:t>ĐUA, KHEN THƯỞNG VÀ XỬ LÝ VI </a:t>
            </a:r>
            <a:r>
              <a:rPr lang="vi-VN" sz="2000" b="1" kern="0" smtClean="0">
                <a:solidFill>
                  <a:srgbClr val="0000FF"/>
                </a:solidFill>
                <a:latin typeface="Arial" charset="0"/>
              </a:rPr>
              <a:t>PHẠM</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Chương VIII</a:t>
            </a:r>
            <a:r>
              <a:rPr lang="en-US" sz="2000" b="1" kern="0" smtClean="0">
                <a:solidFill>
                  <a:srgbClr val="0000FF"/>
                </a:solidFill>
                <a:latin typeface="Arial" charset="0"/>
              </a:rPr>
              <a:t>. </a:t>
            </a:r>
            <a:r>
              <a:rPr lang="vi-VN" sz="2000" b="1" kern="0" smtClean="0">
                <a:solidFill>
                  <a:srgbClr val="0000FF"/>
                </a:solidFill>
                <a:latin typeface="Arial" charset="0"/>
              </a:rPr>
              <a:t>ĐIỀU </a:t>
            </a:r>
            <a:r>
              <a:rPr lang="vi-VN" sz="2000" b="1" kern="0">
                <a:solidFill>
                  <a:srgbClr val="0000FF"/>
                </a:solidFill>
                <a:latin typeface="Arial" charset="0"/>
              </a:rPr>
              <a:t>KHOẢN THI </a:t>
            </a:r>
            <a:r>
              <a:rPr lang="vi-VN" sz="2000" b="1" kern="0" smtClean="0">
                <a:solidFill>
                  <a:srgbClr val="0000FF"/>
                </a:solidFill>
                <a:latin typeface="Arial" charset="0"/>
              </a:rPr>
              <a:t>HÀNH</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DÂN QUÂN TỰ VỆ</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(08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50 </a:t>
            </a:r>
            <a:r>
              <a:rPr lang="en-US" sz="2200" b="1">
                <a:solidFill>
                  <a:srgbClr val="008000"/>
                </a:solidFill>
                <a:latin typeface="Arial" charset="0"/>
              </a:rPr>
              <a:t>điều)</a:t>
            </a:r>
          </a:p>
        </p:txBody>
      </p:sp>
    </p:spTree>
    <p:extLst>
      <p:ext uri="{BB962C8B-B14F-4D97-AF65-F5344CB8AC3E}">
        <p14:creationId xmlns:p14="http://schemas.microsoft.com/office/powerpoint/2010/main" val="832648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2. Giải thích từ ngữ</a:t>
            </a:r>
            <a:endParaRPr lang="en-US" sz="2000" b="1" kern="0">
              <a:solidFill>
                <a:srgbClr val="FF0066"/>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Dân </a:t>
            </a:r>
            <a:r>
              <a:rPr lang="vi-VN" sz="2000" b="1" kern="0">
                <a:solidFill>
                  <a:srgbClr val="FF0066"/>
                </a:solidFill>
                <a:latin typeface="Arial" charset="0"/>
              </a:rPr>
              <a:t>quân tự vệ </a:t>
            </a:r>
            <a:r>
              <a:rPr lang="vi-VN" sz="2000" b="1" kern="0">
                <a:solidFill>
                  <a:srgbClr val="0000FF"/>
                </a:solidFill>
                <a:latin typeface="Arial" charset="0"/>
              </a:rPr>
              <a:t>là lực lượng vũ trang quần chúng không thoát ly sản xuất, công tác, được tổ chức ở địa phương gọi là dân quân, được tổ chức ở cơ quan nhà nước, tổ chức chính trị, tổ chức chính trị - xã hội, đơn vị sự nghiệp, tổ chức kinh tế (sau đây gọi chung là cơ quan, tổ chức) gọi là tự </a:t>
            </a:r>
            <a:r>
              <a:rPr lang="vi-VN" sz="2000" b="1" kern="0" smtClean="0">
                <a:solidFill>
                  <a:srgbClr val="0000FF"/>
                </a:solidFill>
                <a:latin typeface="Arial" charset="0"/>
              </a:rPr>
              <a:t>vệ.</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Dân </a:t>
            </a:r>
            <a:r>
              <a:rPr lang="vi-VN" sz="2000" b="1" kern="0">
                <a:solidFill>
                  <a:srgbClr val="FF0066"/>
                </a:solidFill>
                <a:latin typeface="Arial" charset="0"/>
              </a:rPr>
              <a:t>quân tự vệ tại chỗ</a:t>
            </a:r>
            <a:r>
              <a:rPr lang="vi-VN" sz="2000" b="1" kern="0">
                <a:solidFill>
                  <a:srgbClr val="0000FF"/>
                </a:solidFill>
                <a:latin typeface="Arial" charset="0"/>
              </a:rPr>
              <a:t> là lực lượng làm nhiệm vụ ở thôn, ấp, bản, làng, buôn, bon, phum, sóc, tổ dân phố, khu phố, khối phố, khóm, tiểu khu (sau đây gọi chung là thôn) và ở cơ quan, tổ </a:t>
            </a:r>
            <a:r>
              <a:rPr lang="vi-VN" sz="2000" b="1" kern="0" smtClean="0">
                <a:solidFill>
                  <a:srgbClr val="0000FF"/>
                </a:solidFill>
                <a:latin typeface="Arial" charset="0"/>
              </a:rPr>
              <a:t>chức.</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Dân </a:t>
            </a:r>
            <a:r>
              <a:rPr lang="vi-VN" sz="2000" b="1" kern="0">
                <a:solidFill>
                  <a:srgbClr val="FF0066"/>
                </a:solidFill>
                <a:latin typeface="Arial" charset="0"/>
              </a:rPr>
              <a:t>quân tự vệ cơ động</a:t>
            </a:r>
            <a:r>
              <a:rPr lang="vi-VN" sz="2000" b="1" kern="0">
                <a:solidFill>
                  <a:srgbClr val="0000FF"/>
                </a:solidFill>
                <a:latin typeface="Arial" charset="0"/>
              </a:rPr>
              <a:t> là lực lượng cơ động làm nhiệm vụ trên các địa bàn theo quyết định của cấp có thẩm </a:t>
            </a:r>
            <a:r>
              <a:rPr lang="vi-VN" sz="2000" b="1" kern="0" smtClean="0">
                <a:solidFill>
                  <a:srgbClr val="0000FF"/>
                </a:solidFill>
                <a:latin typeface="Arial" charset="0"/>
              </a:rPr>
              <a:t>quyền.</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Dân </a:t>
            </a:r>
            <a:r>
              <a:rPr lang="vi-VN" sz="2000" b="1" kern="0">
                <a:solidFill>
                  <a:srgbClr val="FF0066"/>
                </a:solidFill>
                <a:latin typeface="Arial" charset="0"/>
              </a:rPr>
              <a:t>quân thường trực</a:t>
            </a:r>
            <a:r>
              <a:rPr lang="vi-VN" sz="2000" b="1" kern="0">
                <a:solidFill>
                  <a:srgbClr val="0000FF"/>
                </a:solidFill>
                <a:latin typeface="Arial" charset="0"/>
              </a:rPr>
              <a:t> là lực lượng thường trực làm nhiệm vụ tại các địa bàn trọng điểm về quốc </a:t>
            </a:r>
            <a:r>
              <a:rPr lang="vi-VN" sz="2000" b="1" kern="0" smtClean="0">
                <a:solidFill>
                  <a:srgbClr val="0000FF"/>
                </a:solidFill>
                <a:latin typeface="Arial" charset="0"/>
              </a:rPr>
              <a:t>phòng.</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Dân </a:t>
            </a:r>
            <a:r>
              <a:rPr lang="vi-VN" sz="2000" b="1" kern="0">
                <a:solidFill>
                  <a:srgbClr val="FF0066"/>
                </a:solidFill>
                <a:latin typeface="Arial" charset="0"/>
              </a:rPr>
              <a:t>quân tự vệ biển</a:t>
            </a:r>
            <a:r>
              <a:rPr lang="vi-VN" sz="2000" b="1" kern="0">
                <a:solidFill>
                  <a:srgbClr val="0000FF"/>
                </a:solidFill>
                <a:latin typeface="Arial" charset="0"/>
              </a:rPr>
              <a:t> là lực lượng làm nhiệm vụ trên các hải đảo, vùng biển Việt </a:t>
            </a:r>
            <a:r>
              <a:rPr lang="vi-VN" sz="2000" b="1" kern="0" smtClean="0">
                <a:solidFill>
                  <a:srgbClr val="0000FF"/>
                </a:solidFill>
                <a:latin typeface="Arial" charset="0"/>
              </a:rPr>
              <a:t>Nam.</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29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Giải thích từ ngữ</a:t>
            </a:r>
            <a:endParaRPr lang="en-US" sz="2100" b="1" ker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6"/>
              <a:defRPr/>
            </a:pPr>
            <a:r>
              <a:rPr lang="vi-VN" sz="2100" b="1" kern="0" smtClean="0">
                <a:solidFill>
                  <a:srgbClr val="FF0066"/>
                </a:solidFill>
                <a:latin typeface="Arial" charset="0"/>
              </a:rPr>
              <a:t>Mở </a:t>
            </a:r>
            <a:r>
              <a:rPr lang="vi-VN" sz="2100" b="1" kern="0">
                <a:solidFill>
                  <a:srgbClr val="FF0066"/>
                </a:solidFill>
                <a:latin typeface="Arial" charset="0"/>
              </a:rPr>
              <a:t>rộng lực lượng Dân quân tự vệ</a:t>
            </a:r>
            <a:r>
              <a:rPr lang="vi-VN" sz="2100" b="1" kern="0">
                <a:solidFill>
                  <a:srgbClr val="0000FF"/>
                </a:solidFill>
                <a:latin typeface="Arial" charset="0"/>
              </a:rPr>
              <a:t> là biện pháp bổ sung công dân trong độ tuổi chưa thực hiện nghĩa vụ quân sự, nghĩa vụ tham gia Dân quân tự vệ, công dân đã hoàn thành nghĩa vụ tham gia Dân quân tự vệ, quân nhân dự bị chưa sắp xếp vào đơn vị dự bị động viên cho đơn vị Dân quân tự </a:t>
            </a:r>
            <a:r>
              <a:rPr lang="vi-VN" sz="2100" b="1" kern="0" smtClean="0">
                <a:solidFill>
                  <a:srgbClr val="0000FF"/>
                </a:solidFill>
                <a:latin typeface="Arial" charset="0"/>
              </a:rPr>
              <a:t>vệ.</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6"/>
              <a:defRPr/>
            </a:pPr>
            <a:r>
              <a:rPr lang="vi-VN" sz="2100" b="1" kern="0" smtClean="0">
                <a:solidFill>
                  <a:srgbClr val="FF0066"/>
                </a:solidFill>
                <a:latin typeface="Arial" charset="0"/>
              </a:rPr>
              <a:t>Ban </a:t>
            </a:r>
            <a:r>
              <a:rPr lang="vi-VN" sz="2100" b="1" kern="0">
                <a:solidFill>
                  <a:srgbClr val="FF0066"/>
                </a:solidFill>
                <a:latin typeface="Arial" charset="0"/>
              </a:rPr>
              <a:t>chỉ huy quân sự cơ quan, tổ chức</a:t>
            </a:r>
            <a:r>
              <a:rPr lang="vi-VN" sz="2100" b="1" kern="0">
                <a:solidFill>
                  <a:srgbClr val="0000FF"/>
                </a:solidFill>
                <a:latin typeface="Arial" charset="0"/>
              </a:rPr>
              <a:t> là tổ chức được thành lập ở cơ quan, tổ chức để thực hiện công tác quốc </a:t>
            </a:r>
            <a:r>
              <a:rPr lang="vi-VN" sz="2100" b="1" kern="0" smtClean="0">
                <a:solidFill>
                  <a:srgbClr val="0000FF"/>
                </a:solidFill>
                <a:latin typeface="Arial" charset="0"/>
              </a:rPr>
              <a:t>phòng.</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6"/>
              <a:defRPr/>
            </a:pPr>
            <a:r>
              <a:rPr lang="vi-VN" sz="2100" b="1" kern="0" smtClean="0">
                <a:solidFill>
                  <a:srgbClr val="FF0066"/>
                </a:solidFill>
                <a:latin typeface="Arial" charset="0"/>
              </a:rPr>
              <a:t>Công </a:t>
            </a:r>
            <a:r>
              <a:rPr lang="vi-VN" sz="2100" b="1" kern="0">
                <a:solidFill>
                  <a:srgbClr val="FF0066"/>
                </a:solidFill>
                <a:latin typeface="Arial" charset="0"/>
              </a:rPr>
              <a:t>tác Dân quân tự vệ</a:t>
            </a:r>
            <a:r>
              <a:rPr lang="vi-VN" sz="2100" b="1" kern="0">
                <a:solidFill>
                  <a:srgbClr val="0000FF"/>
                </a:solidFill>
                <a:latin typeface="Arial" charset="0"/>
              </a:rPr>
              <a:t> là hoạt động lãnh đạo, chỉ đạo, chỉ huy, quản lý, điều hành về tổ chức xây dựng lực lượng, huấn luyện, đào tạo, hoạt động và bảo đảm cho Dân quân tự vệ</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9630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0" algn="just" eaLnBrk="1" hangingPunct="1">
              <a:spcBef>
                <a:spcPts val="600"/>
              </a:spcBef>
              <a:spcAft>
                <a:spcPts val="0"/>
              </a:spcAft>
              <a:buClr>
                <a:srgbClr val="FF0000"/>
              </a:buClr>
              <a:buNone/>
              <a:defRPr/>
            </a:pPr>
            <a:r>
              <a:rPr lang="en-US" sz="1850" b="1" kern="0" smtClean="0">
                <a:solidFill>
                  <a:srgbClr val="0000FF"/>
                </a:solidFill>
                <a:latin typeface="Arial" charset="0"/>
              </a:rPr>
              <a:t>DQTV </a:t>
            </a:r>
            <a:r>
              <a:rPr lang="vi-VN" sz="1850" b="1" kern="0" smtClean="0">
                <a:solidFill>
                  <a:srgbClr val="0000FF"/>
                </a:solidFill>
                <a:latin typeface="Arial" charset="0"/>
              </a:rPr>
              <a:t>là </a:t>
            </a:r>
            <a:r>
              <a:rPr lang="vi-VN" sz="1850" b="1" kern="0">
                <a:solidFill>
                  <a:srgbClr val="0000FF"/>
                </a:solidFill>
                <a:latin typeface="Arial" charset="0"/>
              </a:rPr>
              <a:t>thành phần của </a:t>
            </a:r>
            <a:r>
              <a:rPr lang="en-US" sz="1850" b="1" kern="0" smtClean="0">
                <a:solidFill>
                  <a:srgbClr val="0000FF"/>
                </a:solidFill>
                <a:latin typeface="Arial" charset="0"/>
              </a:rPr>
              <a:t>LLVTND</a:t>
            </a:r>
            <a:r>
              <a:rPr lang="vi-VN" sz="1850" b="1" kern="0" smtClean="0">
                <a:solidFill>
                  <a:srgbClr val="0000FF"/>
                </a:solidFill>
                <a:latin typeface="Arial" charset="0"/>
              </a:rPr>
              <a:t>; là </a:t>
            </a:r>
            <a:r>
              <a:rPr lang="vi-VN" sz="1850" b="1" kern="0">
                <a:solidFill>
                  <a:srgbClr val="0000FF"/>
                </a:solidFill>
                <a:latin typeface="Arial" charset="0"/>
              </a:rPr>
              <a:t>lực lượng bảo vệ Đảng, chính quyền, tính mạng, tài sản của Nhân dân, tài sản của cơ quan, tổ chức ở địa phương, cơ sở; làm nòng cốt cùng toàn dân đánh giặc ở địa phương, cơ sở khi có chiến </a:t>
            </a:r>
            <a:r>
              <a:rPr lang="vi-VN" sz="1850" b="1" kern="0" smtClean="0">
                <a:solidFill>
                  <a:srgbClr val="0000FF"/>
                </a:solidFill>
                <a:latin typeface="Arial" charset="0"/>
              </a:rPr>
              <a:t>tranh.</a:t>
            </a:r>
            <a:endParaRPr lang="en-US" sz="1850" b="1" kern="0" smtClean="0">
              <a:solidFill>
                <a:srgbClr val="0000FF"/>
              </a:solidFill>
              <a:latin typeface="Arial" charset="0"/>
            </a:endParaRPr>
          </a:p>
          <a:p>
            <a:pPr marL="579438" indent="-457200" algn="just" eaLnBrk="1" hangingPunct="1">
              <a:spcBef>
                <a:spcPts val="600"/>
              </a:spcBef>
              <a:spcAft>
                <a:spcPts val="0"/>
              </a:spcAft>
              <a:buClr>
                <a:srgbClr val="FF0000"/>
              </a:buClr>
              <a:buFont typeface="Wingdings" panose="05000000000000000000" pitchFamily="2" charset="2"/>
              <a:buChar char="v"/>
              <a:defRPr/>
            </a:pPr>
            <a:r>
              <a:rPr lang="vi-VN" sz="1850" b="1" kern="0" smtClean="0">
                <a:solidFill>
                  <a:srgbClr val="FF0066"/>
                </a:solidFill>
                <a:latin typeface="Arial" charset="0"/>
              </a:rPr>
              <a:t>Điều </a:t>
            </a:r>
            <a:r>
              <a:rPr lang="vi-VN" sz="1850" b="1" kern="0">
                <a:solidFill>
                  <a:srgbClr val="FF0066"/>
                </a:solidFill>
                <a:latin typeface="Arial" charset="0"/>
              </a:rPr>
              <a:t>4. Nguyên tắc tổ chức, hoạt động của Dân quân tự </a:t>
            </a:r>
            <a:r>
              <a:rPr lang="vi-VN" sz="1850" b="1" kern="0" smtClean="0">
                <a:solidFill>
                  <a:srgbClr val="FF0066"/>
                </a:solidFill>
                <a:latin typeface="Arial" charset="0"/>
              </a:rPr>
              <a:t>vệ</a:t>
            </a:r>
            <a:endParaRPr lang="en-US" sz="1850" b="1" kern="0" smtClean="0">
              <a:solidFill>
                <a:srgbClr val="FF0066"/>
              </a:solidFill>
              <a:latin typeface="Arial" charset="0"/>
            </a:endParaRPr>
          </a:p>
          <a:p>
            <a:pPr marL="579438" indent="-457200" algn="just" eaLnBrk="1" hangingPunct="1">
              <a:spcBef>
                <a:spcPts val="600"/>
              </a:spcBef>
              <a:spcAft>
                <a:spcPts val="0"/>
              </a:spcAft>
              <a:buClr>
                <a:srgbClr val="FF0000"/>
              </a:buClr>
              <a:buFont typeface="+mj-lt"/>
              <a:buAutoNum type="arabicPeriod"/>
              <a:defRPr/>
            </a:pPr>
            <a:r>
              <a:rPr lang="vi-VN" sz="1850" b="1" kern="0" smtClean="0">
                <a:solidFill>
                  <a:srgbClr val="0000FF"/>
                </a:solidFill>
                <a:latin typeface="Arial" charset="0"/>
              </a:rPr>
              <a:t>Đặt </a:t>
            </a:r>
            <a:r>
              <a:rPr lang="vi-VN" sz="1850" b="1" kern="0">
                <a:solidFill>
                  <a:srgbClr val="0000FF"/>
                </a:solidFill>
                <a:latin typeface="Arial" charset="0"/>
              </a:rPr>
              <a:t>dưới sự lãnh đạo của </a:t>
            </a:r>
            <a:r>
              <a:rPr lang="en-US" sz="1850" b="1" kern="0" smtClean="0">
                <a:solidFill>
                  <a:srgbClr val="0000FF"/>
                </a:solidFill>
                <a:latin typeface="Arial" charset="0"/>
              </a:rPr>
              <a:t>ĐCSVN</a:t>
            </a:r>
            <a:r>
              <a:rPr lang="vi-VN" sz="1850" b="1" kern="0" smtClean="0">
                <a:solidFill>
                  <a:srgbClr val="0000FF"/>
                </a:solidFill>
                <a:latin typeface="Arial" charset="0"/>
              </a:rPr>
              <a:t>, </a:t>
            </a:r>
            <a:r>
              <a:rPr lang="vi-VN" sz="1850" b="1" kern="0">
                <a:solidFill>
                  <a:srgbClr val="0000FF"/>
                </a:solidFill>
                <a:latin typeface="Arial" charset="0"/>
              </a:rPr>
              <a:t>sự thống lĩnh của Chủ tịch nước, sự quản lý thống nhất của Chính phủ, trực tiếp là sự lãnh đạo, chỉ đạo của cấp ủy Đảng, chính quyền địa phương, người đứng đầu cơ quan, tổ chức; sự chỉ huy cao nhất của Bộ trưởng </a:t>
            </a:r>
            <a:r>
              <a:rPr lang="en-US" sz="1850" b="1" kern="0" smtClean="0">
                <a:solidFill>
                  <a:srgbClr val="0000FF"/>
                </a:solidFill>
                <a:latin typeface="Arial" charset="0"/>
              </a:rPr>
              <a:t>BQP</a:t>
            </a:r>
            <a:r>
              <a:rPr lang="vi-VN" sz="1850" b="1" kern="0" smtClean="0">
                <a:solidFill>
                  <a:srgbClr val="0000FF"/>
                </a:solidFill>
                <a:latin typeface="Arial" charset="0"/>
              </a:rPr>
              <a:t>; </a:t>
            </a:r>
            <a:r>
              <a:rPr lang="vi-VN" sz="1850" b="1" kern="0">
                <a:solidFill>
                  <a:srgbClr val="0000FF"/>
                </a:solidFill>
                <a:latin typeface="Arial" charset="0"/>
              </a:rPr>
              <a:t>sự chỉ huy của Tổng </a:t>
            </a:r>
            <a:r>
              <a:rPr lang="en-US" sz="1850" b="1" kern="0" smtClean="0">
                <a:solidFill>
                  <a:srgbClr val="0000FF"/>
                </a:solidFill>
                <a:latin typeface="Arial" charset="0"/>
              </a:rPr>
              <a:t>TM </a:t>
            </a:r>
            <a:r>
              <a:rPr lang="vi-VN" sz="1850" b="1" kern="0" smtClean="0">
                <a:solidFill>
                  <a:srgbClr val="0000FF"/>
                </a:solidFill>
                <a:latin typeface="Arial" charset="0"/>
              </a:rPr>
              <a:t>trưởng </a:t>
            </a:r>
            <a:r>
              <a:rPr lang="en-US" sz="1850" b="1" kern="0" smtClean="0">
                <a:solidFill>
                  <a:srgbClr val="0000FF"/>
                </a:solidFill>
                <a:latin typeface="Arial" charset="0"/>
              </a:rPr>
              <a:t>QĐND </a:t>
            </a:r>
            <a:r>
              <a:rPr lang="vi-VN" sz="1850" b="1" kern="0" smtClean="0">
                <a:solidFill>
                  <a:srgbClr val="0000FF"/>
                </a:solidFill>
                <a:latin typeface="Arial" charset="0"/>
              </a:rPr>
              <a:t>Việt </a:t>
            </a:r>
            <a:r>
              <a:rPr lang="vi-VN" sz="1850" b="1" kern="0">
                <a:solidFill>
                  <a:srgbClr val="0000FF"/>
                </a:solidFill>
                <a:latin typeface="Arial" charset="0"/>
              </a:rPr>
              <a:t>Nam, người chỉ huy đơn vị quân </a:t>
            </a:r>
            <a:r>
              <a:rPr lang="vi-VN" sz="1850" b="1" kern="0" smtClean="0">
                <a:solidFill>
                  <a:srgbClr val="0000FF"/>
                </a:solidFill>
                <a:latin typeface="Arial" charset="0"/>
              </a:rPr>
              <a:t>đội.</a:t>
            </a:r>
            <a:endParaRPr lang="en-US" sz="1850" b="1" kern="0" smtClean="0">
              <a:solidFill>
                <a:srgbClr val="0000FF"/>
              </a:solidFill>
              <a:latin typeface="Arial" charset="0"/>
            </a:endParaRPr>
          </a:p>
          <a:p>
            <a:pPr marL="579438" indent="-457200" algn="just" eaLnBrk="1" hangingPunct="1">
              <a:spcBef>
                <a:spcPts val="600"/>
              </a:spcBef>
              <a:spcAft>
                <a:spcPts val="0"/>
              </a:spcAft>
              <a:buClr>
                <a:srgbClr val="FF0000"/>
              </a:buClr>
              <a:buFont typeface="+mj-lt"/>
              <a:buAutoNum type="arabicPeriod"/>
              <a:defRPr/>
            </a:pPr>
            <a:r>
              <a:rPr lang="vi-VN" sz="1850" b="1" kern="0" smtClean="0">
                <a:solidFill>
                  <a:srgbClr val="0000FF"/>
                </a:solidFill>
                <a:latin typeface="Arial" charset="0"/>
              </a:rPr>
              <a:t>Tuân </a:t>
            </a:r>
            <a:r>
              <a:rPr lang="vi-VN" sz="1850" b="1" kern="0">
                <a:solidFill>
                  <a:srgbClr val="0000FF"/>
                </a:solidFill>
                <a:latin typeface="Arial" charset="0"/>
              </a:rPr>
              <a:t>thủ Hiến pháp, pháp luật và điều ước quốc tế mà nước </a:t>
            </a:r>
            <a:r>
              <a:rPr lang="en-US" sz="1850" b="1" kern="0" smtClean="0">
                <a:solidFill>
                  <a:srgbClr val="0000FF"/>
                </a:solidFill>
                <a:latin typeface="Arial" charset="0"/>
              </a:rPr>
              <a:t>CHXHCN </a:t>
            </a:r>
            <a:r>
              <a:rPr lang="vi-VN" sz="1850" b="1" kern="0" smtClean="0">
                <a:solidFill>
                  <a:srgbClr val="0000FF"/>
                </a:solidFill>
                <a:latin typeface="Arial" charset="0"/>
              </a:rPr>
              <a:t>Việt </a:t>
            </a:r>
            <a:r>
              <a:rPr lang="vi-VN" sz="1850" b="1" kern="0">
                <a:solidFill>
                  <a:srgbClr val="0000FF"/>
                </a:solidFill>
                <a:latin typeface="Arial" charset="0"/>
              </a:rPr>
              <a:t>Nam là thành viên; dựa vào dân, phát huy sức mạnh tổng hợp của toàn dân tộc và hệ thống chính trị để thực hiện nhiệm </a:t>
            </a:r>
            <a:r>
              <a:rPr lang="vi-VN" sz="1850" b="1" kern="0" smtClean="0">
                <a:solidFill>
                  <a:srgbClr val="0000FF"/>
                </a:solidFill>
                <a:latin typeface="Arial" charset="0"/>
              </a:rPr>
              <a:t>vụ.</a:t>
            </a:r>
            <a:endParaRPr lang="en-US" sz="1850" b="1" kern="0" smtClean="0">
              <a:solidFill>
                <a:srgbClr val="0000FF"/>
              </a:solidFill>
              <a:latin typeface="Arial" charset="0"/>
            </a:endParaRPr>
          </a:p>
          <a:p>
            <a:pPr marL="579438" indent="-457200" algn="just" eaLnBrk="1" hangingPunct="1">
              <a:spcBef>
                <a:spcPts val="600"/>
              </a:spcBef>
              <a:spcAft>
                <a:spcPts val="0"/>
              </a:spcAft>
              <a:buClr>
                <a:srgbClr val="FF0000"/>
              </a:buClr>
              <a:buFont typeface="+mj-lt"/>
              <a:buAutoNum type="arabicPeriod"/>
              <a:defRPr/>
            </a:pPr>
            <a:r>
              <a:rPr lang="vi-VN" sz="1850" b="1" kern="0" smtClean="0">
                <a:solidFill>
                  <a:srgbClr val="0000FF"/>
                </a:solidFill>
                <a:latin typeface="Arial" charset="0"/>
              </a:rPr>
              <a:t>Xây </a:t>
            </a:r>
            <a:r>
              <a:rPr lang="vi-VN" sz="1850" b="1" kern="0">
                <a:solidFill>
                  <a:srgbClr val="0000FF"/>
                </a:solidFill>
                <a:latin typeface="Arial" charset="0"/>
              </a:rPr>
              <a:t>dựng </a:t>
            </a:r>
            <a:r>
              <a:rPr lang="en-US" sz="1850" b="1" kern="0" smtClean="0">
                <a:solidFill>
                  <a:srgbClr val="0000FF"/>
                </a:solidFill>
                <a:latin typeface="Arial" charset="0"/>
              </a:rPr>
              <a:t>DQTV </a:t>
            </a:r>
            <a:r>
              <a:rPr lang="vi-VN" sz="1850" b="1" kern="0" smtClean="0">
                <a:solidFill>
                  <a:srgbClr val="0000FF"/>
                </a:solidFill>
                <a:latin typeface="Arial" charset="0"/>
              </a:rPr>
              <a:t>vững </a:t>
            </a:r>
            <a:r>
              <a:rPr lang="vi-VN" sz="1850" b="1" kern="0">
                <a:solidFill>
                  <a:srgbClr val="0000FF"/>
                </a:solidFill>
                <a:latin typeface="Arial" charset="0"/>
              </a:rPr>
              <a:t>mạnh và rộng khắp; tổ chức, biên chế của </a:t>
            </a:r>
            <a:r>
              <a:rPr lang="en-US" sz="1850" b="1" kern="0" smtClean="0">
                <a:solidFill>
                  <a:srgbClr val="0000FF"/>
                </a:solidFill>
                <a:latin typeface="Arial" charset="0"/>
              </a:rPr>
              <a:t>DQTV </a:t>
            </a:r>
            <a:r>
              <a:rPr lang="vi-VN" sz="1850" b="1" kern="0" smtClean="0">
                <a:solidFill>
                  <a:srgbClr val="0000FF"/>
                </a:solidFill>
                <a:latin typeface="Arial" charset="0"/>
              </a:rPr>
              <a:t>phải </a:t>
            </a:r>
            <a:r>
              <a:rPr lang="vi-VN" sz="1850" b="1" kern="0">
                <a:solidFill>
                  <a:srgbClr val="0000FF"/>
                </a:solidFill>
                <a:latin typeface="Arial" charset="0"/>
              </a:rPr>
              <a:t>đáp ứng yêu cầu nhiệm vụ </a:t>
            </a:r>
            <a:r>
              <a:rPr lang="en-US" sz="1850" b="1" kern="0" smtClean="0">
                <a:solidFill>
                  <a:srgbClr val="0000FF"/>
                </a:solidFill>
                <a:latin typeface="Arial" charset="0"/>
              </a:rPr>
              <a:t>QP-AN</a:t>
            </a:r>
            <a:r>
              <a:rPr lang="vi-VN" sz="1850" b="1" kern="0" smtClean="0">
                <a:solidFill>
                  <a:srgbClr val="0000FF"/>
                </a:solidFill>
                <a:latin typeface="Arial" charset="0"/>
              </a:rPr>
              <a:t>, </a:t>
            </a:r>
            <a:r>
              <a:rPr lang="vi-VN" sz="1850" b="1" kern="0">
                <a:solidFill>
                  <a:srgbClr val="0000FF"/>
                </a:solidFill>
                <a:latin typeface="Arial" charset="0"/>
              </a:rPr>
              <a:t>gắn với địa bàn và nhiệm vụ của địa phương, cơ quan, tổ chức; thuận tiện cho lãnh đạo, chỉ đạo, chỉ huy, quản lý và phù hợp với tình hình, điều kiện </a:t>
            </a:r>
            <a:r>
              <a:rPr lang="en-US" sz="1850" b="1" kern="0" smtClean="0">
                <a:solidFill>
                  <a:srgbClr val="0000FF"/>
                </a:solidFill>
                <a:latin typeface="Arial" charset="0"/>
              </a:rPr>
              <a:t>KT-XH </a:t>
            </a:r>
            <a:r>
              <a:rPr lang="vi-VN" sz="1850" b="1" kern="0" smtClean="0">
                <a:solidFill>
                  <a:srgbClr val="0000FF"/>
                </a:solidFill>
                <a:latin typeface="Arial" charset="0"/>
              </a:rPr>
              <a:t>của </a:t>
            </a:r>
            <a:r>
              <a:rPr lang="vi-VN" sz="1850" b="1" kern="0">
                <a:solidFill>
                  <a:srgbClr val="0000FF"/>
                </a:solidFill>
                <a:latin typeface="Arial" charset="0"/>
              </a:rPr>
              <a:t>từng địa phương, cơ quan, tổ chức</a:t>
            </a:r>
            <a:r>
              <a:rPr lang="vi-VN" sz="1850" b="1" kern="0" smtClean="0">
                <a:solidFill>
                  <a:srgbClr val="0000FF"/>
                </a:solidFill>
                <a:latin typeface="Arial" charset="0"/>
              </a:rPr>
              <a:t>.</a:t>
            </a:r>
            <a:endParaRPr lang="en-US" sz="185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Vị trí, chức năng của Dân quân tự vệ</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2000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8" y="685800"/>
            <a:ext cx="9199756" cy="5486400"/>
          </a:xfrm>
          <a:prstGeom prst="rect">
            <a:avLst/>
          </a:prstGeom>
        </p:spPr>
      </p:pic>
    </p:spTree>
    <p:extLst>
      <p:ext uri="{BB962C8B-B14F-4D97-AF65-F5344CB8AC3E}">
        <p14:creationId xmlns:p14="http://schemas.microsoft.com/office/powerpoint/2010/main" val="3833159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Sẵn </a:t>
            </a:r>
            <a:r>
              <a:rPr lang="vi-VN" sz="1900" b="1" kern="0">
                <a:solidFill>
                  <a:srgbClr val="0000FF"/>
                </a:solidFill>
                <a:latin typeface="Arial" charset="0"/>
              </a:rPr>
              <a:t>sàng chiến đấu, chiến đấu và phục vụ chiến đấu bảo vệ địa phương, cơ sở, cơ quan, tổ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Phối </a:t>
            </a:r>
            <a:r>
              <a:rPr lang="vi-VN" sz="1900" b="1" kern="0">
                <a:solidFill>
                  <a:srgbClr val="0000FF"/>
                </a:solidFill>
                <a:latin typeface="Arial" charset="0"/>
              </a:rPr>
              <a:t>hợp với các đơn vị </a:t>
            </a:r>
            <a:r>
              <a:rPr lang="en-US" sz="1900" b="1" kern="0" smtClean="0">
                <a:solidFill>
                  <a:srgbClr val="0000FF"/>
                </a:solidFill>
                <a:latin typeface="Arial" charset="0"/>
              </a:rPr>
              <a:t>QĐND</a:t>
            </a:r>
            <a:r>
              <a:rPr lang="vi-VN" sz="1900" b="1" kern="0" smtClean="0">
                <a:solidFill>
                  <a:srgbClr val="0000FF"/>
                </a:solidFill>
                <a:latin typeface="Arial" charset="0"/>
              </a:rPr>
              <a:t>, </a:t>
            </a:r>
            <a:r>
              <a:rPr lang="en-US" sz="1900" b="1" kern="0" smtClean="0">
                <a:solidFill>
                  <a:srgbClr val="0000FF"/>
                </a:solidFill>
                <a:latin typeface="Arial" charset="0"/>
              </a:rPr>
              <a:t>CAND </a:t>
            </a:r>
            <a:r>
              <a:rPr lang="vi-VN" sz="1900" b="1" kern="0" smtClean="0">
                <a:solidFill>
                  <a:srgbClr val="0000FF"/>
                </a:solidFill>
                <a:latin typeface="Arial" charset="0"/>
              </a:rPr>
              <a:t>và </a:t>
            </a:r>
            <a:r>
              <a:rPr lang="vi-VN" sz="1900" b="1" kern="0">
                <a:solidFill>
                  <a:srgbClr val="0000FF"/>
                </a:solidFill>
                <a:latin typeface="Arial" charset="0"/>
              </a:rPr>
              <a:t>lực lượng khác trên địa bàn bảo vệ chủ quyền, an ninh biên giới quốc gia, hải đảo, vùng biển, vùng trời Việt Nam; tham gia xây dựng nền quốc phòng toàn dân, khu vực phòng thủ, bảo vệ an ninh quốc gia, bảo đảm trật tự, an toàn xã hội, đấu tranh phòng, chống tội phạm và vi phạm pháp luật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Thực </a:t>
            </a:r>
            <a:r>
              <a:rPr lang="vi-VN" sz="1900" b="1" kern="0">
                <a:solidFill>
                  <a:srgbClr val="0000FF"/>
                </a:solidFill>
                <a:latin typeface="Arial" charset="0"/>
              </a:rPr>
              <a:t>hiện nhiệm vụ huấn luyện quân sự, giáo dục chính trị, pháp luật, hội thi, hội thao, diễn </a:t>
            </a:r>
            <a:r>
              <a:rPr lang="vi-VN" sz="1900" b="1" kern="0" smtClean="0">
                <a:solidFill>
                  <a:srgbClr val="0000FF"/>
                </a:solidFill>
                <a:latin typeface="Arial" charset="0"/>
              </a:rPr>
              <a:t>tập.</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Tham </a:t>
            </a:r>
            <a:r>
              <a:rPr lang="vi-VN" sz="1900" b="1" kern="0">
                <a:solidFill>
                  <a:srgbClr val="0000FF"/>
                </a:solidFill>
                <a:latin typeface="Arial" charset="0"/>
              </a:rPr>
              <a:t>gia thực hiện các biện pháp về chiến tranh thông tin, chiến tranh không gian mạng theo quy định của pháp luật, quyết định của cấp có thẩm </a:t>
            </a:r>
            <a:r>
              <a:rPr lang="vi-VN" sz="1900" b="1" kern="0" smtClean="0">
                <a:solidFill>
                  <a:srgbClr val="0000FF"/>
                </a:solidFill>
                <a:latin typeface="Arial" charset="0"/>
              </a:rPr>
              <a:t>quyền.</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Phòng</a:t>
            </a:r>
            <a:r>
              <a:rPr lang="vi-VN" sz="1900" b="1" kern="0">
                <a:solidFill>
                  <a:srgbClr val="0000FF"/>
                </a:solidFill>
                <a:latin typeface="Arial" charset="0"/>
              </a:rPr>
              <a:t>, chống, khắc phục hậu quả thảm họa, sự cố, thiên tai, dịch bệnh, cháy, nổ; tìm kiếm, cứu nạn, cứu hộ; bảo vệ rừng, bảo vệ môi </a:t>
            </a:r>
            <a:r>
              <a:rPr lang="vi-VN" sz="1900" b="1" kern="0" spc="-50">
                <a:solidFill>
                  <a:srgbClr val="0000FF"/>
                </a:solidFill>
                <a:latin typeface="Arial" charset="0"/>
              </a:rPr>
              <a:t>trường và nhiệm vụ phòng thủ dân sự khác theo quy định của pháp </a:t>
            </a:r>
            <a:r>
              <a:rPr lang="vi-VN" sz="1900" b="1" kern="0" spc="-50" smtClean="0">
                <a:solidFill>
                  <a:srgbClr val="0000FF"/>
                </a:solidFill>
                <a:latin typeface="Arial" charset="0"/>
              </a:rPr>
              <a:t>luật.</a:t>
            </a:r>
            <a:endParaRPr lang="en-US" sz="1900" b="1" kern="0" spc="-5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5. Nhiệm vụ của Dân quân tự vệ</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015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Tuyên </a:t>
            </a:r>
            <a:r>
              <a:rPr lang="vi-VN" sz="1900" b="1" kern="0">
                <a:solidFill>
                  <a:srgbClr val="0000FF"/>
                </a:solidFill>
                <a:latin typeface="Arial" charset="0"/>
              </a:rPr>
              <a:t>truyền, vận động Nhân dân thực hiện đường lối, quan điểm của Đảng, chính sách, pháp luật của Nhà nước về quốc phòng, an ninh; tham gia xây dựng địa phương, cơ sở vững mạnh toàn diện, thực hiện chính sách xã </a:t>
            </a:r>
            <a:r>
              <a:rPr lang="vi-VN" sz="1900" b="1" kern="0" smtClean="0">
                <a:solidFill>
                  <a:srgbClr val="0000FF"/>
                </a:solidFill>
                <a:latin typeface="Arial" charset="0"/>
              </a:rPr>
              <a:t>hội.</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6"/>
              <a:defRPr/>
            </a:pPr>
            <a:r>
              <a:rPr lang="vi-VN" sz="1900" b="1" kern="0">
                <a:solidFill>
                  <a:srgbClr val="0000FF"/>
                </a:solidFill>
                <a:latin typeface="Arial" charset="0"/>
              </a:rPr>
              <a:t>Thực hiện các nhiệm vụ khác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6. Thành phần của Dân quân tự </a:t>
            </a:r>
            <a:r>
              <a:rPr lang="vi-VN" sz="1900" b="1" kern="0" smtClean="0">
                <a:solidFill>
                  <a:srgbClr val="FF0066"/>
                </a:solidFill>
                <a:latin typeface="Arial" charset="0"/>
              </a:rPr>
              <a:t>vệ</a:t>
            </a:r>
            <a:endParaRPr lang="en-US" sz="1900" b="1" kern="0" smtClean="0">
              <a:solidFill>
                <a:srgbClr val="FF0066"/>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Dân </a:t>
            </a:r>
            <a:r>
              <a:rPr lang="vi-VN" sz="1900" b="1" kern="0">
                <a:solidFill>
                  <a:srgbClr val="0000FF"/>
                </a:solidFill>
                <a:latin typeface="Arial" charset="0"/>
              </a:rPr>
              <a:t>quân tự vệ tại </a:t>
            </a:r>
            <a:r>
              <a:rPr lang="vi-VN" sz="1900" b="1" kern="0" smtClean="0">
                <a:solidFill>
                  <a:srgbClr val="0000FF"/>
                </a:solidFill>
                <a:latin typeface="Arial" charset="0"/>
              </a:rPr>
              <a:t>chỗ.</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Dân </a:t>
            </a:r>
            <a:r>
              <a:rPr lang="vi-VN" sz="1900" b="1" kern="0">
                <a:solidFill>
                  <a:srgbClr val="0000FF"/>
                </a:solidFill>
                <a:latin typeface="Arial" charset="0"/>
              </a:rPr>
              <a:t>quân tự vệ cơ </a:t>
            </a:r>
            <a:r>
              <a:rPr lang="vi-VN" sz="1900" b="1" kern="0" smtClean="0">
                <a:solidFill>
                  <a:srgbClr val="0000FF"/>
                </a:solidFill>
                <a:latin typeface="Arial" charset="0"/>
              </a:rPr>
              <a:t>động.</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Dân </a:t>
            </a:r>
            <a:r>
              <a:rPr lang="vi-VN" sz="1900" b="1" kern="0">
                <a:solidFill>
                  <a:srgbClr val="0000FF"/>
                </a:solidFill>
                <a:latin typeface="Arial" charset="0"/>
              </a:rPr>
              <a:t>quân thường </a:t>
            </a:r>
            <a:r>
              <a:rPr lang="vi-VN" sz="1900" b="1" kern="0" smtClean="0">
                <a:solidFill>
                  <a:srgbClr val="0000FF"/>
                </a:solidFill>
                <a:latin typeface="Arial" charset="0"/>
              </a:rPr>
              <a:t>trực.</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Dân </a:t>
            </a:r>
            <a:r>
              <a:rPr lang="vi-VN" sz="1900" b="1" kern="0">
                <a:solidFill>
                  <a:srgbClr val="0000FF"/>
                </a:solidFill>
                <a:latin typeface="Arial" charset="0"/>
              </a:rPr>
              <a:t>quân tự vệ </a:t>
            </a:r>
            <a:r>
              <a:rPr lang="vi-VN" sz="1900" b="1" kern="0" smtClean="0">
                <a:solidFill>
                  <a:srgbClr val="0000FF"/>
                </a:solidFill>
                <a:latin typeface="Arial" charset="0"/>
              </a:rPr>
              <a:t>biển.</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Dân </a:t>
            </a:r>
            <a:r>
              <a:rPr lang="vi-VN" sz="1900" b="1" kern="0">
                <a:solidFill>
                  <a:srgbClr val="0000FF"/>
                </a:solidFill>
                <a:latin typeface="Arial" charset="0"/>
              </a:rPr>
              <a:t>quân tự vệ phòng không, pháo binh, trinh sát, thông tin, công binh, phòng hóa, y </a:t>
            </a:r>
            <a:r>
              <a:rPr lang="vi-VN" sz="1900" b="1" kern="0" smtClean="0">
                <a:solidFill>
                  <a:srgbClr val="0000FF"/>
                </a:solidFill>
                <a:latin typeface="Arial" charset="0"/>
              </a:rPr>
              <a:t>tế.</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7. Ngày truyền thống của Dân quân tự </a:t>
            </a:r>
            <a:r>
              <a:rPr lang="vi-VN" sz="1900" b="1" kern="0" smtClean="0">
                <a:solidFill>
                  <a:srgbClr val="FF0066"/>
                </a:solidFill>
                <a:latin typeface="Arial" charset="0"/>
              </a:rPr>
              <a:t>vệ</a:t>
            </a:r>
            <a:endParaRPr lang="en-US" sz="1900" b="1" kern="0" smtClean="0">
              <a:solidFill>
                <a:srgbClr val="FF0066"/>
              </a:solidFill>
              <a:latin typeface="Arial" charset="0"/>
            </a:endParaRPr>
          </a:p>
          <a:p>
            <a:pPr marL="579438" indent="0" algn="just" eaLnBrk="1" hangingPunct="1">
              <a:lnSpc>
                <a:spcPct val="108000"/>
              </a:lnSpc>
              <a:spcBef>
                <a:spcPts val="800"/>
              </a:spcBef>
              <a:spcAft>
                <a:spcPts val="0"/>
              </a:spcAft>
              <a:buClr>
                <a:srgbClr val="FF0000"/>
              </a:buClr>
              <a:buNone/>
              <a:defRPr/>
            </a:pPr>
            <a:r>
              <a:rPr lang="vi-VN" sz="1900" b="1" kern="0" smtClean="0">
                <a:solidFill>
                  <a:srgbClr val="0000FF"/>
                </a:solidFill>
                <a:latin typeface="Arial" charset="0"/>
              </a:rPr>
              <a:t>Ngày 28</a:t>
            </a:r>
            <a:r>
              <a:rPr lang="en-US" sz="1900" b="1" kern="0" smtClean="0">
                <a:solidFill>
                  <a:srgbClr val="0000FF"/>
                </a:solidFill>
                <a:latin typeface="Arial" charset="0"/>
              </a:rPr>
              <a:t>-</a:t>
            </a:r>
            <a:r>
              <a:rPr lang="vi-VN" sz="1900" b="1" kern="0" smtClean="0">
                <a:solidFill>
                  <a:srgbClr val="0000FF"/>
                </a:solidFill>
                <a:latin typeface="Arial" charset="0"/>
              </a:rPr>
              <a:t>3 </a:t>
            </a:r>
            <a:r>
              <a:rPr lang="vi-VN" sz="1900" b="1" kern="0">
                <a:solidFill>
                  <a:srgbClr val="0000FF"/>
                </a:solidFill>
                <a:latin typeface="Arial" charset="0"/>
              </a:rPr>
              <a:t>hằng năm là ngày truyền thống của Dân quân tự vệ.</a:t>
            </a:r>
          </a:p>
          <a:p>
            <a:pPr marL="579438" indent="-457200" algn="just" eaLnBrk="1" hangingPunct="1">
              <a:lnSpc>
                <a:spcPct val="108000"/>
              </a:lnSpc>
              <a:spcBef>
                <a:spcPts val="800"/>
              </a:spcBef>
              <a:spcAft>
                <a:spcPts val="0"/>
              </a:spcAft>
              <a:buClr>
                <a:srgbClr val="FF0000"/>
              </a:buClr>
              <a:buFont typeface="+mj-lt"/>
              <a:buAutoNum type="arabicPeriod" startAt="6"/>
              <a:defRPr/>
            </a:pPr>
            <a:endParaRPr lang="vi-VN" sz="1900" b="1" ker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startAt="6"/>
              <a:defRPr/>
            </a:pP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5. Nhiệm vụ của Dân quân tự vệ</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1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s-MX" sz="2100" b="1" kern="0" smtClean="0">
                <a:solidFill>
                  <a:srgbClr val="0000FF"/>
                </a:solidFill>
                <a:latin typeface="Arial" charset="0"/>
              </a:rPr>
              <a:t>Chương </a:t>
            </a:r>
            <a:r>
              <a:rPr lang="es-MX" sz="2100" b="1" kern="0">
                <a:solidFill>
                  <a:srgbClr val="0000FF"/>
                </a:solidFill>
                <a:latin typeface="Arial" charset="0"/>
              </a:rPr>
              <a:t>I: Những quy định </a:t>
            </a:r>
            <a:r>
              <a:rPr lang="es-MX" sz="2100" b="1" kern="0" smtClean="0">
                <a:solidFill>
                  <a:srgbClr val="0000FF"/>
                </a:solidFill>
                <a:latin typeface="Arial" charset="0"/>
              </a:rPr>
              <a:t>chung</a:t>
            </a:r>
          </a:p>
          <a:p>
            <a:pPr marL="566738" indent="-457200" algn="just" eaLnBrk="1" hangingPunct="1">
              <a:lnSpc>
                <a:spcPct val="114000"/>
              </a:lnSpc>
              <a:spcBef>
                <a:spcPts val="1200"/>
              </a:spcBef>
              <a:spcAft>
                <a:spcPts val="0"/>
              </a:spcAft>
              <a:buClr>
                <a:srgbClr val="FF0000"/>
              </a:buClr>
              <a:buFont typeface="+mj-lt"/>
              <a:buAutoNum type="arabicPeriod"/>
              <a:defRPr/>
            </a:pPr>
            <a:r>
              <a:rPr lang="es-MX" sz="2100" b="1" kern="0" smtClean="0">
                <a:solidFill>
                  <a:srgbClr val="FF0066"/>
                </a:solidFill>
                <a:latin typeface="Arial" charset="0"/>
              </a:rPr>
              <a:t>Chương </a:t>
            </a:r>
            <a:r>
              <a:rPr lang="es-MX" sz="2100" b="1" kern="0">
                <a:solidFill>
                  <a:srgbClr val="FF0066"/>
                </a:solidFill>
                <a:latin typeface="Arial" charset="0"/>
              </a:rPr>
              <a:t>II: Giáo dục quốc phòng và an ninh trong nhà </a:t>
            </a:r>
            <a:r>
              <a:rPr lang="es-MX" sz="2100" b="1" kern="0" smtClean="0">
                <a:solidFill>
                  <a:srgbClr val="FF0066"/>
                </a:solidFill>
                <a:latin typeface="Arial" charset="0"/>
              </a:rPr>
              <a:t>trường</a:t>
            </a:r>
          </a:p>
          <a:p>
            <a:pPr marL="566738" indent="-457200" algn="just" eaLnBrk="1" hangingPunct="1">
              <a:lnSpc>
                <a:spcPct val="114000"/>
              </a:lnSpc>
              <a:spcBef>
                <a:spcPts val="1200"/>
              </a:spcBef>
              <a:spcAft>
                <a:spcPts val="0"/>
              </a:spcAft>
              <a:buClr>
                <a:srgbClr val="FF0000"/>
              </a:buClr>
              <a:buFont typeface="+mj-lt"/>
              <a:buAutoNum type="arabicPeriod"/>
              <a:defRPr/>
            </a:pPr>
            <a:r>
              <a:rPr lang="es-MX" sz="2100" b="1" kern="0" smtClean="0">
                <a:solidFill>
                  <a:srgbClr val="0000FF"/>
                </a:solidFill>
                <a:latin typeface="Arial" charset="0"/>
              </a:rPr>
              <a:t>Ch</a:t>
            </a:r>
            <a:r>
              <a:rPr lang="vi-VN" sz="2100" b="1" kern="0">
                <a:solidFill>
                  <a:srgbClr val="0000FF"/>
                </a:solidFill>
                <a:latin typeface="Arial" charset="0"/>
              </a:rPr>
              <a:t>ương III</a:t>
            </a:r>
            <a:r>
              <a:rPr lang="es-MX" sz="2100" b="1" kern="0">
                <a:solidFill>
                  <a:srgbClr val="0000FF"/>
                </a:solidFill>
                <a:latin typeface="Arial" charset="0"/>
              </a:rPr>
              <a:t>: Bồi dưỡng kiến thức quốc phòng và an </a:t>
            </a:r>
            <a:r>
              <a:rPr lang="es-MX" sz="2100" b="1" kern="0" smtClean="0">
                <a:solidFill>
                  <a:srgbClr val="0000FF"/>
                </a:solidFill>
                <a:latin typeface="Arial" charset="0"/>
              </a:rPr>
              <a:t>ninh</a:t>
            </a:r>
          </a:p>
          <a:p>
            <a:pPr marL="566738" indent="-457200" algn="just" eaLnBrk="1" hangingPunct="1">
              <a:lnSpc>
                <a:spcPct val="114000"/>
              </a:lnSpc>
              <a:spcBef>
                <a:spcPts val="1200"/>
              </a:spcBef>
              <a:spcAft>
                <a:spcPts val="0"/>
              </a:spcAft>
              <a:buClr>
                <a:srgbClr val="FF0000"/>
              </a:buClr>
              <a:buFont typeface="+mj-lt"/>
              <a:buAutoNum type="arabicPeriod"/>
              <a:defRPr/>
            </a:pPr>
            <a:r>
              <a:rPr lang="es-MX" sz="2100" b="1" kern="0" smtClean="0">
                <a:solidFill>
                  <a:srgbClr val="0000FF"/>
                </a:solidFill>
                <a:latin typeface="Arial" charset="0"/>
              </a:rPr>
              <a:t>Ch</a:t>
            </a:r>
            <a:r>
              <a:rPr lang="vi-VN" sz="2100" b="1" kern="0">
                <a:solidFill>
                  <a:srgbClr val="0000FF"/>
                </a:solidFill>
                <a:latin typeface="Arial" charset="0"/>
              </a:rPr>
              <a:t>ương IV</a:t>
            </a:r>
            <a:r>
              <a:rPr lang="sq-AL" sz="2100" b="1" kern="0">
                <a:solidFill>
                  <a:srgbClr val="0000FF"/>
                </a:solidFill>
                <a:latin typeface="Arial" charset="0"/>
              </a:rPr>
              <a:t>: Phổ biến kiến thức quốc phòng và an ninh cho toàn </a:t>
            </a:r>
            <a:r>
              <a:rPr lang="sq-AL" sz="2100" b="1" kern="0" smtClean="0">
                <a:solidFill>
                  <a:srgbClr val="0000FF"/>
                </a:solidFill>
                <a:latin typeface="Arial" charset="0"/>
              </a:rPr>
              <a:t>dân</a:t>
            </a:r>
            <a:endParaRPr lang="en-US" sz="210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es-MX" sz="2100" b="1" kern="0" smtClean="0">
                <a:solidFill>
                  <a:srgbClr val="0000FF"/>
                </a:solidFill>
                <a:latin typeface="Arial" charset="0"/>
              </a:rPr>
              <a:t>Chương </a:t>
            </a:r>
            <a:r>
              <a:rPr lang="es-MX" sz="2100" b="1" kern="0">
                <a:solidFill>
                  <a:srgbClr val="0000FF"/>
                </a:solidFill>
                <a:latin typeface="Arial" charset="0"/>
              </a:rPr>
              <a:t>V: </a:t>
            </a:r>
            <a:r>
              <a:rPr lang="sq-AL" sz="2100" b="1" kern="0">
                <a:solidFill>
                  <a:srgbClr val="0000FF"/>
                </a:solidFill>
                <a:latin typeface="Arial" charset="0"/>
              </a:rPr>
              <a:t>Giáo viên, giảng viên, báo cáo viên, tuyên truyên viên giáo dục quốc phòng và an </a:t>
            </a:r>
            <a:r>
              <a:rPr lang="sq-AL" sz="2100" b="1" kern="0" smtClean="0">
                <a:solidFill>
                  <a:srgbClr val="0000FF"/>
                </a:solidFill>
                <a:latin typeface="Arial" charset="0"/>
              </a:rPr>
              <a:t>ninh</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sq-AL" sz="2100" b="1" kern="0" smtClean="0">
                <a:solidFill>
                  <a:srgbClr val="0000FF"/>
                </a:solidFill>
                <a:latin typeface="Arial" charset="0"/>
              </a:rPr>
              <a:t>Chương </a:t>
            </a:r>
            <a:r>
              <a:rPr lang="sq-AL" sz="2100" b="1" kern="0">
                <a:solidFill>
                  <a:srgbClr val="0000FF"/>
                </a:solidFill>
                <a:latin typeface="Arial" charset="0"/>
              </a:rPr>
              <a:t>VI: Kinh phí giáo dục quốc phòng và an </a:t>
            </a:r>
            <a:r>
              <a:rPr lang="sq-AL" sz="2100" b="1" kern="0" smtClean="0">
                <a:solidFill>
                  <a:srgbClr val="0000FF"/>
                </a:solidFill>
                <a:latin typeface="Arial" charset="0"/>
              </a:rPr>
              <a:t>ninh</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sq-AL" sz="2100" b="1" kern="0" smtClean="0">
                <a:solidFill>
                  <a:srgbClr val="FF0066"/>
                </a:solidFill>
                <a:latin typeface="Arial" charset="0"/>
              </a:rPr>
              <a:t>Chương </a:t>
            </a:r>
            <a:r>
              <a:rPr lang="sq-AL" sz="2100" b="1" kern="0">
                <a:solidFill>
                  <a:srgbClr val="FF0066"/>
                </a:solidFill>
                <a:latin typeface="Arial" charset="0"/>
              </a:rPr>
              <a:t>VII: Nhiệm vụ, quyền hạn của cơ quan, tổ chức về giáo dục quốc phòng và an </a:t>
            </a:r>
            <a:r>
              <a:rPr lang="sq-AL" sz="2100" b="1" kern="0" smtClean="0">
                <a:solidFill>
                  <a:srgbClr val="FF0066"/>
                </a:solidFill>
                <a:latin typeface="Arial" charset="0"/>
              </a:rPr>
              <a:t>ninh</a:t>
            </a:r>
            <a:endParaRPr lang="en-US" sz="210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sq-AL" sz="2100" b="1" kern="0" smtClean="0">
                <a:solidFill>
                  <a:srgbClr val="0000FF"/>
                </a:solidFill>
                <a:latin typeface="Arial" charset="0"/>
              </a:rPr>
              <a:t>Chương </a:t>
            </a:r>
            <a:r>
              <a:rPr lang="sq-AL" sz="2100" b="1" kern="0">
                <a:solidFill>
                  <a:srgbClr val="0000FF"/>
                </a:solidFill>
                <a:latin typeface="Arial" charset="0"/>
              </a:rPr>
              <a:t>VIII: Điều khoản thi </a:t>
            </a:r>
            <a:r>
              <a:rPr lang="sq-AL" sz="2100" b="1" kern="0" smtClean="0">
                <a:solidFill>
                  <a:srgbClr val="0000FF"/>
                </a:solidFill>
                <a:latin typeface="Arial" charset="0"/>
              </a:rPr>
              <a:t>hành</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GIÁO DỤC QUỐC VÀ AN NINH</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(08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47 </a:t>
            </a:r>
            <a:r>
              <a:rPr lang="en-US" sz="2200" b="1">
                <a:solidFill>
                  <a:srgbClr val="008000"/>
                </a:solidFill>
                <a:latin typeface="Arial" charset="0"/>
              </a:rPr>
              <a:t>điều)</a:t>
            </a:r>
          </a:p>
        </p:txBody>
      </p:sp>
    </p:spTree>
    <p:extLst>
      <p:ext uri="{BB962C8B-B14F-4D97-AF65-F5344CB8AC3E}">
        <p14:creationId xmlns:p14="http://schemas.microsoft.com/office/powerpoint/2010/main" val="102232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Ban </a:t>
            </a:r>
            <a:r>
              <a:rPr lang="vi-VN" sz="2100" b="1" kern="0">
                <a:solidFill>
                  <a:srgbClr val="0000FF"/>
                </a:solidFill>
                <a:latin typeface="Arial" charset="0"/>
              </a:rPr>
              <a:t>chỉ huy quân sự cơ quan, tổ chức được xem xét thành lập khi cơ quan, tổ chức có đủ các điều kiện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Có </a:t>
            </a:r>
            <a:r>
              <a:rPr lang="vi-VN" sz="2100" b="1" kern="0">
                <a:solidFill>
                  <a:srgbClr val="0000FF"/>
                </a:solidFill>
                <a:latin typeface="Arial" charset="0"/>
              </a:rPr>
              <a:t>tổ chức Đảng Cộng sản Việt </a:t>
            </a:r>
            <a:r>
              <a:rPr lang="vi-VN" sz="2100" b="1" kern="0" smtClean="0">
                <a:solidFill>
                  <a:srgbClr val="0000FF"/>
                </a:solidFill>
                <a:latin typeface="Arial" charset="0"/>
              </a:rPr>
              <a:t>Nam;</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Có </a:t>
            </a:r>
            <a:r>
              <a:rPr lang="vi-VN" sz="2100" b="1" kern="0">
                <a:solidFill>
                  <a:srgbClr val="0000FF"/>
                </a:solidFill>
                <a:latin typeface="Arial" charset="0"/>
              </a:rPr>
              <a:t>đơn vị tự vệ của cơ quan, tổ </a:t>
            </a:r>
            <a:r>
              <a:rPr lang="vi-VN" sz="2100" b="1" kern="0" smtClean="0">
                <a:solidFill>
                  <a:srgbClr val="0000FF"/>
                </a:solidFill>
                <a:latin typeface="Arial" charset="0"/>
              </a:rPr>
              <a:t>chức.</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Ban </a:t>
            </a:r>
            <a:r>
              <a:rPr lang="vi-VN" sz="2100" b="1" kern="0">
                <a:solidFill>
                  <a:srgbClr val="0000FF"/>
                </a:solidFill>
                <a:latin typeface="Arial" charset="0"/>
              </a:rPr>
              <a:t>chỉ huy quân sự cơ quan, tổ chức làm việc theo chế độ kiêm nhiệm, thành phần gồm Chỉ huy trưởng là người đứng đầu hoặc cấp phó của người đứng đầu cơ quan, tổ chức, Chính trị viên là Bí thư hoặc Phó Bí thư cấp ủy cùng cấp, Phó Chỉ huy trưởng, Chính trị viên </a:t>
            </a:r>
            <a:r>
              <a:rPr lang="vi-VN" sz="2100" b="1" kern="0" smtClean="0">
                <a:solidFill>
                  <a:srgbClr val="0000FF"/>
                </a:solidFill>
                <a:latin typeface="Arial" charset="0"/>
              </a:rPr>
              <a:t>phó.</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Ban </a:t>
            </a:r>
            <a:r>
              <a:rPr lang="vi-VN" sz="2100" b="1" kern="0">
                <a:solidFill>
                  <a:srgbClr val="0000FF"/>
                </a:solidFill>
                <a:latin typeface="Arial" charset="0"/>
              </a:rPr>
              <a:t>chỉ huy quân sự cơ quan, tổ chức được sử dụng con dấu riêng theo quy định của pháp </a:t>
            </a:r>
            <a:r>
              <a:rPr lang="vi-VN" sz="2100" b="1" kern="0" smtClean="0">
                <a:solidFill>
                  <a:srgbClr val="0000FF"/>
                </a:solidFill>
                <a:latin typeface="Arial" charset="0"/>
              </a:rPr>
              <a:t>luật.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21. Ban chỉ huy quân sự cơ quan, tổ chức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414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spcBef>
                <a:spcPts val="300"/>
              </a:spcBef>
              <a:spcAft>
                <a:spcPts val="0"/>
              </a:spcAft>
              <a:buClr>
                <a:srgbClr val="FF0000"/>
              </a:buClr>
              <a:buFont typeface="+mj-lt"/>
              <a:buAutoNum type="arabicPeriod" startAt="4"/>
              <a:defRPr/>
            </a:pPr>
            <a:r>
              <a:rPr lang="vi-VN" sz="1800" b="1" kern="0" smtClean="0">
                <a:solidFill>
                  <a:srgbClr val="0000FF"/>
                </a:solidFill>
                <a:latin typeface="Arial" charset="0"/>
              </a:rPr>
              <a:t>Ban </a:t>
            </a:r>
            <a:r>
              <a:rPr lang="vi-VN" sz="1800" b="1" kern="0">
                <a:solidFill>
                  <a:srgbClr val="0000FF"/>
                </a:solidFill>
                <a:latin typeface="Arial" charset="0"/>
              </a:rPr>
              <a:t>chỉ huy quân sự cơ quan, tổ chức có chức năng, nhiệm </a:t>
            </a:r>
            <a:r>
              <a:rPr lang="vi-VN" sz="1800" b="1" kern="0" smtClean="0">
                <a:solidFill>
                  <a:srgbClr val="0000FF"/>
                </a:solidFill>
                <a:latin typeface="Arial" charset="0"/>
              </a:rPr>
              <a:t>vụ:</a:t>
            </a:r>
            <a:endParaRPr lang="en-US" sz="1800" b="1" kern="0" smtClean="0">
              <a:solidFill>
                <a:srgbClr val="0000FF"/>
              </a:solidFill>
              <a:latin typeface="Arial" charset="0"/>
            </a:endParaRPr>
          </a:p>
          <a:p>
            <a:pPr marL="579438" indent="-457200" algn="just" eaLnBrk="1" hangingPunct="1">
              <a:spcBef>
                <a:spcPts val="300"/>
              </a:spcBef>
              <a:spcAft>
                <a:spcPts val="0"/>
              </a:spcAft>
              <a:buClr>
                <a:srgbClr val="FF0000"/>
              </a:buClr>
              <a:buFont typeface="+mj-lt"/>
              <a:buAutoNum type="alphaLcParenR"/>
              <a:defRPr/>
            </a:pPr>
            <a:r>
              <a:rPr lang="vi-VN" sz="1800" b="1" kern="0" smtClean="0">
                <a:solidFill>
                  <a:srgbClr val="0000FF"/>
                </a:solidFill>
                <a:latin typeface="Arial" charset="0"/>
              </a:rPr>
              <a:t>Tham </a:t>
            </a:r>
            <a:r>
              <a:rPr lang="vi-VN" sz="1800" b="1" kern="0">
                <a:solidFill>
                  <a:srgbClr val="0000FF"/>
                </a:solidFill>
                <a:latin typeface="Arial" charset="0"/>
              </a:rPr>
              <a:t>mưu cho cấp ủy Đảng, người đứng đầu cơ quan, tổ chức lãnh đạo, chỉ đạo công tác quốc </a:t>
            </a:r>
            <a:r>
              <a:rPr lang="vi-VN" sz="1800" b="1" kern="0" smtClean="0">
                <a:solidFill>
                  <a:srgbClr val="0000FF"/>
                </a:solidFill>
                <a:latin typeface="Arial" charset="0"/>
              </a:rPr>
              <a:t>phòng;</a:t>
            </a:r>
            <a:endParaRPr lang="en-US" sz="1800" b="1" kern="0" smtClean="0">
              <a:solidFill>
                <a:srgbClr val="0000FF"/>
              </a:solidFill>
              <a:latin typeface="Arial" charset="0"/>
            </a:endParaRPr>
          </a:p>
          <a:p>
            <a:pPr marL="579438" indent="-457200" algn="just" eaLnBrk="1" hangingPunct="1">
              <a:spcBef>
                <a:spcPts val="300"/>
              </a:spcBef>
              <a:spcAft>
                <a:spcPts val="0"/>
              </a:spcAft>
              <a:buClr>
                <a:srgbClr val="FF0000"/>
              </a:buClr>
              <a:buFont typeface="+mj-lt"/>
              <a:buAutoNum type="alphaLcParenR"/>
              <a:defRPr/>
            </a:pPr>
            <a:r>
              <a:rPr lang="vi-VN" sz="1800" b="1" kern="0" smtClean="0">
                <a:solidFill>
                  <a:srgbClr val="0000FF"/>
                </a:solidFill>
                <a:latin typeface="Arial" charset="0"/>
              </a:rPr>
              <a:t>Xây </a:t>
            </a:r>
            <a:r>
              <a:rPr lang="vi-VN" sz="1800" b="1" kern="0">
                <a:solidFill>
                  <a:srgbClr val="0000FF"/>
                </a:solidFill>
                <a:latin typeface="Arial" charset="0"/>
              </a:rPr>
              <a:t>dựng và tổ chức thực hiện kế hoạch công tác quốc phòng, công tác tự vệ và kế hoạch khác có liên quan đến nhiệm vụ quốc phòng, quân sự của cơ quan, tổ chức; phối hợp thực hiện chính sách hậu phương quân đội, chính sách ưu đãi người có công với cách </a:t>
            </a:r>
            <a:r>
              <a:rPr lang="vi-VN" sz="1800" b="1" kern="0" smtClean="0">
                <a:solidFill>
                  <a:srgbClr val="0000FF"/>
                </a:solidFill>
                <a:latin typeface="Arial" charset="0"/>
              </a:rPr>
              <a:t>mạng;</a:t>
            </a:r>
            <a:endParaRPr lang="en-US" sz="1800" b="1" kern="0" smtClean="0">
              <a:solidFill>
                <a:srgbClr val="0000FF"/>
              </a:solidFill>
              <a:latin typeface="Arial" charset="0"/>
            </a:endParaRPr>
          </a:p>
          <a:p>
            <a:pPr marL="579438" indent="-457200" algn="just" eaLnBrk="1" hangingPunct="1">
              <a:spcBef>
                <a:spcPts val="300"/>
              </a:spcBef>
              <a:spcAft>
                <a:spcPts val="0"/>
              </a:spcAft>
              <a:buClr>
                <a:srgbClr val="FF0000"/>
              </a:buClr>
              <a:buFont typeface="+mj-lt"/>
              <a:buAutoNum type="alphaLcParenR"/>
              <a:defRPr/>
            </a:pPr>
            <a:r>
              <a:rPr lang="vi-VN" sz="1800" b="1" kern="0" smtClean="0">
                <a:solidFill>
                  <a:srgbClr val="0000FF"/>
                </a:solidFill>
                <a:latin typeface="Arial" charset="0"/>
              </a:rPr>
              <a:t>Tổ </a:t>
            </a:r>
            <a:r>
              <a:rPr lang="vi-VN" sz="1800" b="1" kern="0">
                <a:solidFill>
                  <a:srgbClr val="0000FF"/>
                </a:solidFill>
                <a:latin typeface="Arial" charset="0"/>
              </a:rPr>
              <a:t>chức huấn luyện quân sự, giáo dục chính trị, pháp luật, hội thi, hội thao, diễn tập cho tự vệ; chỉ huy tự vệ thực hiện nhiệm vụ theo quy định của Luật này, quy định khác của pháp luật có liên quan và quyết định của cấp có thẩm </a:t>
            </a:r>
            <a:r>
              <a:rPr lang="vi-VN" sz="1800" b="1" kern="0" smtClean="0">
                <a:solidFill>
                  <a:srgbClr val="0000FF"/>
                </a:solidFill>
                <a:latin typeface="Arial" charset="0"/>
              </a:rPr>
              <a:t>quyền;</a:t>
            </a:r>
            <a:endParaRPr lang="en-US" sz="1800" b="1" kern="0" smtClean="0">
              <a:solidFill>
                <a:srgbClr val="0000FF"/>
              </a:solidFill>
              <a:latin typeface="Arial" charset="0"/>
            </a:endParaRPr>
          </a:p>
          <a:p>
            <a:pPr marL="579438" indent="-457200" algn="just" eaLnBrk="1" hangingPunct="1">
              <a:spcBef>
                <a:spcPts val="300"/>
              </a:spcBef>
              <a:spcAft>
                <a:spcPts val="0"/>
              </a:spcAft>
              <a:buClr>
                <a:srgbClr val="FF0000"/>
              </a:buClr>
              <a:buFont typeface="+mj-lt"/>
              <a:buAutoNum type="alphaLcParenR"/>
              <a:defRPr/>
            </a:pPr>
            <a:r>
              <a:rPr lang="vi-VN" sz="1800" b="1" kern="0" smtClean="0">
                <a:solidFill>
                  <a:srgbClr val="0000FF"/>
                </a:solidFill>
                <a:latin typeface="Arial" charset="0"/>
              </a:rPr>
              <a:t>Đăng </a:t>
            </a:r>
            <a:r>
              <a:rPr lang="vi-VN" sz="1800" b="1" kern="0">
                <a:solidFill>
                  <a:srgbClr val="0000FF"/>
                </a:solidFill>
                <a:latin typeface="Arial" charset="0"/>
              </a:rPr>
              <a:t>ký, quản lý, bảo quản và sử dụng vũ khí, vật liệu nổ quân dụng, công cụ hỗ trợ, trang thiết bị, phương tiện kỹ thuật của các đơn vị tự vệ thuộc quyền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marL="579438" indent="-461963" algn="just" eaLnBrk="1" hangingPunct="1">
              <a:spcBef>
                <a:spcPts val="300"/>
              </a:spcBef>
              <a:spcAft>
                <a:spcPts val="0"/>
              </a:spcAft>
              <a:buClr>
                <a:srgbClr val="FF0000"/>
              </a:buClr>
              <a:buNone/>
              <a:defRPr/>
            </a:pPr>
            <a:r>
              <a:rPr lang="vi-VN" sz="1800" b="1" kern="0" smtClean="0">
                <a:solidFill>
                  <a:srgbClr val="FF0000"/>
                </a:solidFill>
                <a:latin typeface="Arial" charset="0"/>
              </a:rPr>
              <a:t>đ</a:t>
            </a:r>
            <a:r>
              <a:rPr lang="vi-VN" sz="1800" b="1" kern="0">
                <a:solidFill>
                  <a:srgbClr val="FF0000"/>
                </a:solidFill>
                <a:latin typeface="Arial" charset="0"/>
              </a:rPr>
              <a:t>)</a:t>
            </a:r>
            <a:r>
              <a:rPr lang="vi-VN" sz="1800" b="1" kern="0">
                <a:solidFill>
                  <a:srgbClr val="0000FF"/>
                </a:solidFill>
                <a:latin typeface="Arial" charset="0"/>
              </a:rPr>
              <a:t> </a:t>
            </a:r>
            <a:r>
              <a:rPr lang="en-US" sz="1800" b="1" kern="0" smtClean="0">
                <a:solidFill>
                  <a:srgbClr val="0000FF"/>
                </a:solidFill>
                <a:latin typeface="Arial" charset="0"/>
              </a:rPr>
              <a:t> </a:t>
            </a:r>
            <a:r>
              <a:rPr lang="vi-VN" sz="1800" b="1" kern="0" smtClean="0">
                <a:solidFill>
                  <a:srgbClr val="0000FF"/>
                </a:solidFill>
                <a:latin typeface="Arial" charset="0"/>
              </a:rPr>
              <a:t>Tham </a:t>
            </a:r>
            <a:r>
              <a:rPr lang="vi-VN" sz="1800" b="1" kern="0">
                <a:solidFill>
                  <a:srgbClr val="0000FF"/>
                </a:solidFill>
                <a:latin typeface="Arial" charset="0"/>
              </a:rPr>
              <a:t>mưu cho cấp ủy Đảng, người đứng đầu cơ quan, tổ chức kiểm tra, xử lý vi phạm, giải quyết khiếu nại, tố cáo, sơ kết, tổng kết, thi đua, khen thưởng về công tác quốc </a:t>
            </a:r>
            <a:r>
              <a:rPr lang="vi-VN" sz="1800" b="1" kern="0" smtClean="0">
                <a:solidFill>
                  <a:srgbClr val="0000FF"/>
                </a:solidFill>
                <a:latin typeface="Arial" charset="0"/>
              </a:rPr>
              <a:t>phòng.</a:t>
            </a:r>
            <a:endParaRPr lang="en-US" sz="1800" b="1" kern="0" smtClean="0">
              <a:solidFill>
                <a:srgbClr val="0000FF"/>
              </a:solidFill>
              <a:latin typeface="Arial" charset="0"/>
            </a:endParaRPr>
          </a:p>
          <a:p>
            <a:pPr marL="579438" indent="-457200" algn="just" eaLnBrk="1" hangingPunct="1">
              <a:spcBef>
                <a:spcPts val="300"/>
              </a:spcBef>
              <a:spcAft>
                <a:spcPts val="0"/>
              </a:spcAft>
              <a:buClr>
                <a:srgbClr val="FF0000"/>
              </a:buClr>
              <a:buFont typeface="+mj-lt"/>
              <a:buAutoNum type="arabicPeriod" startAt="5"/>
              <a:defRPr/>
            </a:pPr>
            <a:r>
              <a:rPr lang="vi-VN" sz="1800" b="1" kern="0" smtClean="0">
                <a:solidFill>
                  <a:srgbClr val="0000FF"/>
                </a:solidFill>
                <a:latin typeface="Arial" charset="0"/>
              </a:rPr>
              <a:t>Chính </a:t>
            </a:r>
            <a:r>
              <a:rPr lang="vi-VN" sz="1800" b="1" kern="0">
                <a:solidFill>
                  <a:srgbClr val="0000FF"/>
                </a:solidFill>
                <a:latin typeface="Arial" charset="0"/>
              </a:rPr>
              <a:t>phủ quy định số lượng Phó Chỉ huy trưởng; tiêu chuẩn, định mức trang thiết bị làm việc của Ban chỉ huy quân sự cơ quan, tổ chức</a:t>
            </a:r>
            <a:r>
              <a:rPr lang="vi-VN" sz="1800" b="1" kern="0" smtClean="0">
                <a:solidFill>
                  <a:srgbClr val="0000FF"/>
                </a:solidFill>
                <a:latin typeface="Arial" charset="0"/>
              </a:rPr>
              <a:t>.</a:t>
            </a:r>
            <a:endParaRPr lang="en-US" sz="18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21. Ban chỉ huy quân sự cơ quan, tổ chức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966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264656"/>
          </a:xfrm>
          <a:prstGeom prst="rect">
            <a:avLst/>
          </a:prstGeom>
        </p:spPr>
      </p:pic>
    </p:spTree>
    <p:extLst>
      <p:ext uri="{BB962C8B-B14F-4D97-AF65-F5344CB8AC3E}">
        <p14:creationId xmlns:p14="http://schemas.microsoft.com/office/powerpoint/2010/main" val="38331594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Đăng </a:t>
            </a:r>
            <a:r>
              <a:rPr lang="vi-VN" sz="2100" b="1" kern="0">
                <a:solidFill>
                  <a:srgbClr val="0000FF"/>
                </a:solidFill>
                <a:latin typeface="Arial" charset="0"/>
              </a:rPr>
              <a:t>ký, khám sức khỏe, tuyển chọn, quản lý, tổ chức xây dựng lực lượng, tập huấn, bồi dưỡng, huấn luyện quân sự, hội thi, hội thao, diễn tập, hoạt động của tự vệ thuộc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tuyên truyền về Dân quân tự vệ; hoạt động kỷ niệm ngày truyền thống của Dân quân tự vệ thuộc trách nhiệm của cơ quan, tổ </a:t>
            </a:r>
            <a:r>
              <a:rPr lang="vi-VN" sz="2100" b="1" kern="0" smtClean="0">
                <a:solidFill>
                  <a:srgbClr val="0000FF"/>
                </a:solidFill>
                <a:latin typeface="Arial" charset="0"/>
              </a:rPr>
              <a:t>chức.</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Bảo </a:t>
            </a:r>
            <a:r>
              <a:rPr lang="vi-VN" sz="2100" b="1" kern="0">
                <a:solidFill>
                  <a:srgbClr val="0000FF"/>
                </a:solidFill>
                <a:latin typeface="Arial" charset="0"/>
              </a:rPr>
              <a:t>đảm phụ cấp các chức vụ của Ban chỉ huy quân sự cơ quan, tổ chức, chức vụ chỉ huy đơn vị tự vệ của cơ quan, tổ chức thuộc Bộ, ngành trung ương, tổ chức kinh tế; chế độ, chính sách cho tự vệ theo quy định tại khoản 2 Điều 34 của Luật này và quy định khác của pháp luật có liên </a:t>
            </a:r>
            <a:r>
              <a:rPr lang="vi-VN" sz="2100" b="1" kern="0" smtClean="0">
                <a:solidFill>
                  <a:srgbClr val="0000FF"/>
                </a:solidFill>
                <a:latin typeface="Arial" charset="0"/>
              </a:rPr>
              <a:t>quan.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Mua </a:t>
            </a:r>
            <a:r>
              <a:rPr lang="vi-VN" sz="2100" b="1" kern="0">
                <a:solidFill>
                  <a:srgbClr val="0000FF"/>
                </a:solidFill>
                <a:latin typeface="Arial" charset="0"/>
              </a:rPr>
              <a:t>sắm trang phục, phù hiệu cho Ban chỉ huy quân sự cơ quan, tổ chức và tự vệ của cơ quan, tổ chức </a:t>
            </a:r>
            <a:r>
              <a:rPr lang="vi-VN" sz="2100" b="1" kern="0" smtClean="0">
                <a:solidFill>
                  <a:srgbClr val="0000FF"/>
                </a:solidFill>
                <a:latin typeface="Arial" charset="0"/>
              </a:rPr>
              <a:t>mình.</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39. Nhiệm vụ chi của cơ quan, tổ chức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879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Vận </a:t>
            </a:r>
            <a:r>
              <a:rPr lang="vi-VN" sz="2100" b="1" kern="0">
                <a:solidFill>
                  <a:srgbClr val="0000FF"/>
                </a:solidFill>
                <a:latin typeface="Arial" charset="0"/>
              </a:rPr>
              <a:t>chuyển, sửa chữa, bảo quản vũ khí, công cụ hỗ trợ, trang thiết bị, phương tiện kỹ thuật được cơ quan có thẩm quyền cấp; mua sắm, sửa chữa, bảo quản vũ khí thô sơ, công cụ hỗ trợ, trang thiết bị, phương tiện kỹ thuật thiết yếu đáp ứng yêu cầu, nhiệm vụ của đơn vị tự </a:t>
            </a:r>
            <a:r>
              <a:rPr lang="vi-VN" sz="2100" b="1" kern="0" smtClean="0">
                <a:solidFill>
                  <a:srgbClr val="0000FF"/>
                </a:solidFill>
                <a:latin typeface="Arial" charset="0"/>
              </a:rPr>
              <a:t>vệ.</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Kiểm </a:t>
            </a:r>
            <a:r>
              <a:rPr lang="vi-VN" sz="2100" b="1" kern="0">
                <a:solidFill>
                  <a:srgbClr val="0000FF"/>
                </a:solidFill>
                <a:latin typeface="Arial" charset="0"/>
              </a:rPr>
              <a:t>tra, xử lý vi phạm, giải quyết khiếu nại, tố cáo, sơ kết, tổng kết, thi đua, khen thưởng về công tác tự vệ theo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Các </a:t>
            </a:r>
            <a:r>
              <a:rPr lang="vi-VN" sz="2100" b="1" kern="0">
                <a:solidFill>
                  <a:srgbClr val="0000FF"/>
                </a:solidFill>
                <a:latin typeface="Arial" charset="0"/>
              </a:rPr>
              <a:t>nhiệm vụ chi khác cho tự vệ của cơ quan, đơn vị theo quy định của pháp luật</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39. Nhiệm vụ chi của cơ quan, tổ chức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514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837"/>
            <a:ext cx="9144000" cy="6054326"/>
          </a:xfrm>
          <a:prstGeom prst="rect">
            <a:avLst/>
          </a:prstGeom>
        </p:spPr>
      </p:pic>
    </p:spTree>
    <p:extLst>
      <p:ext uri="{BB962C8B-B14F-4D97-AF65-F5344CB8AC3E}">
        <p14:creationId xmlns:p14="http://schemas.microsoft.com/office/powerpoint/2010/main" val="8229264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76</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2000" b="1">
                <a:solidFill>
                  <a:srgbClr val="FF0066"/>
                </a:solidFill>
                <a:latin typeface="Arial" panose="020B0604020202020204" pitchFamily="34" charset="0"/>
                <a:cs typeface="Arial" panose="020B0604020202020204" pitchFamily="34" charset="0"/>
              </a:rPr>
              <a:t>Điều 4. Mục tiêu giáo dục quốc phòng và an ninh</a:t>
            </a:r>
            <a:endParaRPr lang="en-US" sz="2000" b="1" kern="0" smtClean="0">
              <a:solidFill>
                <a:srgbClr val="FF0066"/>
              </a:solidFill>
              <a:latin typeface="Arial" charset="0"/>
            </a:endParaRPr>
          </a:p>
          <a:p>
            <a:pPr marL="579438" indent="0" algn="just" eaLnBrk="1" hangingPunct="1">
              <a:lnSpc>
                <a:spcPct val="108000"/>
              </a:lnSpc>
              <a:spcBef>
                <a:spcPts val="800"/>
              </a:spcBef>
              <a:spcAft>
                <a:spcPts val="0"/>
              </a:spcAft>
              <a:buClr>
                <a:srgbClr val="FF0000"/>
              </a:buClr>
              <a:buNone/>
              <a:defRPr/>
            </a:pPr>
            <a:r>
              <a:rPr lang="vi-VN" sz="2000" b="1" kern="0" smtClean="0">
                <a:solidFill>
                  <a:srgbClr val="0000FF"/>
                </a:solidFill>
                <a:latin typeface="Arial" charset="0"/>
              </a:rPr>
              <a:t>Giáo </a:t>
            </a:r>
            <a:r>
              <a:rPr lang="vi-VN" sz="2000" b="1" kern="0">
                <a:solidFill>
                  <a:srgbClr val="0000FF"/>
                </a:solidFill>
                <a:latin typeface="Arial" charset="0"/>
              </a:rPr>
              <a:t>dục cho công dân về kiến thức quốc phòng và an ninh để phát huy tinh thần yêu nước, truyền thống dựng nước và giữ nước, lòng tự hào, tự tôn dân tộc, nâng cao ý thức, trách nhiệm, tự giác thực hiện nhiệm vụ quốc phòng và an ninh, bảo vệ Tổ quốc Việt Nam xã hội chủ nghĩa.</a:t>
            </a:r>
            <a:endParaRPr lang="en-US" sz="2000" b="1" kern="0">
              <a:solidFill>
                <a:srgbClr val="0000FF"/>
              </a:solidFill>
              <a:latin typeface="Arial" charset="0"/>
            </a:endParaRP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2000" b="1" kern="0">
                <a:solidFill>
                  <a:srgbClr val="FF0066"/>
                </a:solidFill>
                <a:latin typeface="Arial" charset="0"/>
              </a:rPr>
              <a:t>Điều 9. Các hành vi bị nghiêm cấm</a:t>
            </a:r>
            <a:endParaRPr lang="en-US" sz="2000" b="1" kern="0">
              <a:solidFill>
                <a:srgbClr val="FF0066"/>
              </a:solidFill>
              <a:latin typeface="Arial" charset="0"/>
            </a:endParaRPr>
          </a:p>
          <a:p>
            <a:pPr marL="579438" indent="0" algn="just" eaLnBrk="1" hangingPunct="1">
              <a:lnSpc>
                <a:spcPct val="108000"/>
              </a:lnSpc>
              <a:spcBef>
                <a:spcPts val="800"/>
              </a:spcBef>
              <a:spcAft>
                <a:spcPts val="0"/>
              </a:spcAft>
              <a:buClr>
                <a:srgbClr val="FF0000"/>
              </a:buClr>
              <a:buNone/>
              <a:defRPr/>
            </a:pPr>
            <a:r>
              <a:rPr lang="vi-VN" sz="2000" b="1" kern="0">
                <a:solidFill>
                  <a:srgbClr val="0000FF"/>
                </a:solidFill>
                <a:latin typeface="Arial" charset="0"/>
              </a:rPr>
              <a:t>Lợi dụng hoạt động giáo dục quốc phòng và an ninh để tuyên truyền xuyên tạc đường lối, quan điểm của Đảng, chính sách, pháp luật của Nhà nước; tiết lộ bí mật nhà nước; tuyên truyền chính sách thù địch, gây chia rẽ khối đại đoàn kết toàn dân tộc; xâm phạm lợi ích của Nhà nước, quyền và lợi ích hợp pháp của tổ chức, cá </a:t>
            </a:r>
            <a:r>
              <a:rPr lang="vi-VN" sz="2000" b="1" kern="0" smtClean="0">
                <a:solidFill>
                  <a:srgbClr val="0000FF"/>
                </a:solidFill>
                <a:latin typeface="Arial" charset="0"/>
              </a:rPr>
              <a:t>nhân.</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Cản </a:t>
            </a:r>
            <a:r>
              <a:rPr lang="vi-VN" sz="2000" b="1" kern="0">
                <a:solidFill>
                  <a:srgbClr val="0000FF"/>
                </a:solidFill>
                <a:latin typeface="Arial" charset="0"/>
              </a:rPr>
              <a:t>trở việc thực hiện giáo dục quốc phòng và an </a:t>
            </a:r>
            <a:r>
              <a:rPr lang="vi-VN" sz="2000" b="1" kern="0" smtClean="0">
                <a:solidFill>
                  <a:srgbClr val="0000FF"/>
                </a:solidFill>
                <a:latin typeface="Arial" charset="0"/>
              </a:rPr>
              <a:t>ninh.</a:t>
            </a:r>
            <a:endParaRPr lang="en-US" sz="20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Các </a:t>
            </a:r>
            <a:r>
              <a:rPr lang="vi-VN" sz="2000" b="1" kern="0">
                <a:solidFill>
                  <a:srgbClr val="0000FF"/>
                </a:solidFill>
                <a:latin typeface="Arial" charset="0"/>
              </a:rPr>
              <a:t>hành vi khác theo quy định của pháp luật</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Chương </a:t>
            </a:r>
            <a:r>
              <a:rPr lang="vi-VN" sz="2600" b="1" smtClean="0">
                <a:solidFill>
                  <a:srgbClr val="FF0000"/>
                </a:solidFill>
                <a:latin typeface="Arial" panose="020B0604020202020204" pitchFamily="34" charset="0"/>
                <a:cs typeface="Arial" panose="020B0604020202020204" pitchFamily="34" charset="0"/>
              </a:rPr>
              <a:t>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10. Trường tiểu học, trung học cơ </a:t>
            </a:r>
            <a:r>
              <a:rPr lang="vi-VN" sz="2200" b="1" kern="0" smtClean="0">
                <a:solidFill>
                  <a:srgbClr val="FF0066"/>
                </a:solidFill>
                <a:latin typeface="Arial" charset="0"/>
              </a:rPr>
              <a:t>sở</a:t>
            </a:r>
            <a:endParaRPr lang="en-US" sz="2200" b="1" kern="0" smtClean="0">
              <a:solidFill>
                <a:srgbClr val="FF0066"/>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Giáo </a:t>
            </a:r>
            <a:r>
              <a:rPr lang="vi-VN" sz="2200" b="1" kern="0">
                <a:solidFill>
                  <a:srgbClr val="0000FF"/>
                </a:solidFill>
                <a:latin typeface="Arial" charset="0"/>
              </a:rPr>
              <a:t>dục quốc phòng và an ninh trong trường tiểu học, trung học cơ sở được thực hiện lồng ghép thông qua nội dung các môn học trong chương trình, kết hợp với hoạt động ngoại khoá phù hợp với lứa </a:t>
            </a:r>
            <a:r>
              <a:rPr lang="vi-VN" sz="2200" b="1" kern="0" smtClean="0">
                <a:solidFill>
                  <a:srgbClr val="0000FF"/>
                </a:solidFill>
                <a:latin typeface="Arial" charset="0"/>
              </a:rPr>
              <a:t>tuổi.</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Bảo </a:t>
            </a:r>
            <a:r>
              <a:rPr lang="vi-VN" sz="2200" b="1" kern="0">
                <a:solidFill>
                  <a:srgbClr val="0000FF"/>
                </a:solidFill>
                <a:latin typeface="Arial" charset="0"/>
              </a:rPr>
              <a:t>đảm cho học sinh hình thành những cơ sở hiểu biết ban đầu về truyền thống dựng nước và giữ nước của dân tộc, lực lượng vũ trang nhân dân; ý thức kỷ luật, tinh thần đoàn kết, yêu Tổ quốc, yêu đồng </a:t>
            </a:r>
            <a:r>
              <a:rPr lang="vi-VN" sz="2200" b="1" kern="0" smtClean="0">
                <a:solidFill>
                  <a:srgbClr val="0000FF"/>
                </a:solidFill>
                <a:latin typeface="Arial" charset="0"/>
              </a:rPr>
              <a:t>bào.</a:t>
            </a:r>
            <a:endParaRPr lang="en-US" sz="2200" b="1" kern="0" smtClean="0">
              <a:solidFill>
                <a:srgbClr val="0000FF"/>
              </a:solidFill>
              <a:latin typeface="Arial" charset="0"/>
            </a:endParaRPr>
          </a:p>
          <a:p>
            <a:pPr marL="122238" indent="452438" algn="just" eaLnBrk="1" hangingPunct="1">
              <a:lnSpc>
                <a:spcPct val="114000"/>
              </a:lnSpc>
              <a:spcBef>
                <a:spcPts val="1200"/>
              </a:spcBef>
              <a:spcAft>
                <a:spcPts val="0"/>
              </a:spcAft>
              <a:buClr>
                <a:srgbClr val="FF0000"/>
              </a:buClr>
              <a:buNone/>
              <a:defRPr/>
            </a:pPr>
            <a:r>
              <a:rPr lang="en-US" sz="2200" b="1" kern="0" smtClean="0">
                <a:solidFill>
                  <a:srgbClr val="008000"/>
                </a:solidFill>
                <a:latin typeface="Arial" charset="0"/>
                <a:sym typeface="Wingdings" panose="05000000000000000000" pitchFamily="2" charset="2"/>
              </a:rPr>
              <a:t> </a:t>
            </a:r>
            <a:r>
              <a:rPr lang="vi-VN" sz="2200" b="1" kern="0" smtClean="0">
                <a:solidFill>
                  <a:srgbClr val="008000"/>
                </a:solidFill>
                <a:latin typeface="Arial" charset="0"/>
                <a:sym typeface="Wingdings" panose="05000000000000000000" pitchFamily="2" charset="2"/>
              </a:rPr>
              <a:t>Đượ</a:t>
            </a:r>
            <a:r>
              <a:rPr lang="en-US" sz="2200" b="1" kern="0" smtClean="0">
                <a:solidFill>
                  <a:srgbClr val="008000"/>
                </a:solidFill>
                <a:latin typeface="Arial" charset="0"/>
                <a:sym typeface="Wingdings" panose="05000000000000000000" pitchFamily="2" charset="2"/>
              </a:rPr>
              <a:t>c </a:t>
            </a:r>
            <a:r>
              <a:rPr lang="en-US" sz="2200" b="1" kern="0">
                <a:solidFill>
                  <a:srgbClr val="008000"/>
                </a:solidFill>
                <a:latin typeface="Arial" charset="0"/>
                <a:sym typeface="Wingdings" panose="05000000000000000000" pitchFamily="2" charset="2"/>
              </a:rPr>
              <a:t>hướng dẫn bởi </a:t>
            </a:r>
            <a:r>
              <a:rPr lang="en-US" sz="2200" b="1" kern="0">
                <a:solidFill>
                  <a:srgbClr val="FF0066"/>
                </a:solidFill>
                <a:latin typeface="Arial" charset="0"/>
                <a:sym typeface="Wingdings" panose="05000000000000000000" pitchFamily="2" charset="2"/>
              </a:rPr>
              <a:t>Thông tư số </a:t>
            </a:r>
            <a:r>
              <a:rPr lang="en-US" sz="2200" b="1" kern="0">
                <a:solidFill>
                  <a:srgbClr val="FF0066"/>
                </a:solidFill>
                <a:latin typeface="Arial" charset="0"/>
              </a:rPr>
              <a:t>01/2017/TT-BGDĐT</a:t>
            </a:r>
            <a:r>
              <a:rPr lang="en-US" sz="2200" b="1" kern="0">
                <a:solidFill>
                  <a:srgbClr val="008000"/>
                </a:solidFill>
                <a:latin typeface="Arial" charset="0"/>
              </a:rPr>
              <a:t> </a:t>
            </a:r>
            <a:r>
              <a:rPr lang="vi-VN" sz="2200" b="1" kern="0">
                <a:solidFill>
                  <a:srgbClr val="008000"/>
                </a:solidFill>
                <a:latin typeface="Arial" charset="0"/>
              </a:rPr>
              <a:t>ngày 13</a:t>
            </a:r>
            <a:r>
              <a:rPr lang="en-US" sz="2200" b="1" kern="0">
                <a:solidFill>
                  <a:srgbClr val="008000"/>
                </a:solidFill>
                <a:latin typeface="Arial" charset="0"/>
              </a:rPr>
              <a:t>-</a:t>
            </a:r>
            <a:r>
              <a:rPr lang="vi-VN" sz="2200" b="1" kern="0">
                <a:solidFill>
                  <a:srgbClr val="008000"/>
                </a:solidFill>
                <a:latin typeface="Arial" charset="0"/>
              </a:rPr>
              <a:t>01</a:t>
            </a:r>
            <a:r>
              <a:rPr lang="en-US" sz="2200" b="1" kern="0">
                <a:solidFill>
                  <a:srgbClr val="008000"/>
                </a:solidFill>
                <a:latin typeface="Arial" charset="0"/>
              </a:rPr>
              <a:t>-</a:t>
            </a:r>
            <a:r>
              <a:rPr lang="vi-VN" sz="2200" b="1" kern="0">
                <a:solidFill>
                  <a:srgbClr val="008000"/>
                </a:solidFill>
                <a:latin typeface="Arial" charset="0"/>
              </a:rPr>
              <a:t>2017</a:t>
            </a:r>
            <a:r>
              <a:rPr lang="en-US" sz="2200" b="1" kern="0">
                <a:solidFill>
                  <a:srgbClr val="008000"/>
                </a:solidFill>
                <a:latin typeface="Arial" charset="0"/>
              </a:rPr>
              <a:t> của Bộ trưởng Bộ GDĐT </a:t>
            </a:r>
            <a:r>
              <a:rPr lang="vi-VN" sz="2200" b="1" kern="0" smtClean="0">
                <a:solidFill>
                  <a:srgbClr val="008000"/>
                </a:solidFill>
                <a:latin typeface="Arial" charset="0"/>
              </a:rPr>
              <a:t>hướng dẫn giáo dục quốc phòng và an ninh trong trường tiểu học, trung học cơ sở</a:t>
            </a:r>
            <a:endParaRPr lang="en-US" sz="2200" b="1" kern="0">
              <a:solidFill>
                <a:srgbClr val="008000"/>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Chương II</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GIÁO </a:t>
            </a:r>
            <a:r>
              <a:rPr lang="vi-VN" sz="2600" b="1">
                <a:solidFill>
                  <a:srgbClr val="FF0000"/>
                </a:solidFill>
                <a:latin typeface="Arial" panose="020B0604020202020204" pitchFamily="34" charset="0"/>
                <a:cs typeface="Arial" panose="020B0604020202020204" pitchFamily="34" charset="0"/>
              </a:rPr>
              <a:t>DỤC QUỐC PHÒNG VÀ AN NINH TRONG NHÀ TRƯỜNG</a:t>
            </a:r>
          </a:p>
        </p:txBody>
      </p:sp>
    </p:spTree>
    <p:extLst>
      <p:ext uri="{BB962C8B-B14F-4D97-AF65-F5344CB8AC3E}">
        <p14:creationId xmlns:p14="http://schemas.microsoft.com/office/powerpoint/2010/main" val="2262845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20903</TotalTime>
  <Words>6028</Words>
  <Application>Microsoft Office PowerPoint</Application>
  <PresentationFormat>On-screen Show (4:3)</PresentationFormat>
  <Paragraphs>378</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Profile</vt:lpstr>
      <vt:lpstr>PowerPoint Presentation</vt:lpstr>
      <vt:lpstr>MỘT SỐ VĂN BẢN LUẬT VỀ  QUOÁC PHOØNG – AN NINH</vt:lpstr>
      <vt:lpstr>MỤC LỤC</vt:lpstr>
      <vt:lpstr>PowerPoint Presentation</vt:lpstr>
      <vt:lpstr>LUẬT GIÁO DỤC QUỐC PHÒNG VÀ AN NINH NĂM 2013</vt:lpstr>
      <vt:lpstr>GIỚI THIỆU  LUẬT GIÁO DỤC QUỐC PHÒNG VÀ AN NINH</vt:lpstr>
      <vt:lpstr>BỐ CỤC CỦA LUẬT GIÁO DỤC QUỐC VÀ AN NINH (08 chương với 47 điều)</vt:lpstr>
      <vt:lpstr>Chương I. NHỮNG QUY ĐỊNH CHUNG</vt:lpstr>
      <vt:lpstr>Chương II. GIÁO DỤC QUỐC PHÒNG VÀ AN NINH TRONG NHÀ TRƯỜNG</vt:lpstr>
      <vt:lpstr>PowerPoint Presentation</vt:lpstr>
      <vt:lpstr>Chương II. GIÁO DỤC QUỐC PHÒNG VÀ AN NINH TRONG NHÀ TRƯỜNG</vt:lpstr>
      <vt:lpstr>Chương III. BỒI DƯỠNG KIẾN THỨC  QUỐC PHÒNG VÀ AN NINH</vt:lpstr>
      <vt:lpstr>Chương III. BỒI DƯỠNG KIẾN THỨC  QUỐC PHÒNG VÀ AN NINH</vt:lpstr>
      <vt:lpstr>Chương IV. PHỔ BIẾN KIẾN THỨC QUỐC PHÒNG  VÀ AN NINH CHO TOÀN DÂN</vt:lpstr>
      <vt:lpstr>Chương V. GIÁO VIÊN, GIẢNG VIÊN, BÁO CÁO VIÊN,  TUYÊN TRUYỀN VIÊN GIÁO DỤC QUỐC PHÒNG VÀ AN NINH</vt:lpstr>
      <vt:lpstr>Chương V. GIÁO VIÊN, GIẢNG VIÊN, BÁO CÁO VIÊN,  TUYÊN TRUYỀN VIÊN GIÁO DỤC QUỐC PHÒNG VÀ AN NINH</vt:lpstr>
      <vt:lpstr>PowerPoint Presentation</vt:lpstr>
      <vt:lpstr>Chương VII. NHIỆM VỤ, QUYỀN HẠN CỦA CƠ QUAN, TỔ CHỨC VỀ GIÁO DỤC QUỐC PHÒNG VÀ AN NINH</vt:lpstr>
      <vt:lpstr>Chương VII. NHIỆM VỤ, QUYỀN HẠN CỦA CƠ QUAN, TỔ CHỨC VỀ GIÁO DỤC QUỐC PHÒNG VÀ AN NINH</vt:lpstr>
      <vt:lpstr>Chương VII. NHIỆM VỤ, QUYỀN HẠN CỦA CƠ QUAN, TỔ CHỨC VỀ GIÁO DỤC QUỐC PHÒNG VÀ AN NINH</vt:lpstr>
      <vt:lpstr>PowerPoint Presentation</vt:lpstr>
      <vt:lpstr>LUẬT QUỐC PHÒNG NĂM 2018</vt:lpstr>
      <vt:lpstr>GIỚI THIỆU LUẬT QUỐC PHÒNG</vt:lpstr>
      <vt:lpstr>BỐ CỤC CỦA LUẬT QUỐC PHÒNG (07 chương với 40 điều)</vt:lpstr>
      <vt:lpstr>Chương I. NHỮNG QUY ĐỊNH CHUNG</vt:lpstr>
      <vt:lpstr>Điều 2. Giải thích từ ngữ</vt:lpstr>
      <vt:lpstr>Điều 2. Giải thích từ ngữ</vt:lpstr>
      <vt:lpstr>PowerPoint Presentation</vt:lpstr>
      <vt:lpstr>Điều 3. Nguyên tắc hoạt động quốc phòng</vt:lpstr>
      <vt:lpstr>Điều 4. Chính sách của Nhà nước về quốc phòng</vt:lpstr>
      <vt:lpstr>Điều 4. Chính sách của Nhà nước về quốc phòng</vt:lpstr>
      <vt:lpstr>Điều 6. Các hành vi bị nghiêm cấm trong lĩnh vực quốc phòng</vt:lpstr>
      <vt:lpstr>PowerPoint Presentation</vt:lpstr>
      <vt:lpstr>Chương II. HOẠT ĐỘNG CƠ BẢN VỀ QUỐC PHÒNG</vt:lpstr>
      <vt:lpstr>Điều 10. Giáo dục quốc phòng và an ninh</vt:lpstr>
      <vt:lpstr>Chương II. HOẠT ĐỘNG CƠ BẢN VỀ QUỐC PHÒNG</vt:lpstr>
      <vt:lpstr>Chương III. TÌNH TRẠNG CHIẾN TRANH, TÌNH TRẠNG KHẨN CẤP VỀ QUỐC PHÒNG, THIẾT QUÂN LUẬT, GIỚI NGHIÊM</vt:lpstr>
      <vt:lpstr>Chương III. TÌNH TRẠNG CHIẾN TRANH, TÌNH TRẠNG KHẨN CẤP VỀ QUỐC PHÒNG, THIẾT QUÂN LUẬT, GIỚI NGHIÊM</vt:lpstr>
      <vt:lpstr>PowerPoint Presentation</vt:lpstr>
      <vt:lpstr>Chương IV. LỰC LƯỢNG VŨ TRANG NHÂN DÂN</vt:lpstr>
      <vt:lpstr>Chương IV. LỰC LƯỢNG VŨ TRANG NHÂN DÂN</vt:lpstr>
      <vt:lpstr>PowerPoint Presentation</vt:lpstr>
      <vt:lpstr>LUẬT CÔNG AN NHÂN DÂN NĂM 2018</vt:lpstr>
      <vt:lpstr>GIỚI THIỆU LUẬT CÔNG AN NHÂN DÂN</vt:lpstr>
      <vt:lpstr>BỐ CỤC CỦA LUẬT CÔNG AN NHÂN DÂN (07 chương với 46 điều)</vt:lpstr>
      <vt:lpstr>Chương I. NHỮNG QUY ĐỊNH CHUNG</vt:lpstr>
      <vt:lpstr>Chương I. NHỮNG QUY ĐỊNH CHUNG</vt:lpstr>
      <vt:lpstr>PowerPoint Presentation</vt:lpstr>
      <vt:lpstr>Chương I. NHỮNG QUY ĐỊNH CHUNG</vt:lpstr>
      <vt:lpstr>Điều 7. Tuyển chọn công dân vào Công an nhân dân</vt:lpstr>
      <vt:lpstr>Điều 8. Nghĩa vụ tham gia Công an nhân dân</vt:lpstr>
      <vt:lpstr>Điều 9. Chế độ phục vụ của sĩ quan, hạ sĩ quan, chiến sĩ Công an nhân dân và công nhân công an</vt:lpstr>
      <vt:lpstr>Chương II. CHỨC NĂNG, NHIỆM VỤ VÀ QUYỀN HẠN CỦA CÔNG AN NHÂN DÂN</vt:lpstr>
      <vt:lpstr>Điều 21. Hệ thống cấp bậc hàm sĩ quan, hạ sĩ quan,  chiến sĩ Công an nhân dân</vt:lpstr>
      <vt:lpstr>PowerPoint Presentation</vt:lpstr>
      <vt:lpstr>Điều 22. Đối tượng, điều kiện, thời hạn xét phong, thăng cấp bậc hàm sĩ quan, hạ sĩ quan, chiến sĩ CAND</vt:lpstr>
      <vt:lpstr>Điều 22. Đối tượng, điều kiện, thời hạn xét phong, thăng cấp bậc hàm sĩ quan, hạ sĩ quan, chiến sĩ CAND</vt:lpstr>
      <vt:lpstr>Điều 25. Cấp bậc hàm cao nhất đối với chức vụ, chức danh của sĩ quan Công an nhân dân</vt:lpstr>
      <vt:lpstr>Điều 30. Hạn tuổi phục vụ của hạ sĩ quan, sĩ quan  Công an nhân dân</vt:lpstr>
      <vt:lpstr>PowerPoint Presentation</vt:lpstr>
      <vt:lpstr>LUẬT DÂN QUÂN TỰ VỆ NĂM 2019</vt:lpstr>
      <vt:lpstr>GIỚI THIỆU LUẬT DÂN QUÂN TỰ VỆ</vt:lpstr>
      <vt:lpstr>BỐ CỤC CỦA LUẬT DÂN QUÂN TỰ VỆ (08 chương với 50 điều)</vt:lpstr>
      <vt:lpstr>Chương I. NHỮNG QUY ĐỊNH CHUNG</vt:lpstr>
      <vt:lpstr>Chương I. NHỮNG QUY ĐỊNH CHUNG</vt:lpstr>
      <vt:lpstr>Điều 3. Vị trí, chức năng của Dân quân tự vệ</vt:lpstr>
      <vt:lpstr>PowerPoint Presentation</vt:lpstr>
      <vt:lpstr>Điều 5. Nhiệm vụ của Dân quân tự vệ</vt:lpstr>
      <vt:lpstr>Điều 5. Nhiệm vụ của Dân quân tự vệ</vt:lpstr>
      <vt:lpstr>Điều 21. Ban chỉ huy quân sự cơ quan, tổ chức</vt:lpstr>
      <vt:lpstr>Điều 21. Ban chỉ huy quân sự cơ quan, tổ chức</vt:lpstr>
      <vt:lpstr>PowerPoint Presentation</vt:lpstr>
      <vt:lpstr>Điều 39. Nhiệm vụ chi của cơ quan, tổ chức</vt:lpstr>
      <vt:lpstr>Điều 39. Nhiệm vụ chi của cơ quan, tổ chức</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2033</cp:revision>
  <cp:lastPrinted>2014-02-10T09:51:06Z</cp:lastPrinted>
  <dcterms:created xsi:type="dcterms:W3CDTF">2006-08-23T15:52:09Z</dcterms:created>
  <dcterms:modified xsi:type="dcterms:W3CDTF">2020-12-14T04:01:56Z</dcterms:modified>
</cp:coreProperties>
</file>