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49" r:id="rId1"/>
  </p:sldMasterIdLst>
  <p:notesMasterIdLst>
    <p:notesMasterId r:id="rId131"/>
  </p:notesMasterIdLst>
  <p:handoutMasterIdLst>
    <p:handoutMasterId r:id="rId132"/>
  </p:handoutMasterIdLst>
  <p:sldIdLst>
    <p:sldId id="1754" r:id="rId2"/>
    <p:sldId id="1608" r:id="rId3"/>
    <p:sldId id="1609" r:id="rId4"/>
    <p:sldId id="2058" r:id="rId5"/>
    <p:sldId id="1915" r:id="rId6"/>
    <p:sldId id="1615" r:id="rId7"/>
    <p:sldId id="1755" r:id="rId8"/>
    <p:sldId id="1950" r:id="rId9"/>
    <p:sldId id="1457" r:id="rId10"/>
    <p:sldId id="1827" r:id="rId11"/>
    <p:sldId id="2046" r:id="rId12"/>
    <p:sldId id="1951" r:id="rId13"/>
    <p:sldId id="1877" r:id="rId14"/>
    <p:sldId id="1876" r:id="rId15"/>
    <p:sldId id="2036" r:id="rId16"/>
    <p:sldId id="1878" r:id="rId17"/>
    <p:sldId id="1952" r:id="rId18"/>
    <p:sldId id="1953" r:id="rId19"/>
    <p:sldId id="1954" r:id="rId20"/>
    <p:sldId id="1955" r:id="rId21"/>
    <p:sldId id="2037" r:id="rId22"/>
    <p:sldId id="2039" r:id="rId23"/>
    <p:sldId id="2038" r:id="rId24"/>
    <p:sldId id="2040" r:id="rId25"/>
    <p:sldId id="2041" r:id="rId26"/>
    <p:sldId id="2042" r:id="rId27"/>
    <p:sldId id="2043" r:id="rId28"/>
    <p:sldId id="1956" r:id="rId29"/>
    <p:sldId id="1957" r:id="rId30"/>
    <p:sldId id="1958" r:id="rId31"/>
    <p:sldId id="1960" r:id="rId32"/>
    <p:sldId id="1879" r:id="rId33"/>
    <p:sldId id="2044" r:id="rId34"/>
    <p:sldId id="1959" r:id="rId35"/>
    <p:sldId id="1961" r:id="rId36"/>
    <p:sldId id="1880" r:id="rId37"/>
    <p:sldId id="2049" r:id="rId38"/>
    <p:sldId id="2050" r:id="rId39"/>
    <p:sldId id="1962" r:id="rId40"/>
    <p:sldId id="1963" r:id="rId41"/>
    <p:sldId id="2047" r:id="rId42"/>
    <p:sldId id="2048" r:id="rId43"/>
    <p:sldId id="1964" r:id="rId44"/>
    <p:sldId id="1965" r:id="rId45"/>
    <p:sldId id="1966" r:id="rId46"/>
    <p:sldId id="1967" r:id="rId47"/>
    <p:sldId id="1968" r:id="rId48"/>
    <p:sldId id="1969" r:id="rId49"/>
    <p:sldId id="1970" r:id="rId50"/>
    <p:sldId id="1971" r:id="rId51"/>
    <p:sldId id="1972" r:id="rId52"/>
    <p:sldId id="1913" r:id="rId53"/>
    <p:sldId id="1974" r:id="rId54"/>
    <p:sldId id="1975" r:id="rId55"/>
    <p:sldId id="1976" r:id="rId56"/>
    <p:sldId id="1979" r:id="rId57"/>
    <p:sldId id="1978" r:id="rId58"/>
    <p:sldId id="1973" r:id="rId59"/>
    <p:sldId id="1980" r:id="rId60"/>
    <p:sldId id="1981" r:id="rId61"/>
    <p:sldId id="1982" r:id="rId62"/>
    <p:sldId id="1983" r:id="rId63"/>
    <p:sldId id="2051" r:id="rId64"/>
    <p:sldId id="1984" r:id="rId65"/>
    <p:sldId id="1985" r:id="rId66"/>
    <p:sldId id="1986" r:id="rId67"/>
    <p:sldId id="1987" r:id="rId68"/>
    <p:sldId id="1988" r:id="rId69"/>
    <p:sldId id="1914" r:id="rId70"/>
    <p:sldId id="2052" r:id="rId71"/>
    <p:sldId id="2053" r:id="rId72"/>
    <p:sldId id="1989" r:id="rId73"/>
    <p:sldId id="1990" r:id="rId74"/>
    <p:sldId id="1991" r:id="rId75"/>
    <p:sldId id="1992" r:id="rId76"/>
    <p:sldId id="1995" r:id="rId77"/>
    <p:sldId id="1996" r:id="rId78"/>
    <p:sldId id="1997" r:id="rId79"/>
    <p:sldId id="1998" r:id="rId80"/>
    <p:sldId id="1999" r:id="rId81"/>
    <p:sldId id="2000" r:id="rId82"/>
    <p:sldId id="2001" r:id="rId83"/>
    <p:sldId id="2002" r:id="rId84"/>
    <p:sldId id="2003" r:id="rId85"/>
    <p:sldId id="2004" r:id="rId86"/>
    <p:sldId id="2005" r:id="rId87"/>
    <p:sldId id="2006" r:id="rId88"/>
    <p:sldId id="2007" r:id="rId89"/>
    <p:sldId id="2008" r:id="rId90"/>
    <p:sldId id="2009" r:id="rId91"/>
    <p:sldId id="2010" r:id="rId92"/>
    <p:sldId id="2011" r:id="rId93"/>
    <p:sldId id="2012" r:id="rId94"/>
    <p:sldId id="2054" r:id="rId95"/>
    <p:sldId id="2013" r:id="rId96"/>
    <p:sldId id="2014" r:id="rId97"/>
    <p:sldId id="2015" r:id="rId98"/>
    <p:sldId id="2016" r:id="rId99"/>
    <p:sldId id="2055" r:id="rId100"/>
    <p:sldId id="2017" r:id="rId101"/>
    <p:sldId id="2018" r:id="rId102"/>
    <p:sldId id="2019" r:id="rId103"/>
    <p:sldId id="2020" r:id="rId104"/>
    <p:sldId id="2021" r:id="rId105"/>
    <p:sldId id="2023" r:id="rId106"/>
    <p:sldId id="2024" r:id="rId107"/>
    <p:sldId id="2026" r:id="rId108"/>
    <p:sldId id="2025" r:id="rId109"/>
    <p:sldId id="2027" r:id="rId110"/>
    <p:sldId id="2028" r:id="rId111"/>
    <p:sldId id="2029" r:id="rId112"/>
    <p:sldId id="1994" r:id="rId113"/>
    <p:sldId id="2030" r:id="rId114"/>
    <p:sldId id="2031" r:id="rId115"/>
    <p:sldId id="2056" r:id="rId116"/>
    <p:sldId id="2057" r:id="rId117"/>
    <p:sldId id="2032" r:id="rId118"/>
    <p:sldId id="2033" r:id="rId119"/>
    <p:sldId id="2034" r:id="rId120"/>
    <p:sldId id="2035" r:id="rId121"/>
    <p:sldId id="2059" r:id="rId122"/>
    <p:sldId id="2060" r:id="rId123"/>
    <p:sldId id="2061" r:id="rId124"/>
    <p:sldId id="2062" r:id="rId125"/>
    <p:sldId id="2063" r:id="rId126"/>
    <p:sldId id="2064" r:id="rId127"/>
    <p:sldId id="2065" r:id="rId128"/>
    <p:sldId id="2066" r:id="rId129"/>
    <p:sldId id="1024" r:id="rId130"/>
  </p:sldIdLst>
  <p:sldSz cx="9144000" cy="6858000" type="screen4x3"/>
  <p:notesSz cx="6858000" cy="9296400"/>
  <p:defaultTextStyle>
    <a:defPPr>
      <a:defRPr lang="en-US"/>
    </a:defPPr>
    <a:lvl1pPr algn="ctr" rtl="0" fontAlgn="base">
      <a:spcBef>
        <a:spcPct val="0"/>
      </a:spcBef>
      <a:spcAft>
        <a:spcPct val="0"/>
      </a:spcAft>
      <a:defRPr kern="1200">
        <a:solidFill>
          <a:schemeClr val="tx1"/>
        </a:solidFill>
        <a:latin typeface="Times New Roman" pitchFamily="18" charset="0"/>
        <a:ea typeface="+mn-ea"/>
        <a:cs typeface="+mn-cs"/>
      </a:defRPr>
    </a:lvl1pPr>
    <a:lvl2pPr marL="457200" algn="ctr" rtl="0" fontAlgn="base">
      <a:spcBef>
        <a:spcPct val="0"/>
      </a:spcBef>
      <a:spcAft>
        <a:spcPct val="0"/>
      </a:spcAft>
      <a:defRPr kern="1200">
        <a:solidFill>
          <a:schemeClr val="tx1"/>
        </a:solidFill>
        <a:latin typeface="Times New Roman" pitchFamily="18" charset="0"/>
        <a:ea typeface="+mn-ea"/>
        <a:cs typeface="+mn-cs"/>
      </a:defRPr>
    </a:lvl2pPr>
    <a:lvl3pPr marL="914400" algn="ctr" rtl="0" fontAlgn="base">
      <a:spcBef>
        <a:spcPct val="0"/>
      </a:spcBef>
      <a:spcAft>
        <a:spcPct val="0"/>
      </a:spcAft>
      <a:defRPr kern="1200">
        <a:solidFill>
          <a:schemeClr val="tx1"/>
        </a:solidFill>
        <a:latin typeface="Times New Roman" pitchFamily="18" charset="0"/>
        <a:ea typeface="+mn-ea"/>
        <a:cs typeface="+mn-cs"/>
      </a:defRPr>
    </a:lvl3pPr>
    <a:lvl4pPr marL="1371600" algn="ctr" rtl="0" fontAlgn="base">
      <a:spcBef>
        <a:spcPct val="0"/>
      </a:spcBef>
      <a:spcAft>
        <a:spcPct val="0"/>
      </a:spcAft>
      <a:defRPr kern="1200">
        <a:solidFill>
          <a:schemeClr val="tx1"/>
        </a:solidFill>
        <a:latin typeface="Times New Roman" pitchFamily="18" charset="0"/>
        <a:ea typeface="+mn-ea"/>
        <a:cs typeface="+mn-cs"/>
      </a:defRPr>
    </a:lvl4pPr>
    <a:lvl5pPr marL="1828800" algn="ctr" rtl="0" fontAlgn="base">
      <a:spcBef>
        <a:spcPct val="0"/>
      </a:spcBef>
      <a:spcAft>
        <a:spcPct val="0"/>
      </a:spcAft>
      <a:defRPr kern="1200">
        <a:solidFill>
          <a:schemeClr val="tx1"/>
        </a:solidFill>
        <a:latin typeface="Times New Roman" pitchFamily="18" charset="0"/>
        <a:ea typeface="+mn-ea"/>
        <a:cs typeface="+mn-cs"/>
      </a:defRPr>
    </a:lvl5pPr>
    <a:lvl6pPr marL="2286000" algn="l" defTabSz="914400" rtl="0" eaLnBrk="1" latinLnBrk="0" hangingPunct="1">
      <a:defRPr kern="1200">
        <a:solidFill>
          <a:schemeClr val="tx1"/>
        </a:solidFill>
        <a:latin typeface="Times New Roman" pitchFamily="18" charset="0"/>
        <a:ea typeface="+mn-ea"/>
        <a:cs typeface="+mn-cs"/>
      </a:defRPr>
    </a:lvl6pPr>
    <a:lvl7pPr marL="2743200" algn="l" defTabSz="914400" rtl="0" eaLnBrk="1" latinLnBrk="0" hangingPunct="1">
      <a:defRPr kern="1200">
        <a:solidFill>
          <a:schemeClr val="tx1"/>
        </a:solidFill>
        <a:latin typeface="Times New Roman" pitchFamily="18" charset="0"/>
        <a:ea typeface="+mn-ea"/>
        <a:cs typeface="+mn-cs"/>
      </a:defRPr>
    </a:lvl7pPr>
    <a:lvl8pPr marL="3200400" algn="l" defTabSz="914400" rtl="0" eaLnBrk="1" latinLnBrk="0" hangingPunct="1">
      <a:defRPr kern="1200">
        <a:solidFill>
          <a:schemeClr val="tx1"/>
        </a:solidFill>
        <a:latin typeface="Times New Roman" pitchFamily="18" charset="0"/>
        <a:ea typeface="+mn-ea"/>
        <a:cs typeface="+mn-cs"/>
      </a:defRPr>
    </a:lvl8pPr>
    <a:lvl9pPr marL="3657600" algn="l" defTabSz="914400" rtl="0" eaLnBrk="1" latinLnBrk="0" hangingPunct="1">
      <a:defRPr kern="1200">
        <a:solidFill>
          <a:schemeClr val="tx1"/>
        </a:solidFill>
        <a:latin typeface="Times New Roman" pitchFamily="18" charset="0"/>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2928">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99"/>
    <a:srgbClr val="009900"/>
    <a:srgbClr val="0000FF"/>
    <a:srgbClr val="FF0066"/>
    <a:srgbClr val="0033CC"/>
    <a:srgbClr val="9900CC"/>
    <a:srgbClr val="FF9900"/>
    <a:srgbClr val="008000"/>
    <a:srgbClr val="0099FF"/>
    <a:srgbClr val="CC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88" autoAdjust="0"/>
    <p:restoredTop sz="98339" autoAdjust="0"/>
  </p:normalViewPr>
  <p:slideViewPr>
    <p:cSldViewPr>
      <p:cViewPr varScale="1">
        <p:scale>
          <a:sx n="74" d="100"/>
          <a:sy n="74" d="100"/>
        </p:scale>
        <p:origin x="-1176" y="-96"/>
      </p:cViewPr>
      <p:guideLst>
        <p:guide orient="horz" pos="2160"/>
        <p:guide pos="2880"/>
      </p:guideLst>
    </p:cSldViewPr>
  </p:slideViewPr>
  <p:outlineViewPr>
    <p:cViewPr>
      <p:scale>
        <a:sx n="33" d="100"/>
        <a:sy n="33" d="100"/>
      </p:scale>
      <p:origin x="54" y="0"/>
    </p:cViewPr>
  </p:outlineViewPr>
  <p:notesTextViewPr>
    <p:cViewPr>
      <p:scale>
        <a:sx n="100" d="100"/>
        <a:sy n="100" d="100"/>
      </p:scale>
      <p:origin x="0" y="0"/>
    </p:cViewPr>
  </p:notesTextViewPr>
  <p:sorterViewPr>
    <p:cViewPr>
      <p:scale>
        <a:sx n="66" d="100"/>
        <a:sy n="66" d="100"/>
      </p:scale>
      <p:origin x="0" y="2352"/>
    </p:cViewPr>
  </p:sorterViewPr>
  <p:notesViewPr>
    <p:cSldViewPr>
      <p:cViewPr varScale="1">
        <p:scale>
          <a:sx n="56" d="100"/>
          <a:sy n="56" d="100"/>
        </p:scale>
        <p:origin x="-2802" y="-96"/>
      </p:cViewPr>
      <p:guideLst>
        <p:guide orient="horz" pos="2928"/>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presProps" Target="presProp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openxmlformats.org/officeDocument/2006/relationships/slide" Target="slides/slide125.xml"/><Relationship Id="rId13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notesMaster" Target="notesMasters/notesMaster1.xml"/><Relationship Id="rId136" Type="http://schemas.openxmlformats.org/officeDocument/2006/relationships/tableStyles" Target="tableStyle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138"/>
          </a:xfrm>
          <a:prstGeom prst="rect">
            <a:avLst/>
          </a:prstGeom>
        </p:spPr>
        <p:txBody>
          <a:bodyPr vert="horz" lIns="91440" tIns="45720" rIns="91440" bIns="45720" rtlCol="0"/>
          <a:lstStyle>
            <a:lvl1pPr algn="l">
              <a:defRPr sz="1200"/>
            </a:lvl1pPr>
          </a:lstStyle>
          <a:p>
            <a:pPr>
              <a:defRPr/>
            </a:pPr>
            <a:endParaRPr lang="en-US"/>
          </a:p>
        </p:txBody>
      </p:sp>
      <p:sp>
        <p:nvSpPr>
          <p:cNvPr id="3" name="Date Placeholder 2"/>
          <p:cNvSpPr>
            <a:spLocks noGrp="1"/>
          </p:cNvSpPr>
          <p:nvPr>
            <p:ph type="dt" sz="quarter" idx="1"/>
          </p:nvPr>
        </p:nvSpPr>
        <p:spPr>
          <a:xfrm>
            <a:off x="3884613" y="0"/>
            <a:ext cx="2971800" cy="465138"/>
          </a:xfrm>
          <a:prstGeom prst="rect">
            <a:avLst/>
          </a:prstGeom>
        </p:spPr>
        <p:txBody>
          <a:bodyPr vert="horz" lIns="91440" tIns="45720" rIns="91440" bIns="45720" rtlCol="0"/>
          <a:lstStyle>
            <a:lvl1pPr algn="r">
              <a:defRPr sz="1200"/>
            </a:lvl1pPr>
          </a:lstStyle>
          <a:p>
            <a:pPr>
              <a:defRPr/>
            </a:pPr>
            <a:fld id="{3D9F1EC7-5449-454A-B3B5-9CACFF7D4CAE}" type="datetimeFigureOut">
              <a:rPr lang="en-US"/>
              <a:pPr>
                <a:defRPr/>
              </a:pPr>
              <a:t>4/13/2021</a:t>
            </a:fld>
            <a:endParaRPr lang="en-US"/>
          </a:p>
        </p:txBody>
      </p:sp>
      <p:sp>
        <p:nvSpPr>
          <p:cNvPr id="4" name="Footer Placeholder 3"/>
          <p:cNvSpPr>
            <a:spLocks noGrp="1"/>
          </p:cNvSpPr>
          <p:nvPr>
            <p:ph type="ftr" sz="quarter" idx="2"/>
          </p:nvPr>
        </p:nvSpPr>
        <p:spPr>
          <a:xfrm>
            <a:off x="0" y="8829675"/>
            <a:ext cx="2971800" cy="465138"/>
          </a:xfrm>
          <a:prstGeom prst="rect">
            <a:avLst/>
          </a:prstGeom>
        </p:spPr>
        <p:txBody>
          <a:bodyPr vert="horz" lIns="91440" tIns="45720" rIns="91440" bIns="45720" rtlCol="0" anchor="b"/>
          <a:lstStyle>
            <a:lvl1pPr algn="l">
              <a:defRPr sz="1200"/>
            </a:lvl1pPr>
          </a:lstStyle>
          <a:p>
            <a:pPr>
              <a:defRPr/>
            </a:pPr>
            <a:endParaRPr lang="en-US"/>
          </a:p>
        </p:txBody>
      </p:sp>
      <p:sp>
        <p:nvSpPr>
          <p:cNvPr id="5" name="Slide Number Placeholder 4"/>
          <p:cNvSpPr>
            <a:spLocks noGrp="1"/>
          </p:cNvSpPr>
          <p:nvPr>
            <p:ph type="sldNum" sz="quarter" idx="3"/>
          </p:nvPr>
        </p:nvSpPr>
        <p:spPr>
          <a:xfrm>
            <a:off x="3884613" y="8829675"/>
            <a:ext cx="2971800" cy="465138"/>
          </a:xfrm>
          <a:prstGeom prst="rect">
            <a:avLst/>
          </a:prstGeom>
        </p:spPr>
        <p:txBody>
          <a:bodyPr vert="horz" lIns="91440" tIns="45720" rIns="91440" bIns="45720" rtlCol="0" anchor="b"/>
          <a:lstStyle>
            <a:lvl1pPr algn="r">
              <a:defRPr sz="1200"/>
            </a:lvl1pPr>
          </a:lstStyle>
          <a:p>
            <a:pPr>
              <a:defRPr/>
            </a:pPr>
            <a:fld id="{8C4F075F-9739-4055-B81D-8D2EC637FBEE}" type="slidenum">
              <a:rPr lang="en-US"/>
              <a:pPr>
                <a:defRPr/>
              </a:pPr>
              <a:t>‹#›</a:t>
            </a:fld>
            <a:endParaRPr lang="en-US"/>
          </a:p>
        </p:txBody>
      </p:sp>
    </p:spTree>
    <p:extLst>
      <p:ext uri="{BB962C8B-B14F-4D97-AF65-F5344CB8AC3E}">
        <p14:creationId xmlns:p14="http://schemas.microsoft.com/office/powerpoint/2010/main" val="4912356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7042" name="Rectangle 2"/>
          <p:cNvSpPr>
            <a:spLocks noGrp="1" noChangeArrowheads="1"/>
          </p:cNvSpPr>
          <p:nvPr>
            <p:ph type="hdr" sz="quarter"/>
          </p:nvPr>
        </p:nvSpPr>
        <p:spPr bwMode="auto">
          <a:xfrm>
            <a:off x="0" y="0"/>
            <a:ext cx="2971800"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Arial" charset="0"/>
              </a:defRPr>
            </a:lvl1pPr>
          </a:lstStyle>
          <a:p>
            <a:pPr>
              <a:defRPr/>
            </a:pPr>
            <a:endParaRPr lang="en-US"/>
          </a:p>
        </p:txBody>
      </p:sp>
      <p:sp>
        <p:nvSpPr>
          <p:cNvPr id="87043" name="Rectangle 3"/>
          <p:cNvSpPr>
            <a:spLocks noGrp="1" noChangeArrowheads="1"/>
          </p:cNvSpPr>
          <p:nvPr>
            <p:ph type="dt" idx="1"/>
          </p:nvPr>
        </p:nvSpPr>
        <p:spPr bwMode="auto">
          <a:xfrm>
            <a:off x="3884613" y="0"/>
            <a:ext cx="2971800"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endParaRPr lang="en-US"/>
          </a:p>
        </p:txBody>
      </p:sp>
      <p:sp>
        <p:nvSpPr>
          <p:cNvPr id="58372" name="Rectangle 4"/>
          <p:cNvSpPr>
            <a:spLocks noGrp="1" noRot="1" noChangeAspect="1" noChangeArrowheads="1" noTextEdit="1"/>
          </p:cNvSpPr>
          <p:nvPr>
            <p:ph type="sldImg" idx="2"/>
          </p:nvPr>
        </p:nvSpPr>
        <p:spPr bwMode="auto">
          <a:xfrm>
            <a:off x="1104900" y="696913"/>
            <a:ext cx="46482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5" name="Rectangle 5"/>
          <p:cNvSpPr>
            <a:spLocks noGrp="1" noChangeArrowheads="1"/>
          </p:cNvSpPr>
          <p:nvPr>
            <p:ph type="body" sz="quarter" idx="3"/>
          </p:nvPr>
        </p:nvSpPr>
        <p:spPr bwMode="auto">
          <a:xfrm>
            <a:off x="685800" y="4416425"/>
            <a:ext cx="5486400" cy="41830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87046" name="Rectangle 6"/>
          <p:cNvSpPr>
            <a:spLocks noGrp="1" noChangeArrowheads="1"/>
          </p:cNvSpPr>
          <p:nvPr>
            <p:ph type="ftr" sz="quarter" idx="4"/>
          </p:nvPr>
        </p:nvSpPr>
        <p:spPr bwMode="auto">
          <a:xfrm>
            <a:off x="0" y="8829675"/>
            <a:ext cx="2971800"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Arial" charset="0"/>
              </a:defRPr>
            </a:lvl1pPr>
          </a:lstStyle>
          <a:p>
            <a:pPr>
              <a:defRPr/>
            </a:pPr>
            <a:endParaRPr lang="en-US"/>
          </a:p>
        </p:txBody>
      </p:sp>
      <p:sp>
        <p:nvSpPr>
          <p:cNvPr id="87047" name="Rectangle 7"/>
          <p:cNvSpPr>
            <a:spLocks noGrp="1" noChangeArrowheads="1"/>
          </p:cNvSpPr>
          <p:nvPr>
            <p:ph type="sldNum" sz="quarter" idx="5"/>
          </p:nvPr>
        </p:nvSpPr>
        <p:spPr bwMode="auto">
          <a:xfrm>
            <a:off x="3884613" y="8829675"/>
            <a:ext cx="2971800"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pPr>
              <a:defRPr/>
            </a:pPr>
            <a:fld id="{E38C21A9-C8EE-4C7E-92BD-9559CA321883}" type="slidenum">
              <a:rPr lang="en-US"/>
              <a:pPr>
                <a:defRPr/>
              </a:pPr>
              <a:t>‹#›</a:t>
            </a:fld>
            <a:endParaRPr lang="en-US"/>
          </a:p>
        </p:txBody>
      </p:sp>
    </p:spTree>
    <p:extLst>
      <p:ext uri="{BB962C8B-B14F-4D97-AF65-F5344CB8AC3E}">
        <p14:creationId xmlns:p14="http://schemas.microsoft.com/office/powerpoint/2010/main" val="228277284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sz="1200">
                <a:solidFill>
                  <a:schemeClr val="tx1"/>
                </a:solidFill>
                <a:latin typeface="Arial" charset="0"/>
              </a:defRPr>
            </a:lvl1pPr>
            <a:lvl2pPr marL="742950" indent="-285750" algn="l" eaLnBrk="0" hangingPunct="0">
              <a:spcBef>
                <a:spcPct val="30000"/>
              </a:spcBef>
              <a:defRPr sz="1200">
                <a:solidFill>
                  <a:schemeClr val="tx1"/>
                </a:solidFill>
                <a:latin typeface="Arial" charset="0"/>
              </a:defRPr>
            </a:lvl2pPr>
            <a:lvl3pPr marL="1143000" indent="-228600" algn="l" eaLnBrk="0" hangingPunct="0">
              <a:spcBef>
                <a:spcPct val="30000"/>
              </a:spcBef>
              <a:defRPr sz="1200">
                <a:solidFill>
                  <a:schemeClr val="tx1"/>
                </a:solidFill>
                <a:latin typeface="Arial" charset="0"/>
              </a:defRPr>
            </a:lvl3pPr>
            <a:lvl4pPr marL="1600200" indent="-228600" algn="l" eaLnBrk="0" hangingPunct="0">
              <a:spcBef>
                <a:spcPct val="30000"/>
              </a:spcBef>
              <a:defRPr sz="1200">
                <a:solidFill>
                  <a:schemeClr val="tx1"/>
                </a:solidFill>
                <a:latin typeface="Arial" charset="0"/>
              </a:defRPr>
            </a:lvl4pPr>
            <a:lvl5pPr marL="2057400" indent="-228600" algn="l"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A8166A5B-222C-4E27-906E-FA263834F6CC}" type="slidenum">
              <a:rPr lang="en-US" altLang="en-US" smtClean="0"/>
              <a:pPr algn="r" eaLnBrk="1" hangingPunct="1">
                <a:spcBef>
                  <a:spcPct val="0"/>
                </a:spcBef>
              </a:pPr>
              <a:t>1</a:t>
            </a:fld>
            <a:endParaRPr lang="en-US" altLang="en-US" smtClean="0"/>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val="18121147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0B9E3E2-35BD-4BB8-8F7F-B21AC603A000}" type="slidenum">
              <a:rPr lang="en-US" smtClean="0"/>
              <a:pPr/>
              <a:t>2</a:t>
            </a:fld>
            <a:endParaRPr lang="en-US"/>
          </a:p>
        </p:txBody>
      </p:sp>
    </p:spTree>
    <p:extLst>
      <p:ext uri="{BB962C8B-B14F-4D97-AF65-F5344CB8AC3E}">
        <p14:creationId xmlns:p14="http://schemas.microsoft.com/office/powerpoint/2010/main" val="16364326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91138" name="Rectangle 2"/>
          <p:cNvSpPr>
            <a:spLocks noGrp="1" noChangeArrowheads="1"/>
          </p:cNvSpPr>
          <p:nvPr>
            <p:ph type="ctrTitle"/>
          </p:nvPr>
        </p:nvSpPr>
        <p:spPr>
          <a:xfrm>
            <a:off x="685800" y="990600"/>
            <a:ext cx="7772400" cy="1371600"/>
          </a:xfrm>
        </p:spPr>
        <p:txBody>
          <a:bodyPr/>
          <a:lstStyle>
            <a:lvl1pPr>
              <a:defRPr/>
            </a:lvl1pPr>
          </a:lstStyle>
          <a:p>
            <a:r>
              <a:rPr lang="en-US"/>
              <a:t>Click to edit Master title style</a:t>
            </a:r>
          </a:p>
        </p:txBody>
      </p:sp>
      <p:sp>
        <p:nvSpPr>
          <p:cNvPr id="91139" name="Rectangle 3"/>
          <p:cNvSpPr>
            <a:spLocks noGrp="1" noChangeArrowheads="1"/>
          </p:cNvSpPr>
          <p:nvPr>
            <p:ph type="subTitle" idx="1"/>
          </p:nvPr>
        </p:nvSpPr>
        <p:spPr>
          <a:xfrm>
            <a:off x="1447800" y="3429000"/>
            <a:ext cx="7010400" cy="1600200"/>
          </a:xfrm>
        </p:spPr>
        <p:txBody>
          <a:bodyPr/>
          <a:lstStyle>
            <a:lvl1pPr marL="0" indent="0" algn="ctr">
              <a:buFont typeface="Wingdings" pitchFamily="2" charset="2"/>
              <a:buNone/>
              <a:defRPr/>
            </a:lvl1pPr>
          </a:lstStyle>
          <a:p>
            <a:r>
              <a:rPr lang="en-US"/>
              <a:t>Click to edit Master subtitle style</a:t>
            </a:r>
          </a:p>
        </p:txBody>
      </p:sp>
    </p:spTree>
    <p:extLst>
      <p:ext uri="{BB962C8B-B14F-4D97-AF65-F5344CB8AC3E}">
        <p14:creationId xmlns:p14="http://schemas.microsoft.com/office/powerpoint/2010/main" val="37861211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1"/>
          <p:cNvSpPr>
            <a:spLocks noGrp="1" noChangeArrowheads="1"/>
          </p:cNvSpPr>
          <p:nvPr>
            <p:ph type="sldNum" sz="quarter" idx="10"/>
          </p:nvPr>
        </p:nvSpPr>
        <p:spPr>
          <a:ln/>
        </p:spPr>
        <p:txBody>
          <a:bodyPr/>
          <a:lstStyle>
            <a:lvl1pPr>
              <a:defRPr/>
            </a:lvl1pPr>
          </a:lstStyle>
          <a:p>
            <a:pPr>
              <a:defRPr/>
            </a:pPr>
            <a:fld id="{C0099AA3-E0E1-4781-8B6F-02414BEADD8F}" type="slidenum">
              <a:rPr lang="en-US"/>
              <a:pPr>
                <a:defRPr/>
              </a:pPr>
              <a:t>‹#›</a:t>
            </a:fld>
            <a:endParaRPr lang="en-US"/>
          </a:p>
        </p:txBody>
      </p:sp>
    </p:spTree>
    <p:extLst>
      <p:ext uri="{BB962C8B-B14F-4D97-AF65-F5344CB8AC3E}">
        <p14:creationId xmlns:p14="http://schemas.microsoft.com/office/powerpoint/2010/main" val="31995652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3719" y="152400"/>
            <a:ext cx="2001715" cy="6248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567104" y="152400"/>
            <a:ext cx="5865934" cy="6248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1"/>
          <p:cNvSpPr>
            <a:spLocks noGrp="1" noChangeArrowheads="1"/>
          </p:cNvSpPr>
          <p:nvPr>
            <p:ph type="sldNum" sz="quarter" idx="10"/>
          </p:nvPr>
        </p:nvSpPr>
        <p:spPr>
          <a:ln/>
        </p:spPr>
        <p:txBody>
          <a:bodyPr/>
          <a:lstStyle>
            <a:lvl1pPr>
              <a:defRPr/>
            </a:lvl1pPr>
          </a:lstStyle>
          <a:p>
            <a:pPr>
              <a:defRPr/>
            </a:pPr>
            <a:fld id="{BAF846ED-DDBC-419E-90DE-F9F2315506B4}" type="slidenum">
              <a:rPr lang="en-US"/>
              <a:pPr>
                <a:defRPr/>
              </a:pPr>
              <a:t>‹#›</a:t>
            </a:fld>
            <a:endParaRPr lang="en-US"/>
          </a:p>
        </p:txBody>
      </p:sp>
    </p:spTree>
    <p:extLst>
      <p:ext uri="{BB962C8B-B14F-4D97-AF65-F5344CB8AC3E}">
        <p14:creationId xmlns:p14="http://schemas.microsoft.com/office/powerpoint/2010/main" val="34886018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1"/>
          <p:cNvSpPr>
            <a:spLocks noGrp="1" noChangeArrowheads="1"/>
          </p:cNvSpPr>
          <p:nvPr>
            <p:ph type="sldNum" sz="quarter" idx="10"/>
          </p:nvPr>
        </p:nvSpPr>
        <p:spPr>
          <a:ln/>
        </p:spPr>
        <p:txBody>
          <a:bodyPr/>
          <a:lstStyle>
            <a:lvl1pPr>
              <a:defRPr>
                <a:solidFill>
                  <a:schemeClr val="bg1"/>
                </a:solidFill>
              </a:defRPr>
            </a:lvl1pPr>
          </a:lstStyle>
          <a:p>
            <a:pPr>
              <a:defRPr/>
            </a:pPr>
            <a:fld id="{1877AE51-D50E-46B6-BB93-30AA5F75488D}" type="slidenum">
              <a:rPr lang="en-US" smtClean="0"/>
              <a:pPr>
                <a:defRPr/>
              </a:pPr>
              <a:t>‹#›</a:t>
            </a:fld>
            <a:endParaRPr lang="en-US"/>
          </a:p>
        </p:txBody>
      </p:sp>
      <p:sp>
        <p:nvSpPr>
          <p:cNvPr id="5" name="Rectangle 11"/>
          <p:cNvSpPr txBox="1">
            <a:spLocks noChangeArrowheads="1"/>
          </p:cNvSpPr>
          <p:nvPr userDrawn="1"/>
        </p:nvSpPr>
        <p:spPr bwMode="auto">
          <a:xfrm>
            <a:off x="6822744" y="6553200"/>
            <a:ext cx="1968500" cy="3048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fontAlgn="base">
              <a:spcBef>
                <a:spcPct val="0"/>
              </a:spcBef>
              <a:spcAft>
                <a:spcPct val="0"/>
              </a:spcAft>
              <a:defRPr sz="1200" kern="1200">
                <a:solidFill>
                  <a:schemeClr val="tx1"/>
                </a:solidFill>
                <a:latin typeface="Arial Black" pitchFamily="34" charset="0"/>
                <a:ea typeface="+mn-ea"/>
                <a:cs typeface="+mn-cs"/>
              </a:defRPr>
            </a:lvl1pPr>
            <a:lvl2pPr marL="457200" algn="ctr" rtl="0" fontAlgn="base">
              <a:spcBef>
                <a:spcPct val="0"/>
              </a:spcBef>
              <a:spcAft>
                <a:spcPct val="0"/>
              </a:spcAft>
              <a:defRPr kern="1200">
                <a:solidFill>
                  <a:schemeClr val="tx1"/>
                </a:solidFill>
                <a:latin typeface="Times New Roman" pitchFamily="18" charset="0"/>
                <a:ea typeface="+mn-ea"/>
                <a:cs typeface="+mn-cs"/>
              </a:defRPr>
            </a:lvl2pPr>
            <a:lvl3pPr marL="914400" algn="ctr" rtl="0" fontAlgn="base">
              <a:spcBef>
                <a:spcPct val="0"/>
              </a:spcBef>
              <a:spcAft>
                <a:spcPct val="0"/>
              </a:spcAft>
              <a:defRPr kern="1200">
                <a:solidFill>
                  <a:schemeClr val="tx1"/>
                </a:solidFill>
                <a:latin typeface="Times New Roman" pitchFamily="18" charset="0"/>
                <a:ea typeface="+mn-ea"/>
                <a:cs typeface="+mn-cs"/>
              </a:defRPr>
            </a:lvl3pPr>
            <a:lvl4pPr marL="1371600" algn="ctr" rtl="0" fontAlgn="base">
              <a:spcBef>
                <a:spcPct val="0"/>
              </a:spcBef>
              <a:spcAft>
                <a:spcPct val="0"/>
              </a:spcAft>
              <a:defRPr kern="1200">
                <a:solidFill>
                  <a:schemeClr val="tx1"/>
                </a:solidFill>
                <a:latin typeface="Times New Roman" pitchFamily="18" charset="0"/>
                <a:ea typeface="+mn-ea"/>
                <a:cs typeface="+mn-cs"/>
              </a:defRPr>
            </a:lvl4pPr>
            <a:lvl5pPr marL="1828800" algn="ctr" rtl="0" fontAlgn="base">
              <a:spcBef>
                <a:spcPct val="0"/>
              </a:spcBef>
              <a:spcAft>
                <a:spcPct val="0"/>
              </a:spcAft>
              <a:defRPr kern="1200">
                <a:solidFill>
                  <a:schemeClr val="tx1"/>
                </a:solidFill>
                <a:latin typeface="Times New Roman" pitchFamily="18" charset="0"/>
                <a:ea typeface="+mn-ea"/>
                <a:cs typeface="+mn-cs"/>
              </a:defRPr>
            </a:lvl5pPr>
            <a:lvl6pPr marL="2286000" algn="l" defTabSz="914400" rtl="0" eaLnBrk="1" latinLnBrk="0" hangingPunct="1">
              <a:defRPr kern="1200">
                <a:solidFill>
                  <a:schemeClr val="tx1"/>
                </a:solidFill>
                <a:latin typeface="Times New Roman" pitchFamily="18" charset="0"/>
                <a:ea typeface="+mn-ea"/>
                <a:cs typeface="+mn-cs"/>
              </a:defRPr>
            </a:lvl6pPr>
            <a:lvl7pPr marL="2743200" algn="l" defTabSz="914400" rtl="0" eaLnBrk="1" latinLnBrk="0" hangingPunct="1">
              <a:defRPr kern="1200">
                <a:solidFill>
                  <a:schemeClr val="tx1"/>
                </a:solidFill>
                <a:latin typeface="Times New Roman" pitchFamily="18" charset="0"/>
                <a:ea typeface="+mn-ea"/>
                <a:cs typeface="+mn-cs"/>
              </a:defRPr>
            </a:lvl7pPr>
            <a:lvl8pPr marL="3200400" algn="l" defTabSz="914400" rtl="0" eaLnBrk="1" latinLnBrk="0" hangingPunct="1">
              <a:defRPr kern="1200">
                <a:solidFill>
                  <a:schemeClr val="tx1"/>
                </a:solidFill>
                <a:latin typeface="Times New Roman" pitchFamily="18" charset="0"/>
                <a:ea typeface="+mn-ea"/>
                <a:cs typeface="+mn-cs"/>
              </a:defRPr>
            </a:lvl8pPr>
            <a:lvl9pPr marL="3657600" algn="l" defTabSz="914400" rtl="0" eaLnBrk="1" latinLnBrk="0" hangingPunct="1">
              <a:defRPr kern="1200">
                <a:solidFill>
                  <a:schemeClr val="tx1"/>
                </a:solidFill>
                <a:latin typeface="Times New Roman" pitchFamily="18" charset="0"/>
                <a:ea typeface="+mn-ea"/>
                <a:cs typeface="+mn-cs"/>
              </a:defRPr>
            </a:lvl9pPr>
          </a:lstStyle>
          <a:p>
            <a:pPr>
              <a:defRPr/>
            </a:pPr>
            <a:fld id="{0181F552-57E3-4163-968A-15EACE64F2C9}" type="slidenum">
              <a:rPr lang="en-US" smtClean="0"/>
              <a:pPr>
                <a:defRPr/>
              </a:pPr>
              <a:t>‹#›</a:t>
            </a:fld>
            <a:endParaRPr lang="en-US"/>
          </a:p>
        </p:txBody>
      </p:sp>
    </p:spTree>
    <p:extLst>
      <p:ext uri="{BB962C8B-B14F-4D97-AF65-F5344CB8AC3E}">
        <p14:creationId xmlns:p14="http://schemas.microsoft.com/office/powerpoint/2010/main" val="22094776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435" y="4406904"/>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435"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1"/>
          <p:cNvSpPr>
            <a:spLocks noGrp="1" noChangeArrowheads="1"/>
          </p:cNvSpPr>
          <p:nvPr>
            <p:ph type="sldNum" sz="quarter" idx="10"/>
          </p:nvPr>
        </p:nvSpPr>
        <p:spPr>
          <a:ln/>
        </p:spPr>
        <p:txBody>
          <a:bodyPr/>
          <a:lstStyle>
            <a:lvl1pPr>
              <a:defRPr>
                <a:solidFill>
                  <a:schemeClr val="bg1"/>
                </a:solidFill>
              </a:defRPr>
            </a:lvl1pPr>
          </a:lstStyle>
          <a:p>
            <a:pPr>
              <a:defRPr/>
            </a:pPr>
            <a:fld id="{1FB029C8-BFDE-4586-AADC-A5C16A970B65}" type="slidenum">
              <a:rPr lang="en-US" smtClean="0"/>
              <a:pPr>
                <a:defRPr/>
              </a:pPr>
              <a:t>‹#›</a:t>
            </a:fld>
            <a:endParaRPr lang="en-US"/>
          </a:p>
        </p:txBody>
      </p:sp>
    </p:spTree>
    <p:extLst>
      <p:ext uri="{BB962C8B-B14F-4D97-AF65-F5344CB8AC3E}">
        <p14:creationId xmlns:p14="http://schemas.microsoft.com/office/powerpoint/2010/main" val="22863591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67105" y="1219200"/>
            <a:ext cx="3930162" cy="5181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37943" y="1219200"/>
            <a:ext cx="3930162" cy="5181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1"/>
          <p:cNvSpPr>
            <a:spLocks noGrp="1" noChangeArrowheads="1"/>
          </p:cNvSpPr>
          <p:nvPr>
            <p:ph type="sldNum" sz="quarter" idx="10"/>
          </p:nvPr>
        </p:nvSpPr>
        <p:spPr>
          <a:ln/>
        </p:spPr>
        <p:txBody>
          <a:bodyPr/>
          <a:lstStyle>
            <a:lvl1pPr>
              <a:defRPr/>
            </a:lvl1pPr>
          </a:lstStyle>
          <a:p>
            <a:pPr>
              <a:defRPr/>
            </a:pPr>
            <a:fld id="{CADF17B8-E81A-4D26-A307-E634C5721969}" type="slidenum">
              <a:rPr lang="en-US"/>
              <a:pPr>
                <a:defRPr/>
              </a:pPr>
              <a:t>‹#›</a:t>
            </a:fld>
            <a:endParaRPr lang="en-US"/>
          </a:p>
        </p:txBody>
      </p:sp>
    </p:spTree>
    <p:extLst>
      <p:ext uri="{BB962C8B-B14F-4D97-AF65-F5344CB8AC3E}">
        <p14:creationId xmlns:p14="http://schemas.microsoft.com/office/powerpoint/2010/main" val="9708272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066"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06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273" y="1535113"/>
            <a:ext cx="4041531"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273" y="2174875"/>
            <a:ext cx="4041531"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1"/>
          <p:cNvSpPr>
            <a:spLocks noGrp="1" noChangeArrowheads="1"/>
          </p:cNvSpPr>
          <p:nvPr>
            <p:ph type="sldNum" sz="quarter" idx="10"/>
          </p:nvPr>
        </p:nvSpPr>
        <p:spPr>
          <a:ln/>
        </p:spPr>
        <p:txBody>
          <a:bodyPr/>
          <a:lstStyle>
            <a:lvl1pPr>
              <a:defRPr/>
            </a:lvl1pPr>
          </a:lstStyle>
          <a:p>
            <a:pPr>
              <a:defRPr/>
            </a:pPr>
            <a:fld id="{EBE9721F-8C1E-46C8-9CEA-77F85A618653}" type="slidenum">
              <a:rPr lang="en-US"/>
              <a:pPr>
                <a:defRPr/>
              </a:pPr>
              <a:t>‹#›</a:t>
            </a:fld>
            <a:endParaRPr lang="en-US"/>
          </a:p>
        </p:txBody>
      </p:sp>
    </p:spTree>
    <p:extLst>
      <p:ext uri="{BB962C8B-B14F-4D97-AF65-F5344CB8AC3E}">
        <p14:creationId xmlns:p14="http://schemas.microsoft.com/office/powerpoint/2010/main" val="31802368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1"/>
          <p:cNvSpPr>
            <a:spLocks noGrp="1" noChangeArrowheads="1"/>
          </p:cNvSpPr>
          <p:nvPr>
            <p:ph type="sldNum" sz="quarter" idx="10"/>
          </p:nvPr>
        </p:nvSpPr>
        <p:spPr>
          <a:ln/>
        </p:spPr>
        <p:txBody>
          <a:bodyPr/>
          <a:lstStyle>
            <a:lvl1pPr>
              <a:defRPr/>
            </a:lvl1pPr>
          </a:lstStyle>
          <a:p>
            <a:pPr>
              <a:defRPr/>
            </a:pPr>
            <a:fld id="{8E866B33-5E0C-4FD2-BD6E-5E0C5F06744D}" type="slidenum">
              <a:rPr lang="en-US"/>
              <a:pPr>
                <a:defRPr/>
              </a:pPr>
              <a:t>‹#›</a:t>
            </a:fld>
            <a:endParaRPr lang="en-US"/>
          </a:p>
        </p:txBody>
      </p:sp>
    </p:spTree>
    <p:extLst>
      <p:ext uri="{BB962C8B-B14F-4D97-AF65-F5344CB8AC3E}">
        <p14:creationId xmlns:p14="http://schemas.microsoft.com/office/powerpoint/2010/main" val="16960671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1"/>
          <p:cNvSpPr>
            <a:spLocks noGrp="1" noChangeArrowheads="1"/>
          </p:cNvSpPr>
          <p:nvPr>
            <p:ph type="sldNum" sz="quarter" idx="10"/>
          </p:nvPr>
        </p:nvSpPr>
        <p:spPr>
          <a:ln/>
        </p:spPr>
        <p:txBody>
          <a:bodyPr/>
          <a:lstStyle>
            <a:lvl1pPr>
              <a:defRPr/>
            </a:lvl1pPr>
          </a:lstStyle>
          <a:p>
            <a:pPr>
              <a:defRPr/>
            </a:pPr>
            <a:fld id="{47006A05-71E8-4A6D-8CFB-62065BD41703}" type="slidenum">
              <a:rPr lang="en-US"/>
              <a:pPr>
                <a:defRPr/>
              </a:pPr>
              <a:t>‹#›</a:t>
            </a:fld>
            <a:endParaRPr lang="en-US"/>
          </a:p>
        </p:txBody>
      </p:sp>
    </p:spTree>
    <p:extLst>
      <p:ext uri="{BB962C8B-B14F-4D97-AF65-F5344CB8AC3E}">
        <p14:creationId xmlns:p14="http://schemas.microsoft.com/office/powerpoint/2010/main" val="15917542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3" y="273049"/>
            <a:ext cx="3008435" cy="1162051"/>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538" y="273054"/>
            <a:ext cx="511126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3" y="1435104"/>
            <a:ext cx="3008435"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1"/>
          <p:cNvSpPr>
            <a:spLocks noGrp="1" noChangeArrowheads="1"/>
          </p:cNvSpPr>
          <p:nvPr>
            <p:ph type="sldNum" sz="quarter" idx="10"/>
          </p:nvPr>
        </p:nvSpPr>
        <p:spPr>
          <a:ln/>
        </p:spPr>
        <p:txBody>
          <a:bodyPr/>
          <a:lstStyle>
            <a:lvl1pPr>
              <a:defRPr/>
            </a:lvl1pPr>
          </a:lstStyle>
          <a:p>
            <a:pPr>
              <a:defRPr/>
            </a:pPr>
            <a:fld id="{0F101A41-98A0-467F-A011-D91A5EE15BC7}" type="slidenum">
              <a:rPr lang="en-US"/>
              <a:pPr>
                <a:defRPr/>
              </a:pPr>
              <a:t>‹#›</a:t>
            </a:fld>
            <a:endParaRPr lang="en-US"/>
          </a:p>
        </p:txBody>
      </p:sp>
    </p:spTree>
    <p:extLst>
      <p:ext uri="{BB962C8B-B14F-4D97-AF65-F5344CB8AC3E}">
        <p14:creationId xmlns:p14="http://schemas.microsoft.com/office/powerpoint/2010/main" val="36766724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166" y="4800600"/>
            <a:ext cx="5486400" cy="566739"/>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166"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166" y="5367338"/>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1"/>
          <p:cNvSpPr>
            <a:spLocks noGrp="1" noChangeArrowheads="1"/>
          </p:cNvSpPr>
          <p:nvPr>
            <p:ph type="sldNum" sz="quarter" idx="10"/>
          </p:nvPr>
        </p:nvSpPr>
        <p:spPr>
          <a:ln/>
        </p:spPr>
        <p:txBody>
          <a:bodyPr/>
          <a:lstStyle>
            <a:lvl1pPr>
              <a:defRPr/>
            </a:lvl1pPr>
          </a:lstStyle>
          <a:p>
            <a:pPr>
              <a:defRPr/>
            </a:pPr>
            <a:fld id="{87041E87-93BC-4F7B-9474-9DFA9B6A39CD}" type="slidenum">
              <a:rPr lang="en-US"/>
              <a:pPr>
                <a:defRPr/>
              </a:pPr>
              <a:t>‹#›</a:t>
            </a:fld>
            <a:endParaRPr lang="en-US"/>
          </a:p>
        </p:txBody>
      </p:sp>
    </p:spTree>
    <p:extLst>
      <p:ext uri="{BB962C8B-B14F-4D97-AF65-F5344CB8AC3E}">
        <p14:creationId xmlns:p14="http://schemas.microsoft.com/office/powerpoint/2010/main" val="1317695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pattFill prst="ltHorz">
          <a:fgClr>
            <a:schemeClr val="bg2"/>
          </a:fgClr>
          <a:bgClr>
            <a:schemeClr val="bg1"/>
          </a:bgClr>
        </a:patt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574675" y="152400"/>
            <a:ext cx="8001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566738" y="1219200"/>
            <a:ext cx="80010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90123" name="Rectangle 11"/>
          <p:cNvSpPr>
            <a:spLocks noGrp="1" noChangeArrowheads="1"/>
          </p:cNvSpPr>
          <p:nvPr>
            <p:ph type="sldNum" sz="quarter" idx="4"/>
          </p:nvPr>
        </p:nvSpPr>
        <p:spPr bwMode="auto">
          <a:xfrm>
            <a:off x="6823075" y="6553200"/>
            <a:ext cx="1968500" cy="3048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Black" pitchFamily="34" charset="0"/>
              </a:defRPr>
            </a:lvl1pPr>
          </a:lstStyle>
          <a:p>
            <a:pPr>
              <a:defRPr/>
            </a:pPr>
            <a:fld id="{7AF6D13B-C75B-4DA3-BD12-0EF6D1F3E0F2}" type="slidenum">
              <a:rPr lang="en-US"/>
              <a:pPr>
                <a:defRPr/>
              </a:pPr>
              <a:t>‹#›</a:t>
            </a:fld>
            <a:endParaRPr lang="en-US"/>
          </a:p>
        </p:txBody>
      </p:sp>
      <p:sp>
        <p:nvSpPr>
          <p:cNvPr id="1029" name="Line 12"/>
          <p:cNvSpPr>
            <a:spLocks noChangeShapeType="1"/>
          </p:cNvSpPr>
          <p:nvPr/>
        </p:nvSpPr>
        <p:spPr bwMode="auto">
          <a:xfrm>
            <a:off x="280988" y="1143000"/>
            <a:ext cx="8582025" cy="0"/>
          </a:xfrm>
          <a:prstGeom prst="line">
            <a:avLst/>
          </a:prstGeom>
          <a:noFill/>
          <a:ln w="63500">
            <a:solidFill>
              <a:schemeClr val="accent2"/>
            </a:solidFill>
            <a:round/>
            <a:headEnd/>
            <a:tailEnd/>
          </a:ln>
          <a:extLst>
            <a:ext uri="{909E8E84-426E-40DD-AFC4-6F175D3DCCD1}">
              <a14:hiddenFill xmlns:a14="http://schemas.microsoft.com/office/drawing/2010/main">
                <a:noFill/>
              </a14:hiddenFill>
            </a:ext>
          </a:extLst>
        </p:spPr>
        <p:txBody>
          <a:bodyPr>
            <a:spAutoFit/>
          </a:bodyPr>
          <a:lstStyle/>
          <a:p>
            <a:endParaRPr lang="en-US"/>
          </a:p>
        </p:txBody>
      </p:sp>
    </p:spTree>
  </p:cSld>
  <p:clrMap bg1="lt1" tx1="dk1" bg2="lt2" tx2="dk2" accent1="accent1" accent2="accent2" accent3="accent3" accent4="accent4" accent5="accent5" accent6="accent6" hlink="hlink" folHlink="folHlink"/>
  <p:sldLayoutIdLst>
    <p:sldLayoutId id="2147484176" r:id="rId1"/>
    <p:sldLayoutId id="2147484166" r:id="rId2"/>
    <p:sldLayoutId id="2147484167" r:id="rId3"/>
    <p:sldLayoutId id="2147484168" r:id="rId4"/>
    <p:sldLayoutId id="2147484169" r:id="rId5"/>
    <p:sldLayoutId id="2147484170" r:id="rId6"/>
    <p:sldLayoutId id="2147484171" r:id="rId7"/>
    <p:sldLayoutId id="2147484172" r:id="rId8"/>
    <p:sldLayoutId id="2147484173" r:id="rId9"/>
    <p:sldLayoutId id="2147484174" r:id="rId10"/>
    <p:sldLayoutId id="2147484175" r:id="rId11"/>
  </p:sldLayoutIdLst>
  <p:timing>
    <p:tnLst>
      <p:par>
        <p:cTn id="1" dur="indefinite" restart="never" nodeType="tmRoot"/>
      </p:par>
    </p:tnLst>
  </p:timing>
  <p:hf hdr="0" ftr="0" dt="0"/>
  <p:txStyles>
    <p:titleStyle>
      <a:lvl1pPr algn="l" rtl="0" eaLnBrk="0" fontAlgn="base" hangingPunct="0">
        <a:spcBef>
          <a:spcPct val="0"/>
        </a:spcBef>
        <a:spcAft>
          <a:spcPct val="0"/>
        </a:spcAft>
        <a:defRPr sz="38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Verdana" pitchFamily="34" charset="0"/>
        </a:defRPr>
      </a:lvl2pPr>
      <a:lvl3pPr algn="l" rtl="0" eaLnBrk="0" fontAlgn="base" hangingPunct="0">
        <a:spcBef>
          <a:spcPct val="0"/>
        </a:spcBef>
        <a:spcAft>
          <a:spcPct val="0"/>
        </a:spcAft>
        <a:defRPr sz="3800">
          <a:solidFill>
            <a:schemeClr val="tx2"/>
          </a:solidFill>
          <a:latin typeface="Verdana" pitchFamily="34" charset="0"/>
        </a:defRPr>
      </a:lvl3pPr>
      <a:lvl4pPr algn="l" rtl="0" eaLnBrk="0" fontAlgn="base" hangingPunct="0">
        <a:spcBef>
          <a:spcPct val="0"/>
        </a:spcBef>
        <a:spcAft>
          <a:spcPct val="0"/>
        </a:spcAft>
        <a:defRPr sz="3800">
          <a:solidFill>
            <a:schemeClr val="tx2"/>
          </a:solidFill>
          <a:latin typeface="Verdana" pitchFamily="34" charset="0"/>
        </a:defRPr>
      </a:lvl4pPr>
      <a:lvl5pPr algn="l" rtl="0" eaLnBrk="0" fontAlgn="base" hangingPunct="0">
        <a:spcBef>
          <a:spcPct val="0"/>
        </a:spcBef>
        <a:spcAft>
          <a:spcPct val="0"/>
        </a:spcAft>
        <a:defRPr sz="3800">
          <a:solidFill>
            <a:schemeClr val="tx2"/>
          </a:solidFill>
          <a:latin typeface="Verdana" pitchFamily="34" charset="0"/>
        </a:defRPr>
      </a:lvl5pPr>
      <a:lvl6pPr marL="457200" algn="l" rtl="0" fontAlgn="base">
        <a:spcBef>
          <a:spcPct val="0"/>
        </a:spcBef>
        <a:spcAft>
          <a:spcPct val="0"/>
        </a:spcAft>
        <a:defRPr sz="3800">
          <a:solidFill>
            <a:schemeClr val="tx2"/>
          </a:solidFill>
          <a:latin typeface="Verdana" pitchFamily="34" charset="0"/>
        </a:defRPr>
      </a:lvl6pPr>
      <a:lvl7pPr marL="914400" algn="l" rtl="0" fontAlgn="base">
        <a:spcBef>
          <a:spcPct val="0"/>
        </a:spcBef>
        <a:spcAft>
          <a:spcPct val="0"/>
        </a:spcAft>
        <a:defRPr sz="3800">
          <a:solidFill>
            <a:schemeClr val="tx2"/>
          </a:solidFill>
          <a:latin typeface="Verdana" pitchFamily="34" charset="0"/>
        </a:defRPr>
      </a:lvl7pPr>
      <a:lvl8pPr marL="1371600" algn="l" rtl="0" fontAlgn="base">
        <a:spcBef>
          <a:spcPct val="0"/>
        </a:spcBef>
        <a:spcAft>
          <a:spcPct val="0"/>
        </a:spcAft>
        <a:defRPr sz="3800">
          <a:solidFill>
            <a:schemeClr val="tx2"/>
          </a:solidFill>
          <a:latin typeface="Verdana" pitchFamily="34" charset="0"/>
        </a:defRPr>
      </a:lvl8pPr>
      <a:lvl9pPr marL="1828800" algn="l" rtl="0" fontAlgn="base">
        <a:spcBef>
          <a:spcPct val="0"/>
        </a:spcBef>
        <a:spcAft>
          <a:spcPct val="0"/>
        </a:spcAft>
        <a:defRPr sz="3800">
          <a:solidFill>
            <a:schemeClr val="tx2"/>
          </a:solidFill>
          <a:latin typeface="Verdana" pitchFamily="34" charset="0"/>
        </a:defRPr>
      </a:lvl9pPr>
    </p:titleStyle>
    <p:body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0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53.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73.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076" name="Picture 2" descr="Line"/>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75" y="1066800"/>
            <a:ext cx="9140825"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13" descr="Hpec.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6477000"/>
            <a:ext cx="91440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8" descr="Hpec.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22" descr="Logo So (1000x1000).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57200" y="0"/>
            <a:ext cx="10668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Rectangle 9"/>
          <p:cNvSpPr>
            <a:spLocks noChangeArrowheads="1"/>
          </p:cNvSpPr>
          <p:nvPr/>
        </p:nvSpPr>
        <p:spPr bwMode="auto">
          <a:xfrm>
            <a:off x="0" y="6517944"/>
            <a:ext cx="9080500" cy="304800"/>
          </a:xfrm>
          <a:prstGeom prst="rect">
            <a:avLst/>
          </a:prstGeom>
          <a:noFill/>
          <a:ln w="9525">
            <a:noFill/>
            <a:miter lim="800000"/>
            <a:headEnd/>
            <a:tailEnd/>
          </a:ln>
          <a:effectLst/>
        </p:spPr>
        <p:txBody>
          <a:bodyPr wrap="none" anchor="ctr"/>
          <a:lstStyle/>
          <a:p>
            <a:pPr>
              <a:defRPr/>
            </a:pPr>
            <a:r>
              <a:rPr lang="en-US" sz="1400" b="1" smtClean="0">
                <a:solidFill>
                  <a:srgbClr val="FFFF00"/>
                </a:solidFill>
                <a:latin typeface="Arial" panose="020B0604020202020204" pitchFamily="34" charset="0"/>
                <a:cs typeface="Arial" panose="020B0604020202020204" pitchFamily="34" charset="0"/>
              </a:rPr>
              <a:t>  Trình bày:  Lê Nguyễn Minh Ngọc</a:t>
            </a:r>
            <a:r>
              <a:rPr lang="en-US" sz="1400" b="1">
                <a:solidFill>
                  <a:srgbClr val="FFFF00"/>
                </a:solidFill>
                <a:latin typeface="Arial" panose="020B0604020202020204" pitchFamily="34" charset="0"/>
                <a:cs typeface="Arial" panose="020B0604020202020204" pitchFamily="34" charset="0"/>
              </a:rPr>
              <a:t>	</a:t>
            </a:r>
            <a:r>
              <a:rPr lang="en-US" sz="1400" b="1" smtClean="0">
                <a:solidFill>
                  <a:srgbClr val="FFFF00"/>
                </a:solidFill>
                <a:latin typeface="Arial" panose="020B0604020202020204" pitchFamily="34" charset="0"/>
                <a:cs typeface="Arial" panose="020B0604020202020204" pitchFamily="34" charset="0"/>
              </a:rPr>
              <a:t>                   ngoclnm@sgdbinhduong.edu.vn</a:t>
            </a:r>
            <a:endParaRPr lang="en-US" sz="1400" b="1">
              <a:solidFill>
                <a:srgbClr val="FFFF00"/>
              </a:solidFill>
              <a:latin typeface="Arial" panose="020B0604020202020204" pitchFamily="34" charset="0"/>
              <a:cs typeface="Arial" panose="020B0604020202020204" pitchFamily="34" charset="0"/>
            </a:endParaRPr>
          </a:p>
        </p:txBody>
      </p:sp>
      <p:sp>
        <p:nvSpPr>
          <p:cNvPr id="9" name="Rectangle 10"/>
          <p:cNvSpPr>
            <a:spLocks noChangeArrowheads="1"/>
          </p:cNvSpPr>
          <p:nvPr/>
        </p:nvSpPr>
        <p:spPr bwMode="auto">
          <a:xfrm>
            <a:off x="1905000" y="26126"/>
            <a:ext cx="6553200" cy="1066800"/>
          </a:xfrm>
          <a:prstGeom prst="rect">
            <a:avLst/>
          </a:prstGeom>
          <a:noFill/>
          <a:ln w="9525">
            <a:noFill/>
            <a:miter lim="800000"/>
            <a:headEnd/>
            <a:tailEnd/>
          </a:ln>
          <a:effectLst/>
        </p:spPr>
        <p:txBody>
          <a:bodyPr wrap="none" anchor="ctr"/>
          <a:lstStyle/>
          <a:p>
            <a:pPr algn="ctr">
              <a:spcBef>
                <a:spcPct val="5000"/>
              </a:spcBef>
              <a:spcAft>
                <a:spcPct val="5000"/>
              </a:spcAft>
              <a:defRPr/>
            </a:pPr>
            <a:r>
              <a:rPr lang="en-US" sz="2400" b="1">
                <a:solidFill>
                  <a:srgbClr val="FFFF00"/>
                </a:solidFill>
                <a:latin typeface="Arial" panose="020B0604020202020204" pitchFamily="34" charset="0"/>
                <a:cs typeface="Arial" panose="020B0604020202020204" pitchFamily="34" charset="0"/>
              </a:rPr>
              <a:t>SỞ GIÁO DỤC VÀ ĐÀO TẠO</a:t>
            </a:r>
          </a:p>
          <a:p>
            <a:pPr algn="ctr">
              <a:spcBef>
                <a:spcPct val="5000"/>
              </a:spcBef>
              <a:spcAft>
                <a:spcPct val="5000"/>
              </a:spcAft>
              <a:defRPr/>
            </a:pPr>
            <a:r>
              <a:rPr lang="en-US" sz="3200" b="1">
                <a:solidFill>
                  <a:srgbClr val="FFFF00"/>
                </a:solidFill>
                <a:latin typeface="Arial" panose="020B0604020202020204" pitchFamily="34" charset="0"/>
                <a:cs typeface="Arial" panose="020B0604020202020204" pitchFamily="34" charset="0"/>
              </a:rPr>
              <a:t>BÌNH DƯƠNG</a:t>
            </a:r>
          </a:p>
        </p:txBody>
      </p:sp>
      <p:pic>
        <p:nvPicPr>
          <p:cNvPr id="12" name="Picture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408312" y="4305300"/>
            <a:ext cx="2306688" cy="1828798"/>
          </a:xfrm>
          <a:prstGeom prst="rect">
            <a:avLst/>
          </a:prstGeom>
        </p:spPr>
      </p:pic>
      <p:sp>
        <p:nvSpPr>
          <p:cNvPr id="13" name="Rectangle 2"/>
          <p:cNvSpPr txBox="1">
            <a:spLocks noChangeArrowheads="1"/>
          </p:cNvSpPr>
          <p:nvPr/>
        </p:nvSpPr>
        <p:spPr bwMode="auto">
          <a:xfrm>
            <a:off x="65087" y="2209800"/>
            <a:ext cx="90170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8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Verdana" pitchFamily="34" charset="0"/>
              </a:defRPr>
            </a:lvl2pPr>
            <a:lvl3pPr algn="l" rtl="0" eaLnBrk="0" fontAlgn="base" hangingPunct="0">
              <a:spcBef>
                <a:spcPct val="0"/>
              </a:spcBef>
              <a:spcAft>
                <a:spcPct val="0"/>
              </a:spcAft>
              <a:defRPr sz="3800">
                <a:solidFill>
                  <a:schemeClr val="tx2"/>
                </a:solidFill>
                <a:latin typeface="Verdana" pitchFamily="34" charset="0"/>
              </a:defRPr>
            </a:lvl3pPr>
            <a:lvl4pPr algn="l" rtl="0" eaLnBrk="0" fontAlgn="base" hangingPunct="0">
              <a:spcBef>
                <a:spcPct val="0"/>
              </a:spcBef>
              <a:spcAft>
                <a:spcPct val="0"/>
              </a:spcAft>
              <a:defRPr sz="3800">
                <a:solidFill>
                  <a:schemeClr val="tx2"/>
                </a:solidFill>
                <a:latin typeface="Verdana" pitchFamily="34" charset="0"/>
              </a:defRPr>
            </a:lvl4pPr>
            <a:lvl5pPr algn="l" rtl="0" eaLnBrk="0" fontAlgn="base" hangingPunct="0">
              <a:spcBef>
                <a:spcPct val="0"/>
              </a:spcBef>
              <a:spcAft>
                <a:spcPct val="0"/>
              </a:spcAft>
              <a:defRPr sz="3800">
                <a:solidFill>
                  <a:schemeClr val="tx2"/>
                </a:solidFill>
                <a:latin typeface="Verdana" pitchFamily="34" charset="0"/>
              </a:defRPr>
            </a:lvl5pPr>
            <a:lvl6pPr marL="457200" algn="l" rtl="0" fontAlgn="base">
              <a:spcBef>
                <a:spcPct val="0"/>
              </a:spcBef>
              <a:spcAft>
                <a:spcPct val="0"/>
              </a:spcAft>
              <a:defRPr sz="3800">
                <a:solidFill>
                  <a:schemeClr val="tx2"/>
                </a:solidFill>
                <a:latin typeface="Verdana" pitchFamily="34" charset="0"/>
              </a:defRPr>
            </a:lvl6pPr>
            <a:lvl7pPr marL="914400" algn="l" rtl="0" fontAlgn="base">
              <a:spcBef>
                <a:spcPct val="0"/>
              </a:spcBef>
              <a:spcAft>
                <a:spcPct val="0"/>
              </a:spcAft>
              <a:defRPr sz="3800">
                <a:solidFill>
                  <a:schemeClr val="tx2"/>
                </a:solidFill>
                <a:latin typeface="Verdana" pitchFamily="34" charset="0"/>
              </a:defRPr>
            </a:lvl7pPr>
            <a:lvl8pPr marL="1371600" algn="l" rtl="0" fontAlgn="base">
              <a:spcBef>
                <a:spcPct val="0"/>
              </a:spcBef>
              <a:spcAft>
                <a:spcPct val="0"/>
              </a:spcAft>
              <a:defRPr sz="3800">
                <a:solidFill>
                  <a:schemeClr val="tx2"/>
                </a:solidFill>
                <a:latin typeface="Verdana" pitchFamily="34" charset="0"/>
              </a:defRPr>
            </a:lvl8pPr>
            <a:lvl9pPr marL="1828800" algn="l" rtl="0" fontAlgn="base">
              <a:spcBef>
                <a:spcPct val="0"/>
              </a:spcBef>
              <a:spcAft>
                <a:spcPct val="0"/>
              </a:spcAft>
              <a:defRPr sz="3800">
                <a:solidFill>
                  <a:schemeClr val="tx2"/>
                </a:solidFill>
                <a:latin typeface="Verdana" pitchFamily="34" charset="0"/>
              </a:defRPr>
            </a:lvl9pPr>
          </a:lstStyle>
          <a:p>
            <a:pPr algn="ctr">
              <a:lnSpc>
                <a:spcPct val="114000"/>
              </a:lnSpc>
              <a:spcBef>
                <a:spcPts val="600"/>
              </a:spcBef>
            </a:pPr>
            <a:r>
              <a:rPr lang="en-US" altLang="en-US" sz="4400" b="1" kern="0" smtClean="0">
                <a:solidFill>
                  <a:srgbClr val="00B050"/>
                </a:solidFill>
                <a:latin typeface="Arial" panose="020B0604020202020204" pitchFamily="34" charset="0"/>
                <a:cs typeface="Arial" panose="020B0604020202020204" pitchFamily="34" charset="0"/>
              </a:rPr>
              <a:t>SINH HOẠT</a:t>
            </a:r>
          </a:p>
          <a:p>
            <a:pPr algn="ctr">
              <a:lnSpc>
                <a:spcPct val="114000"/>
              </a:lnSpc>
              <a:spcBef>
                <a:spcPts val="600"/>
              </a:spcBef>
            </a:pPr>
            <a:r>
              <a:rPr lang="en-US" altLang="en-US" sz="4000" b="1" kern="0" smtClean="0">
                <a:solidFill>
                  <a:srgbClr val="FF0000"/>
                </a:solidFill>
                <a:latin typeface="Arial" panose="020B0604020202020204" pitchFamily="34" charset="0"/>
                <a:cs typeface="Arial" panose="020B0604020202020204" pitchFamily="34" charset="0"/>
              </a:rPr>
              <a:t>NGÀY PHÁP LUẬT THÁNG 4/2021</a:t>
            </a:r>
            <a:endParaRPr lang="en-US" altLang="en-US" sz="4000" b="1" kern="0">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8392394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457200" algn="just" eaLnBrk="1" hangingPunct="1">
              <a:lnSpc>
                <a:spcPct val="110000"/>
              </a:lnSpc>
              <a:spcBef>
                <a:spcPts val="1200"/>
              </a:spcBef>
              <a:spcAft>
                <a:spcPts val="0"/>
              </a:spcAft>
              <a:buClr>
                <a:srgbClr val="FF0000"/>
              </a:buClr>
              <a:buFont typeface="+mj-lt"/>
              <a:buAutoNum type="arabicPeriod"/>
              <a:defRPr/>
            </a:pPr>
            <a:r>
              <a:rPr lang="vi-VN" sz="2100" b="1" kern="0" smtClean="0">
                <a:solidFill>
                  <a:srgbClr val="FF3399"/>
                </a:solidFill>
                <a:latin typeface="Arial" charset="0"/>
              </a:rPr>
              <a:t>Thư </a:t>
            </a:r>
            <a:r>
              <a:rPr lang="vi-VN" sz="2100" b="1" kern="0">
                <a:solidFill>
                  <a:srgbClr val="FF3399"/>
                </a:solidFill>
                <a:latin typeface="Arial" charset="0"/>
              </a:rPr>
              <a:t>viện </a:t>
            </a:r>
            <a:r>
              <a:rPr lang="vi-VN" sz="2100" b="1" kern="0">
                <a:solidFill>
                  <a:srgbClr val="0000FF"/>
                </a:solidFill>
                <a:latin typeface="Arial" charset="0"/>
              </a:rPr>
              <a:t>là thiết chế văn hóa, thông tin, giáo dục, khoa học thực hiện việc xây dựng, xử lý, lưu giữ, bảo quản, cung cấp tài nguyên thông tin phục vụ nhu cầu của người sử </a:t>
            </a:r>
            <a:r>
              <a:rPr lang="vi-VN" sz="2100" b="1" kern="0" smtClean="0">
                <a:solidFill>
                  <a:srgbClr val="0000FF"/>
                </a:solidFill>
                <a:latin typeface="Arial" charset="0"/>
              </a:rPr>
              <a:t>dụng.</a:t>
            </a:r>
            <a:endParaRPr lang="en-US" sz="2100" b="1" kern="0" smtClean="0">
              <a:solidFill>
                <a:srgbClr val="0000FF"/>
              </a:solidFill>
              <a:latin typeface="Arial" charset="0"/>
            </a:endParaRPr>
          </a:p>
          <a:p>
            <a:pPr marL="579438" indent="-457200" algn="just" eaLnBrk="1" hangingPunct="1">
              <a:lnSpc>
                <a:spcPct val="110000"/>
              </a:lnSpc>
              <a:spcBef>
                <a:spcPts val="1200"/>
              </a:spcBef>
              <a:spcAft>
                <a:spcPts val="0"/>
              </a:spcAft>
              <a:buClr>
                <a:srgbClr val="FF0000"/>
              </a:buClr>
              <a:buFont typeface="+mj-lt"/>
              <a:buAutoNum type="arabicPeriod"/>
              <a:defRPr/>
            </a:pPr>
            <a:r>
              <a:rPr lang="vi-VN" sz="2100" b="1" kern="0" smtClean="0">
                <a:solidFill>
                  <a:srgbClr val="FF3399"/>
                </a:solidFill>
                <a:latin typeface="Arial" charset="0"/>
              </a:rPr>
              <a:t>Thư </a:t>
            </a:r>
            <a:r>
              <a:rPr lang="vi-VN" sz="2100" b="1" kern="0">
                <a:solidFill>
                  <a:srgbClr val="FF3399"/>
                </a:solidFill>
                <a:latin typeface="Arial" charset="0"/>
              </a:rPr>
              <a:t>viện s</a:t>
            </a:r>
            <a:r>
              <a:rPr lang="en-US" sz="2100" b="1" kern="0">
                <a:solidFill>
                  <a:srgbClr val="FF3399"/>
                </a:solidFill>
                <a:latin typeface="Arial" charset="0"/>
              </a:rPr>
              <a:t>ố </a:t>
            </a:r>
            <a:r>
              <a:rPr lang="vi-VN" sz="2100" b="1" kern="0">
                <a:solidFill>
                  <a:srgbClr val="0000FF"/>
                </a:solidFill>
                <a:latin typeface="Arial" charset="0"/>
              </a:rPr>
              <a:t>là thư viện hoặc bộ phận của thư viện có tài nguyên thông tin được xử lý, lưu giữ dưới dạng số mà người sử dụng thư viện truy cập, khai thác thông qua thiết bị điện tử và không gian </a:t>
            </a:r>
            <a:r>
              <a:rPr lang="vi-VN" sz="2100" b="1" kern="0" smtClean="0">
                <a:solidFill>
                  <a:srgbClr val="0000FF"/>
                </a:solidFill>
                <a:latin typeface="Arial" charset="0"/>
              </a:rPr>
              <a:t>mạng.</a:t>
            </a:r>
            <a:endParaRPr lang="en-US" sz="2100" b="1" kern="0" smtClean="0">
              <a:solidFill>
                <a:srgbClr val="0000FF"/>
              </a:solidFill>
              <a:latin typeface="Arial" charset="0"/>
            </a:endParaRPr>
          </a:p>
          <a:p>
            <a:pPr marL="579438" indent="-457200" algn="just" eaLnBrk="1" hangingPunct="1">
              <a:lnSpc>
                <a:spcPct val="110000"/>
              </a:lnSpc>
              <a:spcBef>
                <a:spcPts val="1200"/>
              </a:spcBef>
              <a:spcAft>
                <a:spcPts val="0"/>
              </a:spcAft>
              <a:buClr>
                <a:srgbClr val="FF0000"/>
              </a:buClr>
              <a:buFont typeface="+mj-lt"/>
              <a:buAutoNum type="arabicPeriod"/>
              <a:defRPr/>
            </a:pPr>
            <a:r>
              <a:rPr lang="vi-VN" sz="2100" b="1" kern="0" smtClean="0">
                <a:solidFill>
                  <a:srgbClr val="FF3399"/>
                </a:solidFill>
                <a:latin typeface="Arial" charset="0"/>
              </a:rPr>
              <a:t>Tài </a:t>
            </a:r>
            <a:r>
              <a:rPr lang="vi-VN" sz="2100" b="1" kern="0">
                <a:solidFill>
                  <a:srgbClr val="FF3399"/>
                </a:solidFill>
                <a:latin typeface="Arial" charset="0"/>
              </a:rPr>
              <a:t>nguyên thông tin </a:t>
            </a:r>
            <a:r>
              <a:rPr lang="vi-VN" sz="2100" b="1" kern="0">
                <a:solidFill>
                  <a:srgbClr val="0000FF"/>
                </a:solidFill>
                <a:latin typeface="Arial" charset="0"/>
              </a:rPr>
              <a:t>là tập hợp các loại hình tài liệu, dữ liệu gồm tài liệu in, tài liệu viết tay, tài liệu nghe, nhìn, tài liệu số, tài liệu vi dạng gồm vi phim, vi phiếu, tài liệu đ</a:t>
            </a:r>
            <a:r>
              <a:rPr lang="en-US" sz="2100" b="1" kern="0">
                <a:solidFill>
                  <a:srgbClr val="0000FF"/>
                </a:solidFill>
                <a:latin typeface="Arial" charset="0"/>
              </a:rPr>
              <a:t>ặ</a:t>
            </a:r>
            <a:r>
              <a:rPr lang="vi-VN" sz="2100" b="1" kern="0">
                <a:solidFill>
                  <a:srgbClr val="0000FF"/>
                </a:solidFill>
                <a:latin typeface="Arial" charset="0"/>
              </a:rPr>
              <a:t>c biệt cho người khuyết tật và tài liệu, dữ liệu </a:t>
            </a:r>
            <a:r>
              <a:rPr lang="vi-VN" sz="2100" b="1" kern="0" smtClean="0">
                <a:solidFill>
                  <a:srgbClr val="0000FF"/>
                </a:solidFill>
                <a:latin typeface="Arial" charset="0"/>
              </a:rPr>
              <a:t>khác.</a:t>
            </a:r>
            <a:endParaRPr lang="en-US" sz="2100" b="1" kern="0" smtClean="0">
              <a:solidFill>
                <a:srgbClr val="0000FF"/>
              </a:solidFill>
              <a:latin typeface="Arial" charset="0"/>
            </a:endParaRPr>
          </a:p>
          <a:p>
            <a:pPr marL="579438" indent="-457200" algn="just" eaLnBrk="1" hangingPunct="1">
              <a:lnSpc>
                <a:spcPct val="110000"/>
              </a:lnSpc>
              <a:spcBef>
                <a:spcPts val="1200"/>
              </a:spcBef>
              <a:spcAft>
                <a:spcPts val="0"/>
              </a:spcAft>
              <a:buClr>
                <a:srgbClr val="FF0000"/>
              </a:buClr>
              <a:buFont typeface="+mj-lt"/>
              <a:buAutoNum type="arabicPeriod"/>
              <a:defRPr/>
            </a:pPr>
            <a:r>
              <a:rPr lang="vi-VN" sz="2100" b="1" kern="0" smtClean="0">
                <a:solidFill>
                  <a:srgbClr val="FF3399"/>
                </a:solidFill>
                <a:latin typeface="Arial" charset="0"/>
              </a:rPr>
              <a:t>Tài </a:t>
            </a:r>
            <a:r>
              <a:rPr lang="vi-VN" sz="2100" b="1" kern="0">
                <a:solidFill>
                  <a:srgbClr val="FF3399"/>
                </a:solidFill>
                <a:latin typeface="Arial" charset="0"/>
              </a:rPr>
              <a:t>nguyên thông tin mở </a:t>
            </a:r>
            <a:r>
              <a:rPr lang="vi-VN" sz="2100" b="1" kern="0">
                <a:solidFill>
                  <a:srgbClr val="0000FF"/>
                </a:solidFill>
                <a:latin typeface="Arial" charset="0"/>
              </a:rPr>
              <a:t>là tài nguyên thông t</a:t>
            </a:r>
            <a:r>
              <a:rPr lang="en-US" sz="2100" b="1" kern="0">
                <a:solidFill>
                  <a:srgbClr val="0000FF"/>
                </a:solidFill>
                <a:latin typeface="Arial" charset="0"/>
              </a:rPr>
              <a:t>i</a:t>
            </a:r>
            <a:r>
              <a:rPr lang="vi-VN" sz="2100" b="1" kern="0">
                <a:solidFill>
                  <a:srgbClr val="0000FF"/>
                </a:solidFill>
                <a:latin typeface="Arial" charset="0"/>
              </a:rPr>
              <a:t>n mà người sử dụng thư viện có thể tiếp cận không có rào cản về tài ch</a:t>
            </a:r>
            <a:r>
              <a:rPr lang="en-US" sz="2100" b="1" kern="0">
                <a:solidFill>
                  <a:srgbClr val="0000FF"/>
                </a:solidFill>
                <a:latin typeface="Arial" charset="0"/>
              </a:rPr>
              <a:t>í</a:t>
            </a:r>
            <a:r>
              <a:rPr lang="vi-VN" sz="2100" b="1" kern="0">
                <a:solidFill>
                  <a:srgbClr val="0000FF"/>
                </a:solidFill>
                <a:latin typeface="Arial" charset="0"/>
              </a:rPr>
              <a:t>nh, pháp lý hoặc kỹ </a:t>
            </a:r>
            <a:r>
              <a:rPr lang="vi-VN" sz="2100" b="1" kern="0" smtClean="0">
                <a:solidFill>
                  <a:srgbClr val="0000FF"/>
                </a:solidFill>
                <a:latin typeface="Arial" charset="0"/>
              </a:rPr>
              <a:t>thuật.</a:t>
            </a:r>
            <a:endParaRPr lang="en-US" sz="2100" b="1" ker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marL="115888" indent="-12700" algn="ctr" eaLnBrk="1" hangingPunct="1">
              <a:lnSpc>
                <a:spcPct val="114000"/>
              </a:lnSpc>
              <a:spcBef>
                <a:spcPts val="1200"/>
              </a:spcBef>
              <a:spcAft>
                <a:spcPts val="0"/>
              </a:spcAft>
              <a:defRPr/>
            </a:pPr>
            <a:r>
              <a:rPr lang="vi-VN" sz="2600" b="1" smtClean="0">
                <a:solidFill>
                  <a:srgbClr val="FF0000"/>
                </a:solidFill>
                <a:latin typeface="Arial" panose="020B0604020202020204" pitchFamily="34" charset="0"/>
                <a:cs typeface="Arial" panose="020B0604020202020204" pitchFamily="34" charset="0"/>
              </a:rPr>
              <a:t>Điều </a:t>
            </a:r>
            <a:r>
              <a:rPr lang="vi-VN" sz="2600" b="1">
                <a:solidFill>
                  <a:srgbClr val="FF0000"/>
                </a:solidFill>
                <a:latin typeface="Arial" panose="020B0604020202020204" pitchFamily="34" charset="0"/>
                <a:cs typeface="Arial" panose="020B0604020202020204" pitchFamily="34" charset="0"/>
              </a:rPr>
              <a:t>3. Giải thích từ ngữ</a:t>
            </a:r>
            <a:endParaRPr lang="en-US" sz="2600" b="1">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35893798"/>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457200" algn="just" eaLnBrk="1" hangingPunct="1">
              <a:lnSpc>
                <a:spcPct val="110000"/>
              </a:lnSpc>
              <a:spcBef>
                <a:spcPts val="800"/>
              </a:spcBef>
              <a:spcAft>
                <a:spcPts val="0"/>
              </a:spcAft>
              <a:buClr>
                <a:srgbClr val="FF0000"/>
              </a:buClr>
              <a:buFont typeface="+mj-lt"/>
              <a:buAutoNum type="arabicPeriod"/>
              <a:defRPr/>
            </a:pPr>
            <a:r>
              <a:rPr lang="en-US" sz="2000" b="1" kern="0" smtClean="0">
                <a:solidFill>
                  <a:srgbClr val="0000FF"/>
                </a:solidFill>
                <a:latin typeface="Arial" charset="0"/>
              </a:rPr>
              <a:t>Trung </a:t>
            </a:r>
            <a:r>
              <a:rPr lang="en-US" sz="2000" b="1" kern="0">
                <a:solidFill>
                  <a:srgbClr val="0000FF"/>
                </a:solidFill>
                <a:latin typeface="Arial" charset="0"/>
              </a:rPr>
              <a:t>tâm hỗ trợ phát triển giáo dục hòa nhập là cơ sở cung cấp nội dung chương trình, thiết bị, tài liệu dạy và học, các dịch vụ tư vấn, hỗ trợ giáo dục, tổ chức giáo dục phù hợp với đặc điểm và hoàn cảnh của người khuyết </a:t>
            </a:r>
            <a:r>
              <a:rPr lang="en-US" sz="2000" b="1" kern="0" smtClean="0">
                <a:solidFill>
                  <a:srgbClr val="0000FF"/>
                </a:solidFill>
                <a:latin typeface="Arial" charset="0"/>
              </a:rPr>
              <a:t>tật.</a:t>
            </a:r>
          </a:p>
          <a:p>
            <a:pPr marL="579438" indent="-457200" algn="just" eaLnBrk="1" hangingPunct="1">
              <a:lnSpc>
                <a:spcPct val="110000"/>
              </a:lnSpc>
              <a:spcBef>
                <a:spcPts val="800"/>
              </a:spcBef>
              <a:spcAft>
                <a:spcPts val="0"/>
              </a:spcAft>
              <a:buClr>
                <a:srgbClr val="FF0000"/>
              </a:buClr>
              <a:buFont typeface="+mj-lt"/>
              <a:buAutoNum type="arabicPeriod"/>
              <a:defRPr/>
            </a:pPr>
            <a:r>
              <a:rPr lang="en-US" sz="2000" b="1" kern="0" smtClean="0">
                <a:solidFill>
                  <a:srgbClr val="0000FF"/>
                </a:solidFill>
                <a:latin typeface="Arial" charset="0"/>
              </a:rPr>
              <a:t>Trung </a:t>
            </a:r>
            <a:r>
              <a:rPr lang="en-US" sz="2000" b="1" kern="0">
                <a:solidFill>
                  <a:srgbClr val="0000FF"/>
                </a:solidFill>
                <a:latin typeface="Arial" charset="0"/>
              </a:rPr>
              <a:t>tâm hỗ trợ phát triển giáo dục hòa nhập có nhiệm vụ </a:t>
            </a:r>
            <a:r>
              <a:rPr lang="en-US" sz="2000" b="1" kern="0" smtClean="0">
                <a:solidFill>
                  <a:srgbClr val="0000FF"/>
                </a:solidFill>
                <a:latin typeface="Arial" charset="0"/>
              </a:rPr>
              <a:t>sau:</a:t>
            </a:r>
          </a:p>
          <a:p>
            <a:pPr marL="579438" indent="-457200" algn="just" eaLnBrk="1" hangingPunct="1">
              <a:lnSpc>
                <a:spcPct val="110000"/>
              </a:lnSpc>
              <a:spcBef>
                <a:spcPts val="800"/>
              </a:spcBef>
              <a:spcAft>
                <a:spcPts val="0"/>
              </a:spcAft>
              <a:buClr>
                <a:srgbClr val="FF0000"/>
              </a:buClr>
              <a:buFont typeface="+mj-lt"/>
              <a:buAutoNum type="alphaLcParenR"/>
              <a:defRPr/>
            </a:pPr>
            <a:r>
              <a:rPr lang="en-US" sz="2000" b="1" kern="0" smtClean="0">
                <a:solidFill>
                  <a:srgbClr val="0000FF"/>
                </a:solidFill>
                <a:latin typeface="Arial" charset="0"/>
              </a:rPr>
              <a:t>Phát </a:t>
            </a:r>
            <a:r>
              <a:rPr lang="en-US" sz="2000" b="1" kern="0">
                <a:solidFill>
                  <a:srgbClr val="0000FF"/>
                </a:solidFill>
                <a:latin typeface="Arial" charset="0"/>
              </a:rPr>
              <a:t>hiện khuyết tật để tư vấn lựa chọn phương thức giáo dục phù </a:t>
            </a:r>
            <a:r>
              <a:rPr lang="en-US" sz="2000" b="1" kern="0" smtClean="0">
                <a:solidFill>
                  <a:srgbClr val="0000FF"/>
                </a:solidFill>
                <a:latin typeface="Arial" charset="0"/>
              </a:rPr>
              <a:t>hợp;</a:t>
            </a:r>
          </a:p>
          <a:p>
            <a:pPr marL="579438" indent="-457200" algn="just" eaLnBrk="1" hangingPunct="1">
              <a:lnSpc>
                <a:spcPct val="110000"/>
              </a:lnSpc>
              <a:spcBef>
                <a:spcPts val="800"/>
              </a:spcBef>
              <a:spcAft>
                <a:spcPts val="0"/>
              </a:spcAft>
              <a:buClr>
                <a:srgbClr val="FF0000"/>
              </a:buClr>
              <a:buFont typeface="+mj-lt"/>
              <a:buAutoNum type="alphaLcParenR"/>
              <a:defRPr/>
            </a:pPr>
            <a:r>
              <a:rPr lang="en-US" sz="2000" b="1" kern="0" smtClean="0">
                <a:solidFill>
                  <a:srgbClr val="0000FF"/>
                </a:solidFill>
                <a:latin typeface="Arial" charset="0"/>
              </a:rPr>
              <a:t>Thực </a:t>
            </a:r>
            <a:r>
              <a:rPr lang="en-US" sz="2000" b="1" kern="0">
                <a:solidFill>
                  <a:srgbClr val="0000FF"/>
                </a:solidFill>
                <a:latin typeface="Arial" charset="0"/>
              </a:rPr>
              <a:t>hiện biện pháp can thiệp sớm người khuyết tật tại cộng đồng để lựa chọn phương thức giáo dục phù </a:t>
            </a:r>
            <a:r>
              <a:rPr lang="en-US" sz="2000" b="1" kern="0" smtClean="0">
                <a:solidFill>
                  <a:srgbClr val="0000FF"/>
                </a:solidFill>
                <a:latin typeface="Arial" charset="0"/>
              </a:rPr>
              <a:t>hợp;</a:t>
            </a:r>
          </a:p>
          <a:p>
            <a:pPr marL="579438" indent="-457200" algn="just" eaLnBrk="1" hangingPunct="1">
              <a:lnSpc>
                <a:spcPct val="110000"/>
              </a:lnSpc>
              <a:spcBef>
                <a:spcPts val="800"/>
              </a:spcBef>
              <a:spcAft>
                <a:spcPts val="0"/>
              </a:spcAft>
              <a:buClr>
                <a:srgbClr val="FF0000"/>
              </a:buClr>
              <a:buFont typeface="+mj-lt"/>
              <a:buAutoNum type="alphaLcParenR"/>
              <a:defRPr/>
            </a:pPr>
            <a:r>
              <a:rPr lang="en-US" sz="2000" b="1" kern="0" smtClean="0">
                <a:solidFill>
                  <a:srgbClr val="0000FF"/>
                </a:solidFill>
                <a:latin typeface="Arial" charset="0"/>
              </a:rPr>
              <a:t>Tư </a:t>
            </a:r>
            <a:r>
              <a:rPr lang="en-US" sz="2000" b="1" kern="0">
                <a:solidFill>
                  <a:srgbClr val="0000FF"/>
                </a:solidFill>
                <a:latin typeface="Arial" charset="0"/>
              </a:rPr>
              <a:t>vấn tâm lý, sức khỏe, giáo dục, hướng nghiệp để lựa chọn phương thức giáo dục phù </a:t>
            </a:r>
            <a:r>
              <a:rPr lang="en-US" sz="2000" b="1" kern="0" smtClean="0">
                <a:solidFill>
                  <a:srgbClr val="0000FF"/>
                </a:solidFill>
                <a:latin typeface="Arial" charset="0"/>
              </a:rPr>
              <a:t>hợp;</a:t>
            </a:r>
          </a:p>
          <a:p>
            <a:pPr marL="579438" indent="-457200" algn="just" eaLnBrk="1" hangingPunct="1">
              <a:lnSpc>
                <a:spcPct val="110000"/>
              </a:lnSpc>
              <a:spcBef>
                <a:spcPts val="800"/>
              </a:spcBef>
              <a:spcAft>
                <a:spcPts val="0"/>
              </a:spcAft>
              <a:buClr>
                <a:srgbClr val="FF0000"/>
              </a:buClr>
              <a:buFont typeface="+mj-lt"/>
              <a:buAutoNum type="alphaLcParenR"/>
              <a:defRPr/>
            </a:pPr>
            <a:r>
              <a:rPr lang="en-US" sz="2000" b="1" kern="0" spc="-50" smtClean="0">
                <a:solidFill>
                  <a:srgbClr val="0000FF"/>
                </a:solidFill>
                <a:latin typeface="Arial" charset="0"/>
              </a:rPr>
              <a:t>Hỗ </a:t>
            </a:r>
            <a:r>
              <a:rPr lang="en-US" sz="2000" b="1" kern="0" spc="-50">
                <a:solidFill>
                  <a:srgbClr val="0000FF"/>
                </a:solidFill>
                <a:latin typeface="Arial" charset="0"/>
              </a:rPr>
              <a:t>trợ người khuyết tật tại gia đình, tại cơ sở giáo dục và cộng </a:t>
            </a:r>
            <a:r>
              <a:rPr lang="en-US" sz="2000" b="1" kern="0" spc="-50" smtClean="0">
                <a:solidFill>
                  <a:srgbClr val="0000FF"/>
                </a:solidFill>
                <a:latin typeface="Arial" charset="0"/>
              </a:rPr>
              <a:t>đồng;</a:t>
            </a:r>
          </a:p>
          <a:p>
            <a:pPr marL="569913" indent="-461963" algn="just" eaLnBrk="1" hangingPunct="1">
              <a:lnSpc>
                <a:spcPct val="110000"/>
              </a:lnSpc>
              <a:spcBef>
                <a:spcPts val="800"/>
              </a:spcBef>
              <a:spcAft>
                <a:spcPts val="0"/>
              </a:spcAft>
              <a:buClr>
                <a:srgbClr val="FF0000"/>
              </a:buClr>
              <a:buNone/>
              <a:defRPr/>
            </a:pPr>
            <a:r>
              <a:rPr lang="en-US" sz="2000" b="1" kern="0" smtClean="0">
                <a:solidFill>
                  <a:srgbClr val="FF0000"/>
                </a:solidFill>
                <a:latin typeface="Arial" charset="0"/>
              </a:rPr>
              <a:t>đ</a:t>
            </a:r>
            <a:r>
              <a:rPr lang="en-US" sz="2000" b="1" kern="0">
                <a:solidFill>
                  <a:srgbClr val="FF0000"/>
                </a:solidFill>
                <a:latin typeface="Arial" charset="0"/>
              </a:rPr>
              <a:t>)</a:t>
            </a:r>
            <a:r>
              <a:rPr lang="en-US" sz="2000" b="1" kern="0">
                <a:solidFill>
                  <a:srgbClr val="0000FF"/>
                </a:solidFill>
                <a:latin typeface="Arial" charset="0"/>
              </a:rPr>
              <a:t> </a:t>
            </a:r>
            <a:r>
              <a:rPr lang="en-US" sz="2000" b="1" kern="0" smtClean="0">
                <a:solidFill>
                  <a:srgbClr val="0000FF"/>
                </a:solidFill>
                <a:latin typeface="Arial" charset="0"/>
              </a:rPr>
              <a:t> Cung </a:t>
            </a:r>
            <a:r>
              <a:rPr lang="en-US" sz="2000" b="1" kern="0">
                <a:solidFill>
                  <a:srgbClr val="0000FF"/>
                </a:solidFill>
                <a:latin typeface="Arial" charset="0"/>
              </a:rPr>
              <a:t>cấp nội dung chương trình, thiết bị, tài liệu dạy và học đặc thù phù hợp với từng dạng tật, mức độ khuyết tật</a:t>
            </a:r>
            <a:r>
              <a:rPr lang="en-US" sz="2000" b="1" kern="0" smtClean="0">
                <a:solidFill>
                  <a:srgbClr val="0000FF"/>
                </a:solidFill>
                <a:latin typeface="Arial" charset="0"/>
              </a:rPr>
              <a:t>.</a:t>
            </a:r>
            <a:endParaRPr lang="en-US" sz="2000" b="1" ker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algn="ctr"/>
            <a:r>
              <a:rPr lang="en-US" sz="2400" b="1" smtClean="0">
                <a:solidFill>
                  <a:srgbClr val="FF0000"/>
                </a:solidFill>
                <a:latin typeface="Arial" panose="020B0604020202020204" pitchFamily="34" charset="0"/>
                <a:cs typeface="Arial" panose="020B0604020202020204" pitchFamily="34" charset="0"/>
              </a:rPr>
              <a:t>Điều </a:t>
            </a:r>
            <a:r>
              <a:rPr lang="en-US" sz="2400" b="1">
                <a:solidFill>
                  <a:srgbClr val="FF0000"/>
                </a:solidFill>
                <a:latin typeface="Arial" panose="020B0604020202020204" pitchFamily="34" charset="0"/>
                <a:cs typeface="Arial" panose="020B0604020202020204" pitchFamily="34" charset="0"/>
              </a:rPr>
              <a:t>31. Trung tâm hỗ trợ phát triển giáo dục hòa nhập</a:t>
            </a:r>
          </a:p>
        </p:txBody>
      </p:sp>
    </p:spTree>
    <p:extLst>
      <p:ext uri="{BB962C8B-B14F-4D97-AF65-F5344CB8AC3E}">
        <p14:creationId xmlns:p14="http://schemas.microsoft.com/office/powerpoint/2010/main" val="1287780899"/>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457200" algn="just" eaLnBrk="1" hangingPunct="1">
              <a:lnSpc>
                <a:spcPct val="110000"/>
              </a:lnSpc>
              <a:spcBef>
                <a:spcPts val="800"/>
              </a:spcBef>
              <a:spcAft>
                <a:spcPts val="0"/>
              </a:spcAft>
              <a:buClr>
                <a:srgbClr val="FF0000"/>
              </a:buClr>
              <a:buFont typeface="+mj-lt"/>
              <a:buAutoNum type="arabicPeriod" startAt="3"/>
              <a:defRPr/>
            </a:pPr>
            <a:r>
              <a:rPr lang="en-US" sz="2000" b="1" kern="0" smtClean="0">
                <a:solidFill>
                  <a:srgbClr val="0000FF"/>
                </a:solidFill>
                <a:latin typeface="Arial" charset="0"/>
              </a:rPr>
              <a:t>Việc </a:t>
            </a:r>
            <a:r>
              <a:rPr lang="en-US" sz="2000" b="1" kern="0">
                <a:solidFill>
                  <a:srgbClr val="0000FF"/>
                </a:solidFill>
                <a:latin typeface="Arial" charset="0"/>
              </a:rPr>
              <a:t>thành lập và hoạt động của Trung tâm hỗ trợ phát triển giáo dục hòa nhập phải bảo đảm điều kiện sau </a:t>
            </a:r>
            <a:r>
              <a:rPr lang="en-US" sz="2000" b="1" kern="0" smtClean="0">
                <a:solidFill>
                  <a:srgbClr val="0000FF"/>
                </a:solidFill>
                <a:latin typeface="Arial" charset="0"/>
              </a:rPr>
              <a:t>đây:</a:t>
            </a:r>
          </a:p>
          <a:p>
            <a:pPr marL="579438" indent="-457200" algn="just" eaLnBrk="1" hangingPunct="1">
              <a:lnSpc>
                <a:spcPct val="110000"/>
              </a:lnSpc>
              <a:spcBef>
                <a:spcPts val="800"/>
              </a:spcBef>
              <a:spcAft>
                <a:spcPts val="0"/>
              </a:spcAft>
              <a:buClr>
                <a:srgbClr val="FF0000"/>
              </a:buClr>
              <a:buFont typeface="+mj-lt"/>
              <a:buAutoNum type="alphaLcParenR"/>
              <a:defRPr/>
            </a:pPr>
            <a:r>
              <a:rPr lang="en-US" sz="2000" b="1" kern="0" smtClean="0">
                <a:solidFill>
                  <a:srgbClr val="0000FF"/>
                </a:solidFill>
                <a:latin typeface="Arial" charset="0"/>
              </a:rPr>
              <a:t>Có </a:t>
            </a:r>
            <a:r>
              <a:rPr lang="en-US" sz="2000" b="1" kern="0">
                <a:solidFill>
                  <a:srgbClr val="0000FF"/>
                </a:solidFill>
                <a:latin typeface="Arial" charset="0"/>
              </a:rPr>
              <a:t>cơ sở vật chất, phương tiện thiết bị và dịch vụ hỗ trợ phù hợp với đặc điểm của người khuyết </a:t>
            </a:r>
            <a:r>
              <a:rPr lang="en-US" sz="2000" b="1" kern="0" smtClean="0">
                <a:solidFill>
                  <a:srgbClr val="0000FF"/>
                </a:solidFill>
                <a:latin typeface="Arial" charset="0"/>
              </a:rPr>
              <a:t>tật;</a:t>
            </a:r>
          </a:p>
          <a:p>
            <a:pPr marL="579438" indent="-457200" algn="just" eaLnBrk="1" hangingPunct="1">
              <a:lnSpc>
                <a:spcPct val="110000"/>
              </a:lnSpc>
              <a:spcBef>
                <a:spcPts val="800"/>
              </a:spcBef>
              <a:spcAft>
                <a:spcPts val="0"/>
              </a:spcAft>
              <a:buClr>
                <a:srgbClr val="FF0000"/>
              </a:buClr>
              <a:buFont typeface="+mj-lt"/>
              <a:buAutoNum type="alphaLcParenR"/>
              <a:defRPr/>
            </a:pPr>
            <a:r>
              <a:rPr lang="en-US" sz="2000" b="1" kern="0" smtClean="0">
                <a:solidFill>
                  <a:srgbClr val="0000FF"/>
                </a:solidFill>
                <a:latin typeface="Arial" charset="0"/>
              </a:rPr>
              <a:t>Có </a:t>
            </a:r>
            <a:r>
              <a:rPr lang="en-US" sz="2000" b="1" kern="0">
                <a:solidFill>
                  <a:srgbClr val="0000FF"/>
                </a:solidFill>
                <a:latin typeface="Arial" charset="0"/>
              </a:rPr>
              <a:t>đội ngũ cán bộ, giáo viên, nhân viên hỗ trợ giáo dục có trình độ </a:t>
            </a:r>
            <a:r>
              <a:rPr lang="en-US" sz="2000" b="1" kern="0" spc="-70">
                <a:solidFill>
                  <a:srgbClr val="0000FF"/>
                </a:solidFill>
                <a:latin typeface="Arial" charset="0"/>
              </a:rPr>
              <a:t>chuyên môn phù hợp với các phương thức giáo dục người khuyết </a:t>
            </a:r>
            <a:r>
              <a:rPr lang="en-US" sz="2000" b="1" kern="0" spc="-70" smtClean="0">
                <a:solidFill>
                  <a:srgbClr val="0000FF"/>
                </a:solidFill>
                <a:latin typeface="Arial" charset="0"/>
              </a:rPr>
              <a:t>tật;</a:t>
            </a:r>
          </a:p>
          <a:p>
            <a:pPr marL="579438" indent="-457200" algn="just" eaLnBrk="1" hangingPunct="1">
              <a:lnSpc>
                <a:spcPct val="110000"/>
              </a:lnSpc>
              <a:spcBef>
                <a:spcPts val="800"/>
              </a:spcBef>
              <a:spcAft>
                <a:spcPts val="0"/>
              </a:spcAft>
              <a:buClr>
                <a:srgbClr val="FF0000"/>
              </a:buClr>
              <a:buFont typeface="+mj-lt"/>
              <a:buAutoNum type="alphaLcParenR"/>
              <a:defRPr/>
            </a:pPr>
            <a:r>
              <a:rPr lang="en-US" sz="2000" b="1" kern="0" smtClean="0">
                <a:solidFill>
                  <a:srgbClr val="0000FF"/>
                </a:solidFill>
                <a:latin typeface="Arial" charset="0"/>
              </a:rPr>
              <a:t>Có </a:t>
            </a:r>
            <a:r>
              <a:rPr lang="en-US" sz="2000" b="1" kern="0">
                <a:solidFill>
                  <a:srgbClr val="0000FF"/>
                </a:solidFill>
                <a:latin typeface="Arial" charset="0"/>
              </a:rPr>
              <a:t>nội dung chương trình giáo dục, bồi dưỡng và tài liệu tư vấn phù hợp với các phương thức giáo dục người khuyết </a:t>
            </a:r>
            <a:r>
              <a:rPr lang="en-US" sz="2000" b="1" kern="0" smtClean="0">
                <a:solidFill>
                  <a:srgbClr val="0000FF"/>
                </a:solidFill>
                <a:latin typeface="Arial" charset="0"/>
              </a:rPr>
              <a:t>tật.</a:t>
            </a:r>
          </a:p>
          <a:p>
            <a:pPr marL="579438" indent="-457200" algn="just" eaLnBrk="1" hangingPunct="1">
              <a:lnSpc>
                <a:spcPct val="110000"/>
              </a:lnSpc>
              <a:spcBef>
                <a:spcPts val="800"/>
              </a:spcBef>
              <a:spcAft>
                <a:spcPts val="0"/>
              </a:spcAft>
              <a:buClr>
                <a:srgbClr val="FF0000"/>
              </a:buClr>
              <a:buFont typeface="+mj-lt"/>
              <a:buAutoNum type="arabicPeriod" startAt="4"/>
              <a:defRPr/>
            </a:pPr>
            <a:r>
              <a:rPr lang="en-US" sz="2000" b="1" kern="0" smtClean="0">
                <a:solidFill>
                  <a:srgbClr val="0000FF"/>
                </a:solidFill>
                <a:latin typeface="Arial" charset="0"/>
              </a:rPr>
              <a:t>Chủ </a:t>
            </a:r>
            <a:r>
              <a:rPr lang="en-US" sz="2000" b="1" kern="0">
                <a:solidFill>
                  <a:srgbClr val="0000FF"/>
                </a:solidFill>
                <a:latin typeface="Arial" charset="0"/>
              </a:rPr>
              <a:t>tịch </a:t>
            </a:r>
            <a:r>
              <a:rPr lang="en-US" sz="2000" b="1" kern="0" smtClean="0">
                <a:solidFill>
                  <a:srgbClr val="0000FF"/>
                </a:solidFill>
                <a:latin typeface="Arial" charset="0"/>
              </a:rPr>
              <a:t>UBND tỉnh</a:t>
            </a:r>
            <a:r>
              <a:rPr lang="en-US" sz="2000" b="1" kern="0">
                <a:solidFill>
                  <a:srgbClr val="0000FF"/>
                </a:solidFill>
                <a:latin typeface="Arial" charset="0"/>
              </a:rPr>
              <a:t>, thành phố trực thuộc Trung ương thành lập hoặc cho phép thành lập Trung tâm hỗ trợ phát triển giáo dục hòa </a:t>
            </a:r>
            <a:r>
              <a:rPr lang="en-US" sz="2000" b="1" kern="0" smtClean="0">
                <a:solidFill>
                  <a:srgbClr val="0000FF"/>
                </a:solidFill>
                <a:latin typeface="Arial" charset="0"/>
              </a:rPr>
              <a:t>nhập.</a:t>
            </a:r>
          </a:p>
          <a:p>
            <a:pPr marL="579438" indent="-457200" algn="just" eaLnBrk="1" hangingPunct="1">
              <a:lnSpc>
                <a:spcPct val="110000"/>
              </a:lnSpc>
              <a:spcBef>
                <a:spcPts val="800"/>
              </a:spcBef>
              <a:spcAft>
                <a:spcPts val="0"/>
              </a:spcAft>
              <a:buClr>
                <a:srgbClr val="FF0000"/>
              </a:buClr>
              <a:buFont typeface="+mj-lt"/>
              <a:buAutoNum type="arabicPeriod" startAt="4"/>
              <a:defRPr/>
            </a:pPr>
            <a:r>
              <a:rPr lang="en-US" sz="2000" b="1" kern="0" smtClean="0">
                <a:solidFill>
                  <a:srgbClr val="0000FF"/>
                </a:solidFill>
                <a:latin typeface="Arial" charset="0"/>
              </a:rPr>
              <a:t>Bộ </a:t>
            </a:r>
            <a:r>
              <a:rPr lang="en-US" sz="2000" b="1" kern="0">
                <a:solidFill>
                  <a:srgbClr val="0000FF"/>
                </a:solidFill>
                <a:latin typeface="Arial" charset="0"/>
              </a:rPr>
              <a:t>trưởng Bộ </a:t>
            </a:r>
            <a:r>
              <a:rPr lang="en-US" sz="2000" b="1" kern="0" smtClean="0">
                <a:solidFill>
                  <a:srgbClr val="0000FF"/>
                </a:solidFill>
                <a:latin typeface="Arial" charset="0"/>
              </a:rPr>
              <a:t>GDĐT chủ </a:t>
            </a:r>
            <a:r>
              <a:rPr lang="en-US" sz="2000" b="1" kern="0">
                <a:solidFill>
                  <a:srgbClr val="0000FF"/>
                </a:solidFill>
                <a:latin typeface="Arial" charset="0"/>
              </a:rPr>
              <a:t>trì, phối hợp với Bộ trưởng Bộ </a:t>
            </a:r>
            <a:r>
              <a:rPr lang="en-US" sz="2000" b="1" kern="0" smtClean="0">
                <a:solidFill>
                  <a:srgbClr val="0000FF"/>
                </a:solidFill>
                <a:latin typeface="Arial" charset="0"/>
              </a:rPr>
              <a:t>LĐTBXH quy </a:t>
            </a:r>
            <a:r>
              <a:rPr lang="en-US" sz="2000" b="1" kern="0">
                <a:solidFill>
                  <a:srgbClr val="0000FF"/>
                </a:solidFill>
                <a:latin typeface="Arial" charset="0"/>
              </a:rPr>
              <a:t>định chi tiết điều kiện thành lập và hoạt động của Trung tâm hỗ trợ phát triển giáo dục hòa nhập quy định tại khoản 3 Điều này</a:t>
            </a:r>
            <a:r>
              <a:rPr lang="en-US" sz="2000" b="1" kern="0" smtClean="0">
                <a:solidFill>
                  <a:srgbClr val="0000FF"/>
                </a:solidFill>
                <a:latin typeface="Arial" charset="0"/>
              </a:rPr>
              <a:t>.</a:t>
            </a:r>
            <a:endParaRPr lang="en-US" sz="2000" b="1" ker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algn="ctr"/>
            <a:r>
              <a:rPr lang="en-US" sz="2400" b="1" smtClean="0">
                <a:solidFill>
                  <a:srgbClr val="FF0000"/>
                </a:solidFill>
                <a:latin typeface="Arial" panose="020B0604020202020204" pitchFamily="34" charset="0"/>
                <a:cs typeface="Arial" panose="020B0604020202020204" pitchFamily="34" charset="0"/>
              </a:rPr>
              <a:t>Điều </a:t>
            </a:r>
            <a:r>
              <a:rPr lang="en-US" sz="2400" b="1">
                <a:solidFill>
                  <a:srgbClr val="FF0000"/>
                </a:solidFill>
                <a:latin typeface="Arial" panose="020B0604020202020204" pitchFamily="34" charset="0"/>
                <a:cs typeface="Arial" panose="020B0604020202020204" pitchFamily="34" charset="0"/>
              </a:rPr>
              <a:t>31. Trung tâm hỗ trợ phát triển giáo dục hòa nhập</a:t>
            </a:r>
          </a:p>
        </p:txBody>
      </p:sp>
    </p:spTree>
    <p:extLst>
      <p:ext uri="{BB962C8B-B14F-4D97-AF65-F5344CB8AC3E}">
        <p14:creationId xmlns:p14="http://schemas.microsoft.com/office/powerpoint/2010/main" val="4224049433"/>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457200" algn="just" eaLnBrk="1" hangingPunct="1">
              <a:lnSpc>
                <a:spcPct val="114000"/>
              </a:lnSpc>
              <a:spcBef>
                <a:spcPts val="1200"/>
              </a:spcBef>
              <a:spcAft>
                <a:spcPts val="0"/>
              </a:spcAft>
              <a:buClr>
                <a:srgbClr val="FF0000"/>
              </a:buClr>
              <a:buFont typeface="Wingdings" panose="05000000000000000000" pitchFamily="2" charset="2"/>
              <a:buChar char="v"/>
              <a:defRPr/>
            </a:pPr>
            <a:r>
              <a:rPr lang="en-US" sz="2200" b="1" kern="0" smtClean="0">
                <a:solidFill>
                  <a:srgbClr val="FF3399"/>
                </a:solidFill>
                <a:latin typeface="Arial" charset="0"/>
              </a:rPr>
              <a:t>Điều </a:t>
            </a:r>
            <a:r>
              <a:rPr lang="en-US" sz="2200" b="1" kern="0">
                <a:solidFill>
                  <a:srgbClr val="FF3399"/>
                </a:solidFill>
                <a:latin typeface="Arial" charset="0"/>
              </a:rPr>
              <a:t>39. Nhà chung cư và công trình công </a:t>
            </a:r>
            <a:r>
              <a:rPr lang="en-US" sz="2200" b="1" kern="0" smtClean="0">
                <a:solidFill>
                  <a:srgbClr val="FF3399"/>
                </a:solidFill>
                <a:latin typeface="Arial" charset="0"/>
              </a:rPr>
              <a:t>cộng</a:t>
            </a:r>
          </a:p>
          <a:p>
            <a:pPr marL="579438" indent="-457200" algn="just" eaLnBrk="1" hangingPunct="1">
              <a:lnSpc>
                <a:spcPct val="114000"/>
              </a:lnSpc>
              <a:spcBef>
                <a:spcPts val="1200"/>
              </a:spcBef>
              <a:spcAft>
                <a:spcPts val="0"/>
              </a:spcAft>
              <a:buClr>
                <a:srgbClr val="FF0000"/>
              </a:buClr>
              <a:buFont typeface="+mj-lt"/>
              <a:buAutoNum type="arabicPeriod"/>
              <a:defRPr/>
            </a:pPr>
            <a:r>
              <a:rPr lang="en-US" sz="2200" b="1" kern="0" smtClean="0">
                <a:solidFill>
                  <a:srgbClr val="0000FF"/>
                </a:solidFill>
                <a:latin typeface="Arial" charset="0"/>
              </a:rPr>
              <a:t>Việc </a:t>
            </a:r>
            <a:r>
              <a:rPr lang="en-US" sz="2200" b="1" kern="0">
                <a:solidFill>
                  <a:srgbClr val="0000FF"/>
                </a:solidFill>
                <a:latin typeface="Arial" charset="0"/>
              </a:rPr>
              <a:t>phê duyệt thiết kế, xây dựng, nghiệm thu công trình xây dựng mới, cải tạo và nâng cấp nhà chung cư, trụ sở làm việc và công trình hạ tầng kỹ thuật, công trình hạ tầng xã hội phải tuân thủ hệ thống quy chuẩn kỹ thuật quốc gia về xây dựng để bảo đảm người khuyết tật tiếp </a:t>
            </a:r>
            <a:r>
              <a:rPr lang="en-US" sz="2200" b="1" kern="0" smtClean="0">
                <a:solidFill>
                  <a:srgbClr val="0000FF"/>
                </a:solidFill>
                <a:latin typeface="Arial" charset="0"/>
              </a:rPr>
              <a:t>cận.</a:t>
            </a:r>
          </a:p>
          <a:p>
            <a:pPr marL="579438" indent="-457200" algn="just" eaLnBrk="1" hangingPunct="1">
              <a:lnSpc>
                <a:spcPct val="114000"/>
              </a:lnSpc>
              <a:spcBef>
                <a:spcPts val="1200"/>
              </a:spcBef>
              <a:spcAft>
                <a:spcPts val="0"/>
              </a:spcAft>
              <a:buClr>
                <a:srgbClr val="FF0000"/>
              </a:buClr>
              <a:buFont typeface="+mj-lt"/>
              <a:buAutoNum type="arabicPeriod"/>
              <a:defRPr/>
            </a:pPr>
            <a:r>
              <a:rPr lang="en-US" sz="2200" b="1" kern="0" smtClean="0">
                <a:solidFill>
                  <a:srgbClr val="0000FF"/>
                </a:solidFill>
                <a:latin typeface="Arial" charset="0"/>
              </a:rPr>
              <a:t>Nhà </a:t>
            </a:r>
            <a:r>
              <a:rPr lang="en-US" sz="2200" b="1" kern="0">
                <a:solidFill>
                  <a:srgbClr val="0000FF"/>
                </a:solidFill>
                <a:latin typeface="Arial" charset="0"/>
              </a:rPr>
              <a:t>chung cư, trụ sở làm việc và công trình hạ tầng kỹ thuật công cộng, công trình hạ tầng xã hội được xây dựng trước ngày Luật này có hiệu lực mà chưa bảo đảm các điều kiện tiếp cận đối với người khuyết tật phải được cải tạo, nâng cấp để bảo đảm điều kiện tiếp cận theo lộ trình quy định tại Điều 40 của Luật này</a:t>
            </a:r>
            <a:r>
              <a:rPr lang="en-US" sz="2200" b="1" kern="0" smtClean="0">
                <a:solidFill>
                  <a:srgbClr val="0000FF"/>
                </a:solidFill>
                <a:latin typeface="Arial" charset="0"/>
              </a:rPr>
              <a:t>.</a:t>
            </a:r>
            <a:endParaRPr lang="en-US" sz="2200" b="1" ker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algn="ctr"/>
            <a:r>
              <a:rPr lang="en-US" sz="2300" b="1" smtClean="0">
                <a:solidFill>
                  <a:srgbClr val="FF0000"/>
                </a:solidFill>
                <a:latin typeface="Arial" panose="020B0604020202020204" pitchFamily="34" charset="0"/>
                <a:cs typeface="Arial" panose="020B0604020202020204" pitchFamily="34" charset="0"/>
              </a:rPr>
              <a:t>Chương </a:t>
            </a:r>
            <a:r>
              <a:rPr lang="en-US" sz="2300" b="1">
                <a:solidFill>
                  <a:srgbClr val="FF0000"/>
                </a:solidFill>
                <a:latin typeface="Arial" panose="020B0604020202020204" pitchFamily="34" charset="0"/>
                <a:cs typeface="Arial" panose="020B0604020202020204" pitchFamily="34" charset="0"/>
              </a:rPr>
              <a:t>VII. NHÀ CHUNG CƯ, CÔNG TRÌNH CÔNG CỘNG, GIAO THÔNG, </a:t>
            </a:r>
            <a:r>
              <a:rPr lang="en-US" sz="2300" b="1" smtClean="0">
                <a:solidFill>
                  <a:srgbClr val="FF0000"/>
                </a:solidFill>
                <a:latin typeface="Arial" panose="020B0604020202020204" pitchFamily="34" charset="0"/>
                <a:cs typeface="Arial" panose="020B0604020202020204" pitchFamily="34" charset="0"/>
              </a:rPr>
              <a:t>CNTT VÀ </a:t>
            </a:r>
            <a:r>
              <a:rPr lang="en-US" sz="2300" b="1">
                <a:solidFill>
                  <a:srgbClr val="FF0000"/>
                </a:solidFill>
                <a:latin typeface="Arial" panose="020B0604020202020204" pitchFamily="34" charset="0"/>
                <a:cs typeface="Arial" panose="020B0604020202020204" pitchFamily="34" charset="0"/>
              </a:rPr>
              <a:t>TRUYỀN THÔNG</a:t>
            </a:r>
          </a:p>
        </p:txBody>
      </p:sp>
    </p:spTree>
    <p:extLst>
      <p:ext uri="{BB962C8B-B14F-4D97-AF65-F5344CB8AC3E}">
        <p14:creationId xmlns:p14="http://schemas.microsoft.com/office/powerpoint/2010/main" val="1651386232"/>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457200" algn="just" eaLnBrk="1" hangingPunct="1">
              <a:lnSpc>
                <a:spcPct val="106000"/>
              </a:lnSpc>
              <a:spcBef>
                <a:spcPts val="600"/>
              </a:spcBef>
              <a:spcAft>
                <a:spcPts val="0"/>
              </a:spcAft>
              <a:buClr>
                <a:srgbClr val="FF0000"/>
              </a:buClr>
              <a:buFont typeface="Wingdings" panose="05000000000000000000" pitchFamily="2" charset="2"/>
              <a:buChar char="Ø"/>
              <a:defRPr/>
            </a:pPr>
            <a:r>
              <a:rPr lang="pt-BR" sz="2000" b="1" kern="0" smtClean="0">
                <a:solidFill>
                  <a:srgbClr val="0000FF"/>
                </a:solidFill>
                <a:latin typeface="Arial" charset="0"/>
              </a:rPr>
              <a:t>Bộ LĐTBXH chịu </a:t>
            </a:r>
            <a:r>
              <a:rPr lang="pt-BR" sz="2000" b="1" kern="0">
                <a:solidFill>
                  <a:srgbClr val="0000FF"/>
                </a:solidFill>
                <a:latin typeface="Arial" charset="0"/>
              </a:rPr>
              <a:t>trách nhiệm trước Chính phủ thực hiện chức năng quản lý nhà nước về công tác người khuyết </a:t>
            </a:r>
            <a:r>
              <a:rPr lang="pt-BR" sz="2000" b="1" kern="0" smtClean="0">
                <a:solidFill>
                  <a:srgbClr val="0000FF"/>
                </a:solidFill>
                <a:latin typeface="Arial" charset="0"/>
              </a:rPr>
              <a:t>tật.</a:t>
            </a:r>
          </a:p>
          <a:p>
            <a:pPr marL="579438" indent="-457200" algn="just" eaLnBrk="1" hangingPunct="1">
              <a:lnSpc>
                <a:spcPct val="106000"/>
              </a:lnSpc>
              <a:spcBef>
                <a:spcPts val="600"/>
              </a:spcBef>
              <a:spcAft>
                <a:spcPts val="0"/>
              </a:spcAft>
              <a:buClr>
                <a:srgbClr val="FF0000"/>
              </a:buClr>
              <a:buFont typeface="Wingdings" panose="05000000000000000000" pitchFamily="2" charset="2"/>
              <a:buChar char="Ø"/>
              <a:defRPr/>
            </a:pPr>
            <a:r>
              <a:rPr lang="pt-BR" sz="2000" b="1" kern="0" smtClean="0">
                <a:solidFill>
                  <a:srgbClr val="FF3399"/>
                </a:solidFill>
                <a:latin typeface="Arial" charset="0"/>
              </a:rPr>
              <a:t>Bộ </a:t>
            </a:r>
            <a:r>
              <a:rPr lang="pt-BR" sz="2000" b="1" kern="0">
                <a:solidFill>
                  <a:srgbClr val="FF3399"/>
                </a:solidFill>
                <a:latin typeface="Arial" charset="0"/>
              </a:rPr>
              <a:t>Giáo dục và Đào tạo có trách nhiệm sau </a:t>
            </a:r>
            <a:r>
              <a:rPr lang="pt-BR" sz="2000" b="1" kern="0" smtClean="0">
                <a:solidFill>
                  <a:srgbClr val="FF3399"/>
                </a:solidFill>
                <a:latin typeface="Arial" charset="0"/>
              </a:rPr>
              <a:t>đây:</a:t>
            </a:r>
          </a:p>
          <a:p>
            <a:pPr marL="579438" indent="-457200" algn="just" eaLnBrk="1" hangingPunct="1">
              <a:lnSpc>
                <a:spcPct val="106000"/>
              </a:lnSpc>
              <a:spcBef>
                <a:spcPts val="600"/>
              </a:spcBef>
              <a:spcAft>
                <a:spcPts val="0"/>
              </a:spcAft>
              <a:buClr>
                <a:srgbClr val="FF0000"/>
              </a:buClr>
              <a:buFont typeface="+mj-lt"/>
              <a:buAutoNum type="alphaLcParenR"/>
              <a:defRPr/>
            </a:pPr>
            <a:r>
              <a:rPr lang="pt-BR" sz="2000" b="1" kern="0" smtClean="0">
                <a:solidFill>
                  <a:srgbClr val="0000FF"/>
                </a:solidFill>
                <a:latin typeface="Arial" charset="0"/>
              </a:rPr>
              <a:t>Thực </a:t>
            </a:r>
            <a:r>
              <a:rPr lang="pt-BR" sz="2000" b="1" kern="0">
                <a:solidFill>
                  <a:srgbClr val="0000FF"/>
                </a:solidFill>
                <a:latin typeface="Arial" charset="0"/>
              </a:rPr>
              <a:t>hiện quản lý nhà nước về giáo dục đối với người khuyết </a:t>
            </a:r>
            <a:r>
              <a:rPr lang="pt-BR" sz="2000" b="1" kern="0" smtClean="0">
                <a:solidFill>
                  <a:srgbClr val="0000FF"/>
                </a:solidFill>
                <a:latin typeface="Arial" charset="0"/>
              </a:rPr>
              <a:t>tật;</a:t>
            </a:r>
          </a:p>
          <a:p>
            <a:pPr marL="579438" indent="-457200" algn="just" eaLnBrk="1" hangingPunct="1">
              <a:lnSpc>
                <a:spcPct val="106000"/>
              </a:lnSpc>
              <a:spcBef>
                <a:spcPts val="600"/>
              </a:spcBef>
              <a:spcAft>
                <a:spcPts val="0"/>
              </a:spcAft>
              <a:buClr>
                <a:srgbClr val="FF0000"/>
              </a:buClr>
              <a:buFont typeface="+mj-lt"/>
              <a:buAutoNum type="alphaLcParenR"/>
              <a:defRPr/>
            </a:pPr>
            <a:r>
              <a:rPr lang="pt-BR" sz="2000" b="1" kern="0" smtClean="0">
                <a:solidFill>
                  <a:srgbClr val="0000FF"/>
                </a:solidFill>
                <a:latin typeface="Arial" charset="0"/>
              </a:rPr>
              <a:t>Quy </a:t>
            </a:r>
            <a:r>
              <a:rPr lang="pt-BR" sz="2000" b="1" kern="0">
                <a:solidFill>
                  <a:srgbClr val="0000FF"/>
                </a:solidFill>
                <a:latin typeface="Arial" charset="0"/>
              </a:rPr>
              <a:t>định chuẩn quốc gia về ngôn ngữ ký hiệu và chữ nổi Braille cho người khuyết </a:t>
            </a:r>
            <a:r>
              <a:rPr lang="pt-BR" sz="2000" b="1" kern="0" smtClean="0">
                <a:solidFill>
                  <a:srgbClr val="0000FF"/>
                </a:solidFill>
                <a:latin typeface="Arial" charset="0"/>
              </a:rPr>
              <a:t>tật;</a:t>
            </a:r>
          </a:p>
          <a:p>
            <a:pPr marL="579438" indent="-457200" algn="just" eaLnBrk="1" hangingPunct="1">
              <a:lnSpc>
                <a:spcPct val="106000"/>
              </a:lnSpc>
              <a:spcBef>
                <a:spcPts val="600"/>
              </a:spcBef>
              <a:spcAft>
                <a:spcPts val="0"/>
              </a:spcAft>
              <a:buClr>
                <a:srgbClr val="FF0000"/>
              </a:buClr>
              <a:buFont typeface="+mj-lt"/>
              <a:buAutoNum type="alphaLcParenR"/>
              <a:defRPr/>
            </a:pPr>
            <a:r>
              <a:rPr lang="pt-BR" sz="2000" b="1" kern="0" smtClean="0">
                <a:solidFill>
                  <a:srgbClr val="0000FF"/>
                </a:solidFill>
                <a:latin typeface="Arial" charset="0"/>
              </a:rPr>
              <a:t>Thực </a:t>
            </a:r>
            <a:r>
              <a:rPr lang="pt-BR" sz="2000" b="1" kern="0">
                <a:solidFill>
                  <a:srgbClr val="0000FF"/>
                </a:solidFill>
                <a:latin typeface="Arial" charset="0"/>
              </a:rPr>
              <a:t>hiện quy hoạch hệ thống các cơ sở giáo dục chuyên biệt đối với người khuyết tật và hệ thống trung tâm hỗ trợ phát triển giáo dục hòa </a:t>
            </a:r>
            <a:r>
              <a:rPr lang="pt-BR" sz="2000" b="1" kern="0" smtClean="0">
                <a:solidFill>
                  <a:srgbClr val="0000FF"/>
                </a:solidFill>
                <a:latin typeface="Arial" charset="0"/>
              </a:rPr>
              <a:t>nhập;</a:t>
            </a:r>
          </a:p>
          <a:p>
            <a:pPr marL="579438" indent="-457200" algn="just" eaLnBrk="1" hangingPunct="1">
              <a:lnSpc>
                <a:spcPct val="106000"/>
              </a:lnSpc>
              <a:spcBef>
                <a:spcPts val="600"/>
              </a:spcBef>
              <a:spcAft>
                <a:spcPts val="0"/>
              </a:spcAft>
              <a:buClr>
                <a:srgbClr val="FF0000"/>
              </a:buClr>
              <a:buFont typeface="+mj-lt"/>
              <a:buAutoNum type="alphaLcParenR"/>
              <a:defRPr/>
            </a:pPr>
            <a:r>
              <a:rPr lang="pt-BR" sz="2000" b="1" kern="0" smtClean="0">
                <a:solidFill>
                  <a:srgbClr val="0000FF"/>
                </a:solidFill>
                <a:latin typeface="Arial" charset="0"/>
              </a:rPr>
              <a:t>Đào </a:t>
            </a:r>
            <a:r>
              <a:rPr lang="pt-BR" sz="2000" b="1" kern="0">
                <a:solidFill>
                  <a:srgbClr val="0000FF"/>
                </a:solidFill>
                <a:latin typeface="Arial" charset="0"/>
              </a:rPr>
              <a:t>tạo giáo viên, nhân viên hỗ trợ giáo dục, biên soạn chương trình, tài liệu, giáo trình và sách giáo khoa áp dụng cho người học là người khuyết tật; chỉ đạo nghiên cứu, sản xuất và cung ứng thiết bị dạy học phù hợp với từng dạng tật và mức độ khuyết </a:t>
            </a:r>
            <a:r>
              <a:rPr lang="pt-BR" sz="2000" b="1" kern="0" smtClean="0">
                <a:solidFill>
                  <a:srgbClr val="0000FF"/>
                </a:solidFill>
                <a:latin typeface="Arial" charset="0"/>
              </a:rPr>
              <a:t>tật;</a:t>
            </a:r>
          </a:p>
          <a:p>
            <a:pPr marL="569913" indent="-461963" algn="just" eaLnBrk="1" hangingPunct="1">
              <a:lnSpc>
                <a:spcPct val="106000"/>
              </a:lnSpc>
              <a:spcBef>
                <a:spcPts val="600"/>
              </a:spcBef>
              <a:spcAft>
                <a:spcPts val="0"/>
              </a:spcAft>
              <a:buClr>
                <a:srgbClr val="FF0000"/>
              </a:buClr>
              <a:buNone/>
              <a:defRPr/>
            </a:pPr>
            <a:r>
              <a:rPr lang="pt-BR" sz="2000" b="1" kern="0" smtClean="0">
                <a:solidFill>
                  <a:srgbClr val="FF0000"/>
                </a:solidFill>
                <a:latin typeface="Arial" charset="0"/>
              </a:rPr>
              <a:t>đ</a:t>
            </a:r>
            <a:r>
              <a:rPr lang="pt-BR" sz="2000" b="1" kern="0">
                <a:solidFill>
                  <a:srgbClr val="FF0000"/>
                </a:solidFill>
                <a:latin typeface="Arial" charset="0"/>
              </a:rPr>
              <a:t>)</a:t>
            </a:r>
            <a:r>
              <a:rPr lang="pt-BR" sz="2000" b="1" kern="0">
                <a:solidFill>
                  <a:srgbClr val="0000FF"/>
                </a:solidFill>
                <a:latin typeface="Arial" charset="0"/>
              </a:rPr>
              <a:t> </a:t>
            </a:r>
            <a:r>
              <a:rPr lang="pt-BR" sz="2000" b="1" kern="0" smtClean="0">
                <a:solidFill>
                  <a:srgbClr val="0000FF"/>
                </a:solidFill>
                <a:latin typeface="Arial" charset="0"/>
              </a:rPr>
              <a:t> Chủ </a:t>
            </a:r>
            <a:r>
              <a:rPr lang="pt-BR" sz="2000" b="1" kern="0">
                <a:solidFill>
                  <a:srgbClr val="0000FF"/>
                </a:solidFill>
                <a:latin typeface="Arial" charset="0"/>
              </a:rPr>
              <a:t>trì và phối hợp với Bộ </a:t>
            </a:r>
            <a:r>
              <a:rPr lang="pt-BR" sz="2000" b="1" kern="0" smtClean="0">
                <a:solidFill>
                  <a:srgbClr val="0000FF"/>
                </a:solidFill>
                <a:latin typeface="Arial" charset="0"/>
              </a:rPr>
              <a:t>LĐTBXH, </a:t>
            </a:r>
            <a:r>
              <a:rPr lang="pt-BR" sz="2000" b="1" kern="0">
                <a:solidFill>
                  <a:srgbClr val="0000FF"/>
                </a:solidFill>
                <a:latin typeface="Arial" charset="0"/>
              </a:rPr>
              <a:t>Bộ Y tế thực hiện chương trình giáo dục đặc biệt đối với trẻ em khuyết tật</a:t>
            </a:r>
            <a:r>
              <a:rPr lang="pt-BR" sz="2000" b="1" kern="0" smtClean="0">
                <a:solidFill>
                  <a:srgbClr val="0000FF"/>
                </a:solidFill>
                <a:latin typeface="Arial" charset="0"/>
              </a:rPr>
              <a:t>.</a:t>
            </a:r>
            <a:endParaRPr lang="en-US" sz="2000" b="1" ker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algn="ctr"/>
            <a:r>
              <a:rPr lang="pt-BR" sz="2300" b="1" smtClean="0">
                <a:solidFill>
                  <a:srgbClr val="FF0000"/>
                </a:solidFill>
                <a:latin typeface="Arial" panose="020B0604020202020204" pitchFamily="34" charset="0"/>
                <a:cs typeface="Arial" panose="020B0604020202020204" pitchFamily="34" charset="0"/>
              </a:rPr>
              <a:t>Chương IX. TRÁCH </a:t>
            </a:r>
            <a:r>
              <a:rPr lang="pt-BR" sz="2300" b="1">
                <a:solidFill>
                  <a:srgbClr val="FF0000"/>
                </a:solidFill>
                <a:latin typeface="Arial" panose="020B0604020202020204" pitchFamily="34" charset="0"/>
                <a:cs typeface="Arial" panose="020B0604020202020204" pitchFamily="34" charset="0"/>
              </a:rPr>
              <a:t>NHIỆM CỦA CƠ QUAN NHÀ NƯỚC VỀ CÔNG TÁC NGƯỜI KHUYẾT TẬT</a:t>
            </a:r>
            <a:endParaRPr lang="en-US" sz="2300" b="1">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53100171"/>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chemeClr val="accent2"/>
              </a:buClr>
              <a:buFont typeface="Wingdings" pitchFamily="2" charset="2"/>
              <a:buAutoNum type="arabicPeriod"/>
              <a:defRPr sz="2600">
                <a:solidFill>
                  <a:schemeClr val="tx1"/>
                </a:solidFill>
                <a:latin typeface="Verdana" pitchFamily="34" charset="0"/>
              </a:defRPr>
            </a:lvl1pPr>
            <a:lvl2pPr marL="631825" indent="-242888" algn="l" eaLnBrk="0" hangingPunct="0">
              <a:spcBef>
                <a:spcPct val="20000"/>
              </a:spcBef>
              <a:buClr>
                <a:schemeClr val="accent2"/>
              </a:buClr>
              <a:buFont typeface="Wingdings" pitchFamily="2" charset="2"/>
              <a:buChar char="¤"/>
              <a:defRPr sz="2200">
                <a:solidFill>
                  <a:schemeClr val="tx1"/>
                </a:solidFill>
                <a:latin typeface="Verdana" pitchFamily="34" charset="0"/>
              </a:defRPr>
            </a:lvl2pPr>
            <a:lvl3pPr marL="973138" indent="-193675" algn="l" eaLnBrk="0" hangingPunct="0">
              <a:spcBef>
                <a:spcPct val="20000"/>
              </a:spcBef>
              <a:buClr>
                <a:schemeClr val="accent2"/>
              </a:buClr>
              <a:buFont typeface="Wingdings" pitchFamily="2" charset="2"/>
              <a:buChar char="£"/>
              <a:defRPr sz="2000">
                <a:solidFill>
                  <a:schemeClr val="tx1"/>
                </a:solidFill>
                <a:latin typeface="Verdana" pitchFamily="34" charset="0"/>
              </a:defRPr>
            </a:lvl3pPr>
            <a:lvl4pPr marL="1363663" indent="-193675" algn="l" eaLnBrk="0" hangingPunct="0">
              <a:spcBef>
                <a:spcPct val="20000"/>
              </a:spcBef>
              <a:buClr>
                <a:schemeClr val="accent2"/>
              </a:buClr>
              <a:buFont typeface="Wingdings" pitchFamily="2" charset="2"/>
              <a:buChar char="n"/>
              <a:defRPr sz="1700">
                <a:solidFill>
                  <a:schemeClr val="tx1"/>
                </a:solidFill>
                <a:latin typeface="Verdana" pitchFamily="34" charset="0"/>
              </a:defRPr>
            </a:lvl4pPr>
            <a:lvl5pPr marL="1752600" indent="-193675" algn="l" eaLnBrk="0" hangingPunct="0">
              <a:spcBef>
                <a:spcPct val="25000"/>
              </a:spcBef>
              <a:buClr>
                <a:schemeClr val="accent2"/>
              </a:buClr>
              <a:buFont typeface="Wingdings" pitchFamily="2" charset="2"/>
              <a:buChar char="§"/>
              <a:defRPr sz="1700">
                <a:solidFill>
                  <a:schemeClr val="tx1"/>
                </a:solidFill>
                <a:latin typeface="Verdana" pitchFamily="34" charset="0"/>
              </a:defRPr>
            </a:lvl5pPr>
            <a:lvl6pPr marL="2209800" indent="-193675" eaLnBrk="0" fontAlgn="base" hangingPunct="0">
              <a:spcBef>
                <a:spcPct val="25000"/>
              </a:spcBef>
              <a:spcAft>
                <a:spcPct val="0"/>
              </a:spcAft>
              <a:buClr>
                <a:schemeClr val="accent2"/>
              </a:buClr>
              <a:buFont typeface="Wingdings" pitchFamily="2" charset="2"/>
              <a:buChar char="§"/>
              <a:defRPr sz="1700">
                <a:solidFill>
                  <a:schemeClr val="tx1"/>
                </a:solidFill>
                <a:latin typeface="Verdana" pitchFamily="34" charset="0"/>
              </a:defRPr>
            </a:lvl6pPr>
            <a:lvl7pPr marL="2667000" indent="-193675" eaLnBrk="0" fontAlgn="base" hangingPunct="0">
              <a:spcBef>
                <a:spcPct val="25000"/>
              </a:spcBef>
              <a:spcAft>
                <a:spcPct val="0"/>
              </a:spcAft>
              <a:buClr>
                <a:schemeClr val="accent2"/>
              </a:buClr>
              <a:buFont typeface="Wingdings" pitchFamily="2" charset="2"/>
              <a:buChar char="§"/>
              <a:defRPr sz="1700">
                <a:solidFill>
                  <a:schemeClr val="tx1"/>
                </a:solidFill>
                <a:latin typeface="Verdana" pitchFamily="34" charset="0"/>
              </a:defRPr>
            </a:lvl7pPr>
            <a:lvl8pPr marL="3124200" indent="-193675" eaLnBrk="0" fontAlgn="base" hangingPunct="0">
              <a:spcBef>
                <a:spcPct val="25000"/>
              </a:spcBef>
              <a:spcAft>
                <a:spcPct val="0"/>
              </a:spcAft>
              <a:buClr>
                <a:schemeClr val="accent2"/>
              </a:buClr>
              <a:buFont typeface="Wingdings" pitchFamily="2" charset="2"/>
              <a:buChar char="§"/>
              <a:defRPr sz="1700">
                <a:solidFill>
                  <a:schemeClr val="tx1"/>
                </a:solidFill>
                <a:latin typeface="Verdana" pitchFamily="34" charset="0"/>
              </a:defRPr>
            </a:lvl8pPr>
            <a:lvl9pPr marL="3581400" indent="-193675" eaLnBrk="0" fontAlgn="base" hangingPunct="0">
              <a:spcBef>
                <a:spcPct val="25000"/>
              </a:spcBef>
              <a:spcAft>
                <a:spcPct val="0"/>
              </a:spcAft>
              <a:buClr>
                <a:schemeClr val="accent2"/>
              </a:buClr>
              <a:buFont typeface="Wingdings" pitchFamily="2" charset="2"/>
              <a:buChar char="§"/>
              <a:defRPr sz="1700">
                <a:solidFill>
                  <a:schemeClr val="tx1"/>
                </a:solidFill>
                <a:latin typeface="Verdana" pitchFamily="34" charset="0"/>
              </a:defRPr>
            </a:lvl9pPr>
          </a:lstStyle>
          <a:p>
            <a:pPr algn="r" eaLnBrk="1" hangingPunct="1">
              <a:spcBef>
                <a:spcPct val="0"/>
              </a:spcBef>
              <a:buClrTx/>
              <a:buFontTx/>
              <a:buNone/>
            </a:pPr>
            <a:fld id="{401D7986-1564-476C-A50C-A9B2CC491E81}" type="slidenum">
              <a:rPr lang="en-US" altLang="en-US" sz="1000" smtClean="0">
                <a:latin typeface="Arial Black" pitchFamily="34" charset="0"/>
              </a:rPr>
              <a:pPr algn="r" eaLnBrk="1" hangingPunct="1">
                <a:spcBef>
                  <a:spcPct val="0"/>
                </a:spcBef>
                <a:buClrTx/>
                <a:buFontTx/>
                <a:buNone/>
              </a:pPr>
              <a:t>104</a:t>
            </a:fld>
            <a:endParaRPr lang="en-US" altLang="en-US" sz="1000" smtClean="0">
              <a:latin typeface="Arial Black" pitchFamily="34" charset="0"/>
            </a:endParaRPr>
          </a:p>
        </p:txBody>
      </p:sp>
      <p:sp>
        <p:nvSpPr>
          <p:cNvPr id="4099" name="Rectangle 2"/>
          <p:cNvSpPr>
            <a:spLocks noGrp="1" noChangeArrowheads="1"/>
          </p:cNvSpPr>
          <p:nvPr>
            <p:ph type="title"/>
          </p:nvPr>
        </p:nvSpPr>
        <p:spPr>
          <a:xfrm>
            <a:off x="82553" y="1981200"/>
            <a:ext cx="8985248" cy="2971800"/>
          </a:xfrm>
          <a:noFill/>
        </p:spPr>
        <p:txBody>
          <a:bodyPr tIns="155850" bIns="77925" anchor="ctr"/>
          <a:lstStyle/>
          <a:p>
            <a:pPr marL="119063" indent="-1588" algn="ctr" eaLnBrk="1" hangingPunct="1">
              <a:lnSpc>
                <a:spcPct val="120000"/>
              </a:lnSpc>
              <a:spcBef>
                <a:spcPts val="2200"/>
              </a:spcBef>
              <a:spcAft>
                <a:spcPts val="0"/>
              </a:spcAft>
              <a:defRPr/>
            </a:pPr>
            <a:r>
              <a:rPr lang="en-US" sz="3600" b="1" smtClean="0">
                <a:solidFill>
                  <a:srgbClr val="FF0066"/>
                </a:solidFill>
                <a:latin typeface="Arial" panose="020B0604020202020204" pitchFamily="34" charset="0"/>
                <a:cs typeface="Arial" panose="020B0604020202020204" pitchFamily="34" charset="0"/>
              </a:rPr>
              <a:t>BỘ LUẬT LAO ĐỘNG NĂM 2019</a:t>
            </a:r>
            <a:endParaRPr lang="en-US" sz="3600" b="1">
              <a:solidFill>
                <a:srgbClr val="FF0066"/>
              </a:solidFill>
              <a:latin typeface="Arial" panose="020B0604020202020204" pitchFamily="34" charset="0"/>
              <a:cs typeface="Arial" panose="020B0604020202020204" pitchFamily="34" charset="0"/>
            </a:endParaRPr>
          </a:p>
        </p:txBody>
      </p:sp>
      <p:pic>
        <p:nvPicPr>
          <p:cNvPr id="4100" name="Picture 7" descr="pencil border on sid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6267451"/>
            <a:ext cx="3024188" cy="590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1" name="Picture 9" descr="pencil border on sid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967039" y="6267451"/>
            <a:ext cx="3024187" cy="590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2" name="Picture 10" descr="pencil border on sid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978526" y="6267451"/>
            <a:ext cx="3165475" cy="590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3" name="Picture 13" descr="Tre.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1206500" cy="1488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4" name="Picture 15" descr="Tre.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937500" y="1"/>
            <a:ext cx="1206500" cy="1488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2"/>
          <p:cNvSpPr txBox="1">
            <a:spLocks noChangeArrowheads="1"/>
          </p:cNvSpPr>
          <p:nvPr/>
        </p:nvSpPr>
        <p:spPr bwMode="auto">
          <a:xfrm>
            <a:off x="574675" y="190500"/>
            <a:ext cx="8001000"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8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Verdana" pitchFamily="34" charset="0"/>
              </a:defRPr>
            </a:lvl2pPr>
            <a:lvl3pPr algn="l" rtl="0" eaLnBrk="0" fontAlgn="base" hangingPunct="0">
              <a:spcBef>
                <a:spcPct val="0"/>
              </a:spcBef>
              <a:spcAft>
                <a:spcPct val="0"/>
              </a:spcAft>
              <a:defRPr sz="3800">
                <a:solidFill>
                  <a:schemeClr val="tx2"/>
                </a:solidFill>
                <a:latin typeface="Verdana" pitchFamily="34" charset="0"/>
              </a:defRPr>
            </a:lvl3pPr>
            <a:lvl4pPr algn="l" rtl="0" eaLnBrk="0" fontAlgn="base" hangingPunct="0">
              <a:spcBef>
                <a:spcPct val="0"/>
              </a:spcBef>
              <a:spcAft>
                <a:spcPct val="0"/>
              </a:spcAft>
              <a:defRPr sz="3800">
                <a:solidFill>
                  <a:schemeClr val="tx2"/>
                </a:solidFill>
                <a:latin typeface="Verdana" pitchFamily="34" charset="0"/>
              </a:defRPr>
            </a:lvl4pPr>
            <a:lvl5pPr algn="l" rtl="0" eaLnBrk="0" fontAlgn="base" hangingPunct="0">
              <a:spcBef>
                <a:spcPct val="0"/>
              </a:spcBef>
              <a:spcAft>
                <a:spcPct val="0"/>
              </a:spcAft>
              <a:defRPr sz="3800">
                <a:solidFill>
                  <a:schemeClr val="tx2"/>
                </a:solidFill>
                <a:latin typeface="Verdana" pitchFamily="34" charset="0"/>
              </a:defRPr>
            </a:lvl5pPr>
            <a:lvl6pPr marL="457200" algn="l" rtl="0" fontAlgn="base">
              <a:spcBef>
                <a:spcPct val="0"/>
              </a:spcBef>
              <a:spcAft>
                <a:spcPct val="0"/>
              </a:spcAft>
              <a:defRPr sz="3800">
                <a:solidFill>
                  <a:schemeClr val="tx2"/>
                </a:solidFill>
                <a:latin typeface="Verdana" pitchFamily="34" charset="0"/>
              </a:defRPr>
            </a:lvl6pPr>
            <a:lvl7pPr marL="914400" algn="l" rtl="0" fontAlgn="base">
              <a:spcBef>
                <a:spcPct val="0"/>
              </a:spcBef>
              <a:spcAft>
                <a:spcPct val="0"/>
              </a:spcAft>
              <a:defRPr sz="3800">
                <a:solidFill>
                  <a:schemeClr val="tx2"/>
                </a:solidFill>
                <a:latin typeface="Verdana" pitchFamily="34" charset="0"/>
              </a:defRPr>
            </a:lvl7pPr>
            <a:lvl8pPr marL="1371600" algn="l" rtl="0" fontAlgn="base">
              <a:spcBef>
                <a:spcPct val="0"/>
              </a:spcBef>
              <a:spcAft>
                <a:spcPct val="0"/>
              </a:spcAft>
              <a:defRPr sz="3800">
                <a:solidFill>
                  <a:schemeClr val="tx2"/>
                </a:solidFill>
                <a:latin typeface="Verdana" pitchFamily="34" charset="0"/>
              </a:defRPr>
            </a:lvl8pPr>
            <a:lvl9pPr marL="1828800" algn="l" rtl="0" fontAlgn="base">
              <a:spcBef>
                <a:spcPct val="0"/>
              </a:spcBef>
              <a:spcAft>
                <a:spcPct val="0"/>
              </a:spcAft>
              <a:defRPr sz="3800">
                <a:solidFill>
                  <a:schemeClr val="tx2"/>
                </a:solidFill>
                <a:latin typeface="Verdana" pitchFamily="34" charset="0"/>
              </a:defRPr>
            </a:lvl9pPr>
          </a:lstStyle>
          <a:p>
            <a:pPr algn="ctr" eaLnBrk="1" hangingPunct="1">
              <a:spcBef>
                <a:spcPct val="20000"/>
              </a:spcBef>
              <a:spcAft>
                <a:spcPct val="20000"/>
              </a:spcAft>
            </a:pPr>
            <a:r>
              <a:rPr lang="en-US" altLang="en-US" sz="3000" b="1" kern="0" smtClean="0">
                <a:solidFill>
                  <a:srgbClr val="0000FF"/>
                </a:solidFill>
                <a:latin typeface="VNI-Franko" pitchFamily="2" charset="0"/>
              </a:rPr>
              <a:t>SÔÛ GIAÙO DUÏC VAØ ÑAØO TAÏO</a:t>
            </a:r>
          </a:p>
        </p:txBody>
      </p:sp>
    </p:spTree>
    <p:extLst>
      <p:ext uri="{BB962C8B-B14F-4D97-AF65-F5344CB8AC3E}">
        <p14:creationId xmlns:p14="http://schemas.microsoft.com/office/powerpoint/2010/main" val="577170066"/>
      </p:ext>
    </p:extLst>
  </p:cSld>
  <p:clrMapOvr>
    <a:masterClrMapping/>
  </p:clrMapOvr>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3581400" y="1295400"/>
            <a:ext cx="5421313" cy="52578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457200" indent="-342900" algn="just" eaLnBrk="1" hangingPunct="1">
              <a:lnSpc>
                <a:spcPct val="110000"/>
              </a:lnSpc>
              <a:spcBef>
                <a:spcPts val="1200"/>
              </a:spcBef>
              <a:spcAft>
                <a:spcPts val="0"/>
              </a:spcAft>
              <a:buClr>
                <a:srgbClr val="FF0000"/>
              </a:buClr>
              <a:buFont typeface="Wingdings" panose="05000000000000000000" pitchFamily="2" charset="2"/>
              <a:buChar char="Ø"/>
              <a:defRPr/>
            </a:pPr>
            <a:r>
              <a:rPr lang="en-US" sz="2400" b="1" kern="0">
                <a:solidFill>
                  <a:srgbClr val="FF3399"/>
                </a:solidFill>
                <a:latin typeface="Arial" charset="0"/>
              </a:rPr>
              <a:t>Ngày </a:t>
            </a:r>
            <a:r>
              <a:rPr lang="en-US" sz="2400" b="1" kern="0" smtClean="0">
                <a:solidFill>
                  <a:srgbClr val="FF3399"/>
                </a:solidFill>
                <a:latin typeface="Arial" charset="0"/>
              </a:rPr>
              <a:t>20-11-2019</a:t>
            </a:r>
            <a:r>
              <a:rPr lang="en-US" sz="2400" b="1" kern="0" smtClean="0">
                <a:solidFill>
                  <a:srgbClr val="0000FF"/>
                </a:solidFill>
                <a:latin typeface="Arial" charset="0"/>
              </a:rPr>
              <a:t>, kỳ </a:t>
            </a:r>
            <a:r>
              <a:rPr lang="en-US" sz="2400" b="1" kern="0">
                <a:solidFill>
                  <a:srgbClr val="0000FF"/>
                </a:solidFill>
                <a:latin typeface="Arial" charset="0"/>
              </a:rPr>
              <a:t>họp thứ </a:t>
            </a:r>
            <a:r>
              <a:rPr lang="en-US" sz="2400" b="1" kern="0" smtClean="0">
                <a:solidFill>
                  <a:srgbClr val="0000FF"/>
                </a:solidFill>
                <a:latin typeface="Arial" charset="0"/>
              </a:rPr>
              <a:t>8, </a:t>
            </a:r>
            <a:r>
              <a:rPr lang="en-US" sz="2400" b="1" kern="0">
                <a:solidFill>
                  <a:srgbClr val="0000FF"/>
                </a:solidFill>
                <a:latin typeface="Arial" charset="0"/>
              </a:rPr>
              <a:t>Quốc hội khóa </a:t>
            </a:r>
            <a:r>
              <a:rPr lang="en-US" sz="2400" b="1" kern="0" smtClean="0">
                <a:solidFill>
                  <a:srgbClr val="0000FF"/>
                </a:solidFill>
                <a:latin typeface="Arial" charset="0"/>
              </a:rPr>
              <a:t>XIV </a:t>
            </a:r>
            <a:r>
              <a:rPr lang="en-US" sz="2400" b="1" kern="0">
                <a:solidFill>
                  <a:srgbClr val="0000FF"/>
                </a:solidFill>
                <a:latin typeface="Arial" charset="0"/>
              </a:rPr>
              <a:t>đã thông qua </a:t>
            </a:r>
            <a:r>
              <a:rPr lang="en-US" sz="2400" b="1" kern="0">
                <a:solidFill>
                  <a:srgbClr val="FF3399"/>
                </a:solidFill>
                <a:latin typeface="Arial" charset="0"/>
              </a:rPr>
              <a:t>Bộ </a:t>
            </a:r>
            <a:r>
              <a:rPr lang="en-US" sz="2400" b="1" kern="0" smtClean="0">
                <a:solidFill>
                  <a:srgbClr val="FF3399"/>
                </a:solidFill>
                <a:latin typeface="Arial" charset="0"/>
              </a:rPr>
              <a:t>luật Lao động </a:t>
            </a:r>
            <a:r>
              <a:rPr lang="en-US" sz="2400" b="1" kern="0" smtClean="0">
                <a:solidFill>
                  <a:srgbClr val="0000FF"/>
                </a:solidFill>
                <a:latin typeface="Arial" charset="0"/>
              </a:rPr>
              <a:t>(Bộ luật số 45/2019/QH14).</a:t>
            </a:r>
          </a:p>
          <a:p>
            <a:pPr marL="457200" indent="-342900" algn="just" eaLnBrk="1" hangingPunct="1">
              <a:lnSpc>
                <a:spcPct val="110000"/>
              </a:lnSpc>
              <a:spcBef>
                <a:spcPts val="1200"/>
              </a:spcBef>
              <a:spcAft>
                <a:spcPts val="0"/>
              </a:spcAft>
              <a:buClr>
                <a:srgbClr val="FF0000"/>
              </a:buClr>
              <a:buFont typeface="Wingdings" panose="05000000000000000000" pitchFamily="2" charset="2"/>
              <a:buChar char="Ø"/>
              <a:defRPr/>
            </a:pPr>
            <a:r>
              <a:rPr lang="en-US" sz="2400" b="1" kern="0" smtClean="0">
                <a:solidFill>
                  <a:srgbClr val="0000FF"/>
                </a:solidFill>
                <a:latin typeface="Arial" charset="0"/>
              </a:rPr>
              <a:t>Luật c</a:t>
            </a:r>
            <a:r>
              <a:rPr lang="vi-VN" sz="2400" b="1" kern="0">
                <a:solidFill>
                  <a:srgbClr val="0000FF"/>
                </a:solidFill>
                <a:latin typeface="Arial" charset="0"/>
              </a:rPr>
              <a:t>ó hiệu lực thi hành từ ngày </a:t>
            </a:r>
            <a:r>
              <a:rPr lang="en-US" sz="2400" b="1" kern="0" smtClean="0">
                <a:solidFill>
                  <a:srgbClr val="FF3399"/>
                </a:solidFill>
                <a:latin typeface="Arial" charset="0"/>
              </a:rPr>
              <a:t>01-01-</a:t>
            </a:r>
            <a:r>
              <a:rPr lang="vi-VN" sz="2400" b="1" kern="0" smtClean="0">
                <a:solidFill>
                  <a:srgbClr val="FF3399"/>
                </a:solidFill>
                <a:latin typeface="Arial" charset="0"/>
              </a:rPr>
              <a:t>20</a:t>
            </a:r>
            <a:r>
              <a:rPr lang="en-US" sz="2400" b="1" kern="0">
                <a:solidFill>
                  <a:srgbClr val="FF3399"/>
                </a:solidFill>
                <a:latin typeface="Arial" charset="0"/>
              </a:rPr>
              <a:t>2</a:t>
            </a:r>
            <a:r>
              <a:rPr lang="en-US" sz="2400" b="1" kern="0" smtClean="0">
                <a:solidFill>
                  <a:srgbClr val="FF3399"/>
                </a:solidFill>
                <a:latin typeface="Arial" charset="0"/>
              </a:rPr>
              <a:t>1.</a:t>
            </a:r>
          </a:p>
          <a:p>
            <a:pPr marL="457200" indent="-342900" algn="just" eaLnBrk="1" hangingPunct="1">
              <a:lnSpc>
                <a:spcPct val="110000"/>
              </a:lnSpc>
              <a:spcBef>
                <a:spcPts val="1200"/>
              </a:spcBef>
              <a:spcAft>
                <a:spcPts val="0"/>
              </a:spcAft>
              <a:buClr>
                <a:srgbClr val="FF0000"/>
              </a:buClr>
              <a:buFont typeface="Wingdings" panose="05000000000000000000" pitchFamily="2" charset="2"/>
              <a:buChar char="Ø"/>
              <a:defRPr/>
            </a:pPr>
            <a:r>
              <a:rPr lang="en-US" sz="2400" b="1" kern="0" smtClean="0">
                <a:solidFill>
                  <a:srgbClr val="0000FF"/>
                </a:solidFill>
                <a:latin typeface="Arial" charset="0"/>
              </a:rPr>
              <a:t>Thay </a:t>
            </a:r>
            <a:r>
              <a:rPr lang="en-US" sz="2400" b="1" kern="0">
                <a:solidFill>
                  <a:srgbClr val="0000FF"/>
                </a:solidFill>
                <a:latin typeface="Arial" charset="0"/>
              </a:rPr>
              <a:t>thế </a:t>
            </a:r>
            <a:r>
              <a:rPr lang="en-US" sz="2400" b="1" strike="sngStrike" kern="0" smtClean="0">
                <a:latin typeface="Arial" charset="0"/>
              </a:rPr>
              <a:t>Bộ luật Lao động số 10/2012/QH13.</a:t>
            </a:r>
            <a:endParaRPr lang="vi-VN" sz="2400" b="1" strike="sngStrike" kern="0">
              <a:latin typeface="Arial" charset="0"/>
            </a:endParaRPr>
          </a:p>
          <a:p>
            <a:pPr marL="457200" indent="-342900" algn="just" eaLnBrk="1" hangingPunct="1">
              <a:lnSpc>
                <a:spcPct val="110000"/>
              </a:lnSpc>
              <a:spcBef>
                <a:spcPts val="1200"/>
              </a:spcBef>
              <a:spcAft>
                <a:spcPts val="0"/>
              </a:spcAft>
              <a:buClr>
                <a:srgbClr val="FF0000"/>
              </a:buClr>
              <a:buFont typeface="Wingdings" panose="05000000000000000000" pitchFamily="2" charset="2"/>
              <a:buChar char="Ø"/>
              <a:defRPr/>
            </a:pPr>
            <a:endParaRPr lang="vi-VN" sz="2400" b="1" kern="0">
              <a:solidFill>
                <a:srgbClr val="0000FF"/>
              </a:solidFill>
              <a:latin typeface="Arial" charset="0"/>
            </a:endParaRPr>
          </a:p>
        </p:txBody>
      </p:sp>
      <p:sp>
        <p:nvSpPr>
          <p:cNvPr id="9" name="Title 1"/>
          <p:cNvSpPr>
            <a:spLocks noGrp="1"/>
          </p:cNvSpPr>
          <p:nvPr>
            <p:ph type="title"/>
          </p:nvPr>
        </p:nvSpPr>
        <p:spPr>
          <a:xfrm>
            <a:off x="234950" y="152400"/>
            <a:ext cx="8680450" cy="838200"/>
          </a:xfrm>
        </p:spPr>
        <p:txBody>
          <a:bodyPr anchor="ctr"/>
          <a:lstStyle/>
          <a:p>
            <a:pPr algn="ctr">
              <a:lnSpc>
                <a:spcPct val="105000"/>
              </a:lnSpc>
              <a:spcBef>
                <a:spcPts val="0"/>
              </a:spcBef>
            </a:pPr>
            <a:r>
              <a:rPr lang="en-US" sz="2800" b="1" smtClean="0">
                <a:solidFill>
                  <a:srgbClr val="FF0000"/>
                </a:solidFill>
                <a:latin typeface="Arial" panose="020B0604020202020204" pitchFamily="34" charset="0"/>
                <a:cs typeface="Arial" panose="020B0604020202020204" pitchFamily="34" charset="0"/>
              </a:rPr>
              <a:t>GIỚI THIỆU</a:t>
            </a:r>
            <a:endParaRPr lang="en-US" sz="2800" b="1">
              <a:solidFill>
                <a:srgbClr val="FF0000"/>
              </a:solidFill>
              <a:latin typeface="Arial" panose="020B0604020202020204" pitchFamily="34" charset="0"/>
              <a:cs typeface="Arial" panose="020B0604020202020204" pitchFamily="34" charset="0"/>
            </a:endParaRPr>
          </a:p>
        </p:txBody>
      </p:sp>
      <p:pic>
        <p:nvPicPr>
          <p:cNvPr id="2" name="Picture 1"/>
          <p:cNvPicPr>
            <a:picLocks/>
          </p:cNvPicPr>
          <p:nvPr/>
        </p:nvPicPr>
        <p:blipFill>
          <a:blip r:embed="rId2">
            <a:extLst>
              <a:ext uri="{28A0092B-C50C-407E-A947-70E740481C1C}">
                <a14:useLocalDpi xmlns:a14="http://schemas.microsoft.com/office/drawing/2010/main" val="0"/>
              </a:ext>
            </a:extLst>
          </a:blip>
          <a:stretch>
            <a:fillRect/>
          </a:stretch>
        </p:blipFill>
        <p:spPr>
          <a:xfrm>
            <a:off x="152400" y="1317401"/>
            <a:ext cx="3502152" cy="5413248"/>
          </a:xfrm>
          <a:prstGeom prst="rect">
            <a:avLst/>
          </a:prstGeom>
        </p:spPr>
      </p:pic>
    </p:spTree>
    <p:extLst>
      <p:ext uri="{BB962C8B-B14F-4D97-AF65-F5344CB8AC3E}">
        <p14:creationId xmlns:p14="http://schemas.microsoft.com/office/powerpoint/2010/main" val="4269481136"/>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66738" indent="-457200" algn="just" eaLnBrk="1" hangingPunct="1">
              <a:lnSpc>
                <a:spcPct val="114000"/>
              </a:lnSpc>
              <a:spcBef>
                <a:spcPts val="1200"/>
              </a:spcBef>
              <a:spcAft>
                <a:spcPts val="0"/>
              </a:spcAft>
              <a:buClr>
                <a:srgbClr val="FF0000"/>
              </a:buClr>
              <a:buFont typeface="+mj-lt"/>
              <a:buAutoNum type="arabicPeriod"/>
              <a:defRPr/>
            </a:pPr>
            <a:r>
              <a:rPr lang="en-US" sz="2000" b="1" kern="0">
                <a:solidFill>
                  <a:srgbClr val="FF3399"/>
                </a:solidFill>
                <a:latin typeface="Arial" charset="0"/>
              </a:rPr>
              <a:t>Chương I. NHỮNG QUY ĐỊNH </a:t>
            </a:r>
            <a:r>
              <a:rPr lang="en-US" sz="2000" b="1" kern="0" smtClean="0">
                <a:solidFill>
                  <a:srgbClr val="FF3399"/>
                </a:solidFill>
                <a:latin typeface="Arial" charset="0"/>
              </a:rPr>
              <a:t>CHUNG</a:t>
            </a:r>
          </a:p>
          <a:p>
            <a:pPr marL="566738" indent="-457200" algn="just" eaLnBrk="1" hangingPunct="1">
              <a:lnSpc>
                <a:spcPct val="114000"/>
              </a:lnSpc>
              <a:spcBef>
                <a:spcPts val="1200"/>
              </a:spcBef>
              <a:spcAft>
                <a:spcPts val="0"/>
              </a:spcAft>
              <a:buClr>
                <a:srgbClr val="FF0000"/>
              </a:buClr>
              <a:buFont typeface="+mj-lt"/>
              <a:buAutoNum type="arabicPeriod"/>
              <a:defRPr/>
            </a:pPr>
            <a:r>
              <a:rPr lang="nl-NL" sz="2000" b="1" kern="0" smtClean="0">
                <a:solidFill>
                  <a:srgbClr val="0000FF"/>
                </a:solidFill>
                <a:latin typeface="Arial" charset="0"/>
              </a:rPr>
              <a:t>Chương II. VIỆC </a:t>
            </a:r>
            <a:r>
              <a:rPr lang="nl-NL" sz="2000" b="1" kern="0">
                <a:solidFill>
                  <a:srgbClr val="0000FF"/>
                </a:solidFill>
                <a:latin typeface="Arial" charset="0"/>
              </a:rPr>
              <a:t>LÀM, TUYỂN DỤNG VÀ QUẢN LÝ LAO </a:t>
            </a:r>
            <a:r>
              <a:rPr lang="nl-NL" sz="2000" b="1" kern="0" smtClean="0">
                <a:solidFill>
                  <a:srgbClr val="0000FF"/>
                </a:solidFill>
                <a:latin typeface="Arial" charset="0"/>
              </a:rPr>
              <a:t>ĐỘNG</a:t>
            </a:r>
          </a:p>
          <a:p>
            <a:pPr marL="566738" indent="-457200" algn="just" eaLnBrk="1" hangingPunct="1">
              <a:lnSpc>
                <a:spcPct val="114000"/>
              </a:lnSpc>
              <a:spcBef>
                <a:spcPts val="1200"/>
              </a:spcBef>
              <a:spcAft>
                <a:spcPts val="0"/>
              </a:spcAft>
              <a:buClr>
                <a:srgbClr val="FF0000"/>
              </a:buClr>
              <a:buFont typeface="+mj-lt"/>
              <a:buAutoNum type="arabicPeriod"/>
              <a:defRPr/>
            </a:pPr>
            <a:r>
              <a:rPr lang="nl-NL" sz="2000" b="1" kern="0" smtClean="0">
                <a:solidFill>
                  <a:srgbClr val="FF3399"/>
                </a:solidFill>
                <a:latin typeface="Arial" charset="0"/>
              </a:rPr>
              <a:t>Chương III. HỢP </a:t>
            </a:r>
            <a:r>
              <a:rPr lang="nl-NL" sz="2000" b="1" kern="0">
                <a:solidFill>
                  <a:srgbClr val="FF3399"/>
                </a:solidFill>
                <a:latin typeface="Arial" charset="0"/>
              </a:rPr>
              <a:t>ĐỒNG LAO </a:t>
            </a:r>
            <a:r>
              <a:rPr lang="nl-NL" sz="2000" b="1" kern="0" smtClean="0">
                <a:solidFill>
                  <a:srgbClr val="FF3399"/>
                </a:solidFill>
                <a:latin typeface="Arial" charset="0"/>
              </a:rPr>
              <a:t>ĐỘNG</a:t>
            </a:r>
          </a:p>
          <a:p>
            <a:pPr marL="566738" indent="-457200" algn="just" eaLnBrk="1" hangingPunct="1">
              <a:lnSpc>
                <a:spcPct val="114000"/>
              </a:lnSpc>
              <a:spcBef>
                <a:spcPts val="1200"/>
              </a:spcBef>
              <a:spcAft>
                <a:spcPts val="0"/>
              </a:spcAft>
              <a:buClr>
                <a:srgbClr val="FF0000"/>
              </a:buClr>
              <a:buFont typeface="+mj-lt"/>
              <a:buAutoNum type="arabicPeriod"/>
              <a:defRPr/>
            </a:pPr>
            <a:r>
              <a:rPr lang="nl-NL" sz="2000" b="1" kern="0" smtClean="0">
                <a:solidFill>
                  <a:srgbClr val="0000FF"/>
                </a:solidFill>
                <a:latin typeface="Arial" charset="0"/>
              </a:rPr>
              <a:t>Chương IV. GIÁO </a:t>
            </a:r>
            <a:r>
              <a:rPr lang="nl-NL" sz="2000" b="1" kern="0">
                <a:solidFill>
                  <a:srgbClr val="0000FF"/>
                </a:solidFill>
                <a:latin typeface="Arial" charset="0"/>
              </a:rPr>
              <a:t>DỤC NGHỀ NGHIỆP VÀ PHÁT TRIỂN KỸ NĂNG </a:t>
            </a:r>
            <a:r>
              <a:rPr lang="nl-NL" sz="2000" b="1" kern="0" smtClean="0">
                <a:solidFill>
                  <a:srgbClr val="0000FF"/>
                </a:solidFill>
                <a:latin typeface="Arial" charset="0"/>
              </a:rPr>
              <a:t>NGHỀ</a:t>
            </a:r>
          </a:p>
          <a:p>
            <a:pPr marL="566738" indent="-457200" algn="just" eaLnBrk="1" hangingPunct="1">
              <a:lnSpc>
                <a:spcPct val="114000"/>
              </a:lnSpc>
              <a:spcBef>
                <a:spcPts val="1200"/>
              </a:spcBef>
              <a:spcAft>
                <a:spcPts val="0"/>
              </a:spcAft>
              <a:buClr>
                <a:srgbClr val="FF0000"/>
              </a:buClr>
              <a:buFont typeface="+mj-lt"/>
              <a:buAutoNum type="arabicPeriod"/>
              <a:defRPr/>
            </a:pPr>
            <a:r>
              <a:rPr lang="it-IT" sz="2000" b="1" kern="0" smtClean="0">
                <a:solidFill>
                  <a:srgbClr val="0000FF"/>
                </a:solidFill>
                <a:latin typeface="Arial" charset="0"/>
              </a:rPr>
              <a:t>Chương V. </a:t>
            </a:r>
            <a:r>
              <a:rPr lang="nl-NL" sz="2000" b="1" kern="0" smtClean="0">
                <a:solidFill>
                  <a:srgbClr val="0000FF"/>
                </a:solidFill>
                <a:latin typeface="Arial" charset="0"/>
              </a:rPr>
              <a:t>ĐỐI </a:t>
            </a:r>
            <a:r>
              <a:rPr lang="nl-NL" sz="2000" b="1" kern="0">
                <a:solidFill>
                  <a:srgbClr val="0000FF"/>
                </a:solidFill>
                <a:latin typeface="Arial" charset="0"/>
              </a:rPr>
              <a:t>THOẠI TẠI NƠI LÀM VIỆC, THƯƠNG LƯỢNG TẬP THỂ, THỎA ƯỚC LAO ĐỘNG TẬP </a:t>
            </a:r>
            <a:r>
              <a:rPr lang="nl-NL" sz="2000" b="1" kern="0" smtClean="0">
                <a:solidFill>
                  <a:srgbClr val="0000FF"/>
                </a:solidFill>
                <a:latin typeface="Arial" charset="0"/>
              </a:rPr>
              <a:t>THỂ</a:t>
            </a:r>
          </a:p>
          <a:p>
            <a:pPr marL="566738" indent="-457200" algn="just" eaLnBrk="1" hangingPunct="1">
              <a:lnSpc>
                <a:spcPct val="114000"/>
              </a:lnSpc>
              <a:spcBef>
                <a:spcPts val="1200"/>
              </a:spcBef>
              <a:spcAft>
                <a:spcPts val="0"/>
              </a:spcAft>
              <a:buClr>
                <a:srgbClr val="FF0000"/>
              </a:buClr>
              <a:buFont typeface="+mj-lt"/>
              <a:buAutoNum type="arabicPeriod"/>
              <a:defRPr/>
            </a:pPr>
            <a:r>
              <a:rPr lang="it-IT" sz="2000" b="1" kern="0" smtClean="0">
                <a:solidFill>
                  <a:srgbClr val="FF3399"/>
                </a:solidFill>
                <a:latin typeface="Arial" charset="0"/>
              </a:rPr>
              <a:t>Chương VI. TIỀN LƯƠNG</a:t>
            </a:r>
          </a:p>
          <a:p>
            <a:pPr marL="566738" indent="-457200" algn="just" eaLnBrk="1" hangingPunct="1">
              <a:lnSpc>
                <a:spcPct val="114000"/>
              </a:lnSpc>
              <a:spcBef>
                <a:spcPts val="1200"/>
              </a:spcBef>
              <a:spcAft>
                <a:spcPts val="0"/>
              </a:spcAft>
              <a:buClr>
                <a:srgbClr val="FF0000"/>
              </a:buClr>
              <a:buFont typeface="+mj-lt"/>
              <a:buAutoNum type="arabicPeriod"/>
              <a:defRPr/>
            </a:pPr>
            <a:r>
              <a:rPr lang="nl-NL" sz="2000" b="1" kern="0" smtClean="0">
                <a:solidFill>
                  <a:srgbClr val="FF3399"/>
                </a:solidFill>
                <a:latin typeface="Arial" charset="0"/>
              </a:rPr>
              <a:t>Chương VII. </a:t>
            </a:r>
            <a:r>
              <a:rPr lang="it-IT" sz="2000" b="1" kern="0" smtClean="0">
                <a:solidFill>
                  <a:srgbClr val="FF3399"/>
                </a:solidFill>
                <a:latin typeface="Arial" charset="0"/>
              </a:rPr>
              <a:t>THỜI </a:t>
            </a:r>
            <a:r>
              <a:rPr lang="it-IT" sz="2000" b="1" kern="0">
                <a:solidFill>
                  <a:srgbClr val="FF3399"/>
                </a:solidFill>
                <a:latin typeface="Arial" charset="0"/>
              </a:rPr>
              <a:t>GIỜ LÀM VIỆC, THỜI GIỜ NGHỈ </a:t>
            </a:r>
            <a:r>
              <a:rPr lang="it-IT" sz="2000" b="1" kern="0" smtClean="0">
                <a:solidFill>
                  <a:srgbClr val="FF3399"/>
                </a:solidFill>
                <a:latin typeface="Arial" charset="0"/>
              </a:rPr>
              <a:t>NGƠI</a:t>
            </a:r>
          </a:p>
          <a:p>
            <a:pPr marL="566738" indent="-457200" algn="just" eaLnBrk="1" hangingPunct="1">
              <a:lnSpc>
                <a:spcPct val="114000"/>
              </a:lnSpc>
              <a:spcBef>
                <a:spcPts val="1200"/>
              </a:spcBef>
              <a:spcAft>
                <a:spcPts val="0"/>
              </a:spcAft>
              <a:buClr>
                <a:srgbClr val="FF0000"/>
              </a:buClr>
              <a:buFont typeface="+mj-lt"/>
              <a:buAutoNum type="arabicPeriod"/>
              <a:defRPr/>
            </a:pPr>
            <a:r>
              <a:rPr lang="nl-NL" sz="2000" b="1" kern="0" smtClean="0">
                <a:solidFill>
                  <a:srgbClr val="0000FF"/>
                </a:solidFill>
                <a:latin typeface="Arial" charset="0"/>
              </a:rPr>
              <a:t>Chương VIII. KỶ </a:t>
            </a:r>
            <a:r>
              <a:rPr lang="nl-NL" sz="2000" b="1" kern="0">
                <a:solidFill>
                  <a:srgbClr val="0000FF"/>
                </a:solidFill>
                <a:latin typeface="Arial" charset="0"/>
              </a:rPr>
              <a:t>LUẬT LAO ĐỘNG, TRÁCH NHIỆM VẬT </a:t>
            </a:r>
            <a:r>
              <a:rPr lang="nl-NL" sz="2000" b="1" kern="0" smtClean="0">
                <a:solidFill>
                  <a:srgbClr val="0000FF"/>
                </a:solidFill>
                <a:latin typeface="Arial" charset="0"/>
              </a:rPr>
              <a:t>CHẤT</a:t>
            </a:r>
          </a:p>
          <a:p>
            <a:pPr marL="566738" indent="-457200" algn="just" eaLnBrk="1" hangingPunct="1">
              <a:lnSpc>
                <a:spcPct val="114000"/>
              </a:lnSpc>
              <a:spcBef>
                <a:spcPts val="1200"/>
              </a:spcBef>
              <a:spcAft>
                <a:spcPts val="0"/>
              </a:spcAft>
              <a:buClr>
                <a:srgbClr val="FF0000"/>
              </a:buClr>
              <a:buFont typeface="+mj-lt"/>
              <a:buAutoNum type="arabicPeriod"/>
              <a:defRPr/>
            </a:pPr>
            <a:r>
              <a:rPr lang="nl-NL" sz="2000" b="1" kern="0" smtClean="0">
                <a:solidFill>
                  <a:srgbClr val="0000FF"/>
                </a:solidFill>
                <a:latin typeface="Arial" charset="0"/>
              </a:rPr>
              <a:t>Chương IX. AN </a:t>
            </a:r>
            <a:r>
              <a:rPr lang="nl-NL" sz="2000" b="1" kern="0">
                <a:solidFill>
                  <a:srgbClr val="0000FF"/>
                </a:solidFill>
                <a:latin typeface="Arial" charset="0"/>
              </a:rPr>
              <a:t>TOÀN, VỆ SINH LAO </a:t>
            </a:r>
            <a:r>
              <a:rPr lang="nl-NL" sz="2000" b="1" kern="0" smtClean="0">
                <a:solidFill>
                  <a:srgbClr val="0000FF"/>
                </a:solidFill>
                <a:latin typeface="Arial" charset="0"/>
              </a:rPr>
              <a:t>ĐỘNG</a:t>
            </a:r>
            <a:endParaRPr lang="en-US" sz="2000" b="1" ker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algn="ctr">
              <a:lnSpc>
                <a:spcPct val="105000"/>
              </a:lnSpc>
              <a:spcBef>
                <a:spcPts val="0"/>
              </a:spcBef>
            </a:pPr>
            <a:r>
              <a:rPr lang="en-US" sz="2200" b="1" smtClean="0">
                <a:solidFill>
                  <a:srgbClr val="FF0000"/>
                </a:solidFill>
                <a:latin typeface="Arial" panose="020B0604020202020204" pitchFamily="34" charset="0"/>
                <a:cs typeface="Arial" panose="020B0604020202020204" pitchFamily="34" charset="0"/>
              </a:rPr>
              <a:t>BỐ CỤC CỦA BỘ LUẬT</a:t>
            </a:r>
            <a:br>
              <a:rPr lang="en-US" sz="2200" b="1" smtClean="0">
                <a:solidFill>
                  <a:srgbClr val="FF0000"/>
                </a:solidFill>
                <a:latin typeface="Arial" panose="020B0604020202020204" pitchFamily="34" charset="0"/>
                <a:cs typeface="Arial" panose="020B0604020202020204" pitchFamily="34" charset="0"/>
              </a:rPr>
            </a:br>
            <a:r>
              <a:rPr lang="en-US" sz="2200" b="1" smtClean="0">
                <a:solidFill>
                  <a:srgbClr val="009900"/>
                </a:solidFill>
                <a:latin typeface="Arial" charset="0"/>
              </a:rPr>
              <a:t>(17 </a:t>
            </a:r>
            <a:r>
              <a:rPr lang="en-US" sz="2200" b="1">
                <a:solidFill>
                  <a:srgbClr val="009900"/>
                </a:solidFill>
                <a:latin typeface="Arial" charset="0"/>
              </a:rPr>
              <a:t>c</a:t>
            </a:r>
            <a:r>
              <a:rPr lang="vi-VN" sz="2200" b="1">
                <a:solidFill>
                  <a:srgbClr val="009900"/>
                </a:solidFill>
                <a:latin typeface="Arial" charset="0"/>
              </a:rPr>
              <a:t>hương </a:t>
            </a:r>
            <a:r>
              <a:rPr lang="en-US" sz="2200" b="1">
                <a:solidFill>
                  <a:srgbClr val="009900"/>
                </a:solidFill>
                <a:latin typeface="Arial" charset="0"/>
              </a:rPr>
              <a:t>với </a:t>
            </a:r>
            <a:r>
              <a:rPr lang="en-US" sz="2200" b="1" smtClean="0">
                <a:solidFill>
                  <a:srgbClr val="009900"/>
                </a:solidFill>
                <a:latin typeface="Arial" charset="0"/>
              </a:rPr>
              <a:t>220 </a:t>
            </a:r>
            <a:r>
              <a:rPr lang="en-US" sz="2200" b="1">
                <a:solidFill>
                  <a:srgbClr val="009900"/>
                </a:solidFill>
                <a:latin typeface="Arial" charset="0"/>
              </a:rPr>
              <a:t>điều)</a:t>
            </a:r>
          </a:p>
        </p:txBody>
      </p:sp>
    </p:spTree>
    <p:extLst>
      <p:ext uri="{BB962C8B-B14F-4D97-AF65-F5344CB8AC3E}">
        <p14:creationId xmlns:p14="http://schemas.microsoft.com/office/powerpoint/2010/main" val="4019262860"/>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66738" indent="-457200" algn="just" eaLnBrk="1" hangingPunct="1">
              <a:lnSpc>
                <a:spcPct val="114000"/>
              </a:lnSpc>
              <a:spcBef>
                <a:spcPts val="1200"/>
              </a:spcBef>
              <a:spcAft>
                <a:spcPts val="0"/>
              </a:spcAft>
              <a:buClr>
                <a:srgbClr val="FF0000"/>
              </a:buClr>
              <a:buFont typeface="+mj-lt"/>
              <a:buAutoNum type="arabicPeriod" startAt="10"/>
              <a:defRPr/>
            </a:pPr>
            <a:r>
              <a:rPr lang="nl-NL" sz="2000" b="1" kern="0" smtClean="0">
                <a:solidFill>
                  <a:srgbClr val="0000FF"/>
                </a:solidFill>
                <a:latin typeface="Arial" charset="0"/>
              </a:rPr>
              <a:t>Chương X. NHỮNG </a:t>
            </a:r>
            <a:r>
              <a:rPr lang="nl-NL" sz="2000" b="1" kern="0">
                <a:solidFill>
                  <a:srgbClr val="0000FF"/>
                </a:solidFill>
                <a:latin typeface="Arial" charset="0"/>
              </a:rPr>
              <a:t>QUY ĐỊNH RIÊNG ĐỐI VỚI LAO ĐỘNG NỮ VÀ BẢO ĐẢM BÌNH ĐẲNG </a:t>
            </a:r>
            <a:r>
              <a:rPr lang="nl-NL" sz="2000" b="1" kern="0" smtClean="0">
                <a:solidFill>
                  <a:srgbClr val="0000FF"/>
                </a:solidFill>
                <a:latin typeface="Arial" charset="0"/>
              </a:rPr>
              <a:t>GIỚI</a:t>
            </a:r>
          </a:p>
          <a:p>
            <a:pPr marL="566738" indent="-457200" algn="just" eaLnBrk="1" hangingPunct="1">
              <a:lnSpc>
                <a:spcPct val="114000"/>
              </a:lnSpc>
              <a:spcBef>
                <a:spcPts val="1200"/>
              </a:spcBef>
              <a:spcAft>
                <a:spcPts val="0"/>
              </a:spcAft>
              <a:buClr>
                <a:srgbClr val="FF0000"/>
              </a:buClr>
              <a:buFont typeface="+mj-lt"/>
              <a:buAutoNum type="arabicPeriod" startAt="10"/>
              <a:defRPr/>
            </a:pPr>
            <a:r>
              <a:rPr lang="nl-NL" sz="2000" b="1" kern="0" smtClean="0">
                <a:solidFill>
                  <a:srgbClr val="0000FF"/>
                </a:solidFill>
                <a:latin typeface="Arial" charset="0"/>
              </a:rPr>
              <a:t>Chương XI. NHỮNG </a:t>
            </a:r>
            <a:r>
              <a:rPr lang="nl-NL" sz="2000" b="1" kern="0">
                <a:solidFill>
                  <a:srgbClr val="0000FF"/>
                </a:solidFill>
                <a:latin typeface="Arial" charset="0"/>
              </a:rPr>
              <a:t>QUY ĐỊNH RIÊNG ĐỐI VỚI LAO ĐỘNG CHƯA THÀNH NIÊN VÀ MỘT SỐ LAO ĐỘNG </a:t>
            </a:r>
            <a:r>
              <a:rPr lang="nl-NL" sz="2000" b="1" kern="0" smtClean="0">
                <a:solidFill>
                  <a:srgbClr val="0000FF"/>
                </a:solidFill>
                <a:latin typeface="Arial" charset="0"/>
              </a:rPr>
              <a:t>KHÁC</a:t>
            </a:r>
          </a:p>
          <a:p>
            <a:pPr marL="566738" indent="-457200" algn="just" eaLnBrk="1" hangingPunct="1">
              <a:lnSpc>
                <a:spcPct val="114000"/>
              </a:lnSpc>
              <a:spcBef>
                <a:spcPts val="1200"/>
              </a:spcBef>
              <a:spcAft>
                <a:spcPts val="0"/>
              </a:spcAft>
              <a:buClr>
                <a:srgbClr val="FF0000"/>
              </a:buClr>
              <a:buFont typeface="+mj-lt"/>
              <a:buAutoNum type="arabicPeriod" startAt="10"/>
              <a:defRPr/>
            </a:pPr>
            <a:r>
              <a:rPr lang="nl-NL" sz="2000" b="1" kern="0" smtClean="0">
                <a:solidFill>
                  <a:srgbClr val="FF3399"/>
                </a:solidFill>
                <a:latin typeface="Arial" charset="0"/>
              </a:rPr>
              <a:t>Chương XII. BẢO </a:t>
            </a:r>
            <a:r>
              <a:rPr lang="nl-NL" sz="2000" b="1" kern="0">
                <a:solidFill>
                  <a:srgbClr val="FF3399"/>
                </a:solidFill>
                <a:latin typeface="Arial" charset="0"/>
              </a:rPr>
              <a:t>HIỂM XÃ HỘI, BẢO HIỂM Y TẾ, BẢO HIỂM THẤT </a:t>
            </a:r>
            <a:r>
              <a:rPr lang="nl-NL" sz="2000" b="1" kern="0" smtClean="0">
                <a:solidFill>
                  <a:srgbClr val="FF3399"/>
                </a:solidFill>
                <a:latin typeface="Arial" charset="0"/>
              </a:rPr>
              <a:t>NGHIỆP</a:t>
            </a:r>
          </a:p>
          <a:p>
            <a:pPr marL="566738" indent="-457200" algn="just" eaLnBrk="1" hangingPunct="1">
              <a:lnSpc>
                <a:spcPct val="114000"/>
              </a:lnSpc>
              <a:spcBef>
                <a:spcPts val="1200"/>
              </a:spcBef>
              <a:spcAft>
                <a:spcPts val="0"/>
              </a:spcAft>
              <a:buClr>
                <a:srgbClr val="FF0000"/>
              </a:buClr>
              <a:buFont typeface="+mj-lt"/>
              <a:buAutoNum type="arabicPeriod" startAt="10"/>
              <a:defRPr/>
            </a:pPr>
            <a:r>
              <a:rPr lang="nl-NL" sz="2000" b="1" kern="0" smtClean="0">
                <a:solidFill>
                  <a:srgbClr val="FF3399"/>
                </a:solidFill>
                <a:latin typeface="Arial" charset="0"/>
              </a:rPr>
              <a:t>Chương XIII. TỔ </a:t>
            </a:r>
            <a:r>
              <a:rPr lang="nl-NL" sz="2000" b="1" kern="0">
                <a:solidFill>
                  <a:srgbClr val="FF3399"/>
                </a:solidFill>
                <a:latin typeface="Arial" charset="0"/>
              </a:rPr>
              <a:t>CHỨC ĐẠI DIỆN NGƯỜI LAO ĐỘNG TẠI CƠ </a:t>
            </a:r>
            <a:r>
              <a:rPr lang="nl-NL" sz="2000" b="1" kern="0" smtClean="0">
                <a:solidFill>
                  <a:srgbClr val="FF3399"/>
                </a:solidFill>
                <a:latin typeface="Arial" charset="0"/>
              </a:rPr>
              <a:t>SỞ</a:t>
            </a:r>
          </a:p>
          <a:p>
            <a:pPr marL="566738" indent="-457200" algn="just" eaLnBrk="1" hangingPunct="1">
              <a:lnSpc>
                <a:spcPct val="114000"/>
              </a:lnSpc>
              <a:spcBef>
                <a:spcPts val="1200"/>
              </a:spcBef>
              <a:spcAft>
                <a:spcPts val="0"/>
              </a:spcAft>
              <a:buClr>
                <a:srgbClr val="FF0000"/>
              </a:buClr>
              <a:buFont typeface="+mj-lt"/>
              <a:buAutoNum type="arabicPeriod" startAt="10"/>
              <a:defRPr/>
            </a:pPr>
            <a:r>
              <a:rPr lang="nl-NL" sz="2000" b="1" kern="0" smtClean="0">
                <a:solidFill>
                  <a:srgbClr val="0000FF"/>
                </a:solidFill>
                <a:latin typeface="Arial" charset="0"/>
              </a:rPr>
              <a:t>Chương XIV. GIẢI </a:t>
            </a:r>
            <a:r>
              <a:rPr lang="nl-NL" sz="2000" b="1" kern="0">
                <a:solidFill>
                  <a:srgbClr val="0000FF"/>
                </a:solidFill>
                <a:latin typeface="Arial" charset="0"/>
              </a:rPr>
              <a:t>QUYẾT TRANH CHẤP LAO </a:t>
            </a:r>
            <a:r>
              <a:rPr lang="nl-NL" sz="2000" b="1" kern="0" smtClean="0">
                <a:solidFill>
                  <a:srgbClr val="0000FF"/>
                </a:solidFill>
                <a:latin typeface="Arial" charset="0"/>
              </a:rPr>
              <a:t>ĐỘNG</a:t>
            </a:r>
          </a:p>
          <a:p>
            <a:pPr marL="566738" indent="-457200" algn="just" eaLnBrk="1" hangingPunct="1">
              <a:lnSpc>
                <a:spcPct val="114000"/>
              </a:lnSpc>
              <a:spcBef>
                <a:spcPts val="1200"/>
              </a:spcBef>
              <a:spcAft>
                <a:spcPts val="0"/>
              </a:spcAft>
              <a:buClr>
                <a:srgbClr val="FF0000"/>
              </a:buClr>
              <a:buFont typeface="+mj-lt"/>
              <a:buAutoNum type="arabicPeriod" startAt="10"/>
              <a:defRPr/>
            </a:pPr>
            <a:r>
              <a:rPr lang="pt-BR" sz="2000" b="1" kern="0" smtClean="0">
                <a:solidFill>
                  <a:srgbClr val="0000FF"/>
                </a:solidFill>
                <a:latin typeface="Arial" charset="0"/>
              </a:rPr>
              <a:t>Chương XV. QUẢN </a:t>
            </a:r>
            <a:r>
              <a:rPr lang="pt-BR" sz="2000" b="1" kern="0">
                <a:solidFill>
                  <a:srgbClr val="0000FF"/>
                </a:solidFill>
                <a:latin typeface="Arial" charset="0"/>
              </a:rPr>
              <a:t>LÝ NHÀ NƯỚC VỀ LAO </a:t>
            </a:r>
            <a:r>
              <a:rPr lang="pt-BR" sz="2000" b="1" kern="0" smtClean="0">
                <a:solidFill>
                  <a:srgbClr val="0000FF"/>
                </a:solidFill>
                <a:latin typeface="Arial" charset="0"/>
              </a:rPr>
              <a:t>ĐỘNG</a:t>
            </a:r>
          </a:p>
          <a:p>
            <a:pPr marL="566738" indent="-457200" algn="just" eaLnBrk="1" hangingPunct="1">
              <a:lnSpc>
                <a:spcPct val="114000"/>
              </a:lnSpc>
              <a:spcBef>
                <a:spcPts val="1200"/>
              </a:spcBef>
              <a:spcAft>
                <a:spcPts val="0"/>
              </a:spcAft>
              <a:buClr>
                <a:srgbClr val="FF0000"/>
              </a:buClr>
              <a:buFont typeface="+mj-lt"/>
              <a:buAutoNum type="arabicPeriod" startAt="10"/>
              <a:defRPr/>
            </a:pPr>
            <a:r>
              <a:rPr lang="nl-NL" sz="2000" b="1" kern="0" smtClean="0">
                <a:solidFill>
                  <a:srgbClr val="0000FF"/>
                </a:solidFill>
                <a:latin typeface="Arial" charset="0"/>
              </a:rPr>
              <a:t>Chương XVI. </a:t>
            </a:r>
            <a:r>
              <a:rPr lang="pt-BR" sz="2000" b="1" kern="0" smtClean="0">
                <a:solidFill>
                  <a:srgbClr val="0000FF"/>
                </a:solidFill>
                <a:latin typeface="Arial" charset="0"/>
              </a:rPr>
              <a:t>THANH </a:t>
            </a:r>
            <a:r>
              <a:rPr lang="pt-BR" sz="2000" b="1" kern="0">
                <a:solidFill>
                  <a:srgbClr val="0000FF"/>
                </a:solidFill>
                <a:latin typeface="Arial" charset="0"/>
              </a:rPr>
              <a:t>TRA LAO ĐỘNG, XỬ LÝ VI PHẠM PHÁP LUẬT VỀ LAO ĐỘNG</a:t>
            </a:r>
            <a:endParaRPr lang="en-US" sz="2000" b="1" kern="0">
              <a:solidFill>
                <a:srgbClr val="0000FF"/>
              </a:solidFill>
              <a:latin typeface="Arial" charset="0"/>
            </a:endParaRPr>
          </a:p>
          <a:p>
            <a:pPr marL="566738" indent="-457200" algn="just" eaLnBrk="1" hangingPunct="1">
              <a:lnSpc>
                <a:spcPct val="114000"/>
              </a:lnSpc>
              <a:spcBef>
                <a:spcPts val="1200"/>
              </a:spcBef>
              <a:spcAft>
                <a:spcPts val="0"/>
              </a:spcAft>
              <a:buClr>
                <a:srgbClr val="FF0000"/>
              </a:buClr>
              <a:buFont typeface="+mj-lt"/>
              <a:buAutoNum type="arabicPeriod" startAt="10"/>
              <a:defRPr/>
            </a:pPr>
            <a:r>
              <a:rPr lang="pt-BR" sz="2000" b="1" kern="0">
                <a:solidFill>
                  <a:srgbClr val="0000FF"/>
                </a:solidFill>
                <a:latin typeface="Arial" charset="0"/>
              </a:rPr>
              <a:t>Chương XVII. ĐIỀU KHOẢN THI HÀNH</a:t>
            </a:r>
            <a:endParaRPr lang="en-US" sz="2000" b="1" ker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algn="ctr">
              <a:lnSpc>
                <a:spcPct val="105000"/>
              </a:lnSpc>
              <a:spcBef>
                <a:spcPts val="0"/>
              </a:spcBef>
            </a:pPr>
            <a:r>
              <a:rPr lang="en-US" sz="2200" b="1" smtClean="0">
                <a:solidFill>
                  <a:srgbClr val="FF0000"/>
                </a:solidFill>
                <a:latin typeface="Arial" panose="020B0604020202020204" pitchFamily="34" charset="0"/>
                <a:cs typeface="Arial" panose="020B0604020202020204" pitchFamily="34" charset="0"/>
              </a:rPr>
              <a:t>BỐ CỤC CỦA BỘ LUẬT</a:t>
            </a:r>
            <a:br>
              <a:rPr lang="en-US" sz="2200" b="1" smtClean="0">
                <a:solidFill>
                  <a:srgbClr val="FF0000"/>
                </a:solidFill>
                <a:latin typeface="Arial" panose="020B0604020202020204" pitchFamily="34" charset="0"/>
                <a:cs typeface="Arial" panose="020B0604020202020204" pitchFamily="34" charset="0"/>
              </a:rPr>
            </a:br>
            <a:r>
              <a:rPr lang="en-US" sz="2200" b="1" smtClean="0">
                <a:solidFill>
                  <a:srgbClr val="009900"/>
                </a:solidFill>
                <a:latin typeface="Arial" charset="0"/>
              </a:rPr>
              <a:t>(17 </a:t>
            </a:r>
            <a:r>
              <a:rPr lang="en-US" sz="2200" b="1">
                <a:solidFill>
                  <a:srgbClr val="009900"/>
                </a:solidFill>
                <a:latin typeface="Arial" charset="0"/>
              </a:rPr>
              <a:t>c</a:t>
            </a:r>
            <a:r>
              <a:rPr lang="vi-VN" sz="2200" b="1">
                <a:solidFill>
                  <a:srgbClr val="009900"/>
                </a:solidFill>
                <a:latin typeface="Arial" charset="0"/>
              </a:rPr>
              <a:t>hương </a:t>
            </a:r>
            <a:r>
              <a:rPr lang="en-US" sz="2200" b="1">
                <a:solidFill>
                  <a:srgbClr val="009900"/>
                </a:solidFill>
                <a:latin typeface="Arial" charset="0"/>
              </a:rPr>
              <a:t>với </a:t>
            </a:r>
            <a:r>
              <a:rPr lang="en-US" sz="2200" b="1" smtClean="0">
                <a:solidFill>
                  <a:srgbClr val="009900"/>
                </a:solidFill>
                <a:latin typeface="Arial" charset="0"/>
              </a:rPr>
              <a:t>220 </a:t>
            </a:r>
            <a:r>
              <a:rPr lang="en-US" sz="2200" b="1">
                <a:solidFill>
                  <a:srgbClr val="009900"/>
                </a:solidFill>
                <a:latin typeface="Arial" charset="0"/>
              </a:rPr>
              <a:t>điều)</a:t>
            </a:r>
          </a:p>
        </p:txBody>
      </p:sp>
    </p:spTree>
    <p:extLst>
      <p:ext uri="{BB962C8B-B14F-4D97-AF65-F5344CB8AC3E}">
        <p14:creationId xmlns:p14="http://schemas.microsoft.com/office/powerpoint/2010/main" val="551184489"/>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457200" algn="just" eaLnBrk="1" hangingPunct="1">
              <a:lnSpc>
                <a:spcPct val="114000"/>
              </a:lnSpc>
              <a:spcBef>
                <a:spcPts val="1200"/>
              </a:spcBef>
              <a:spcAft>
                <a:spcPts val="0"/>
              </a:spcAft>
              <a:buClr>
                <a:srgbClr val="FF0000"/>
              </a:buClr>
              <a:buFont typeface="Wingdings" panose="05000000000000000000" pitchFamily="2" charset="2"/>
              <a:buChar char="v"/>
              <a:defRPr/>
            </a:pPr>
            <a:r>
              <a:rPr lang="nl-NL" sz="2000" b="1" kern="0" smtClean="0">
                <a:solidFill>
                  <a:srgbClr val="FF3399"/>
                </a:solidFill>
                <a:latin typeface="Arial" charset="0"/>
              </a:rPr>
              <a:t>Điều </a:t>
            </a:r>
            <a:r>
              <a:rPr lang="nl-NL" sz="2000" b="1" kern="0">
                <a:solidFill>
                  <a:srgbClr val="FF3399"/>
                </a:solidFill>
                <a:latin typeface="Arial" charset="0"/>
              </a:rPr>
              <a:t>1. Phạm vi điều </a:t>
            </a:r>
            <a:r>
              <a:rPr lang="nl-NL" sz="2000" b="1" kern="0" smtClean="0">
                <a:solidFill>
                  <a:srgbClr val="FF3399"/>
                </a:solidFill>
                <a:latin typeface="Arial" charset="0"/>
              </a:rPr>
              <a:t>chỉnh</a:t>
            </a:r>
          </a:p>
          <a:p>
            <a:pPr marL="569913" indent="0" algn="just" eaLnBrk="1" hangingPunct="1">
              <a:lnSpc>
                <a:spcPct val="114000"/>
              </a:lnSpc>
              <a:spcBef>
                <a:spcPts val="1200"/>
              </a:spcBef>
              <a:spcAft>
                <a:spcPts val="0"/>
              </a:spcAft>
              <a:buClr>
                <a:srgbClr val="FF0000"/>
              </a:buClr>
              <a:buNone/>
              <a:defRPr/>
            </a:pPr>
            <a:r>
              <a:rPr lang="nl-NL" sz="2000" b="1" kern="0" smtClean="0">
                <a:solidFill>
                  <a:srgbClr val="0000FF"/>
                </a:solidFill>
                <a:latin typeface="Arial" charset="0"/>
              </a:rPr>
              <a:t>Bộ </a:t>
            </a:r>
            <a:r>
              <a:rPr lang="nl-NL" sz="2000" b="1" kern="0">
                <a:solidFill>
                  <a:srgbClr val="0000FF"/>
                </a:solidFill>
                <a:latin typeface="Arial" charset="0"/>
              </a:rPr>
              <a:t>luật Lao động quy định tiêu chuẩn lao động; quyền, nghĩa vụ, trách nhiệm của người lao động, người sử dụng lao động, tổ chức đại diện người lao động tại cơ sở, tổ chức đại diện người sử dụng lao động trong quan hệ lao động và các quan hệ khác liên quan trực tiếp đến quan hệ lao động; quản lý nhà nước về lao động. </a:t>
            </a:r>
            <a:endParaRPr lang="nl-NL" sz="2000" b="1" kern="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Wingdings" panose="05000000000000000000" pitchFamily="2" charset="2"/>
              <a:buChar char="v"/>
              <a:defRPr/>
            </a:pPr>
            <a:r>
              <a:rPr lang="nl-NL" sz="2000" b="1" kern="0" smtClean="0">
                <a:solidFill>
                  <a:srgbClr val="FF3399"/>
                </a:solidFill>
                <a:latin typeface="Arial" charset="0"/>
              </a:rPr>
              <a:t>Điều </a:t>
            </a:r>
            <a:r>
              <a:rPr lang="nl-NL" sz="2000" b="1" kern="0">
                <a:solidFill>
                  <a:srgbClr val="FF3399"/>
                </a:solidFill>
                <a:latin typeface="Arial" charset="0"/>
              </a:rPr>
              <a:t>2. Đối tượng áp </a:t>
            </a:r>
            <a:r>
              <a:rPr lang="nl-NL" sz="2000" b="1" kern="0" smtClean="0">
                <a:solidFill>
                  <a:srgbClr val="FF3399"/>
                </a:solidFill>
                <a:latin typeface="Arial" charset="0"/>
              </a:rPr>
              <a:t>dụng</a:t>
            </a:r>
          </a:p>
          <a:p>
            <a:pPr marL="579438" indent="-457200" algn="just" eaLnBrk="1" hangingPunct="1">
              <a:lnSpc>
                <a:spcPct val="114000"/>
              </a:lnSpc>
              <a:spcBef>
                <a:spcPts val="1200"/>
              </a:spcBef>
              <a:spcAft>
                <a:spcPts val="0"/>
              </a:spcAft>
              <a:buClr>
                <a:srgbClr val="FF0000"/>
              </a:buClr>
              <a:buFont typeface="+mj-lt"/>
              <a:buAutoNum type="arabicPeriod"/>
              <a:defRPr/>
            </a:pPr>
            <a:r>
              <a:rPr lang="nl-NL" sz="2000" b="1" kern="0" smtClean="0">
                <a:solidFill>
                  <a:srgbClr val="0000FF"/>
                </a:solidFill>
                <a:latin typeface="Arial" charset="0"/>
              </a:rPr>
              <a:t>Người </a:t>
            </a:r>
            <a:r>
              <a:rPr lang="nl-NL" sz="2000" b="1" kern="0">
                <a:solidFill>
                  <a:srgbClr val="0000FF"/>
                </a:solidFill>
                <a:latin typeface="Arial" charset="0"/>
              </a:rPr>
              <a:t>lao động, người học nghề, người tập nghề và người làm việc không có quan hệ lao động. </a:t>
            </a:r>
            <a:endParaRPr lang="nl-NL" sz="2000" b="1" kern="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mj-lt"/>
              <a:buAutoNum type="arabicPeriod"/>
              <a:defRPr/>
            </a:pPr>
            <a:r>
              <a:rPr lang="nl-NL" sz="2000" b="1" kern="0" smtClean="0">
                <a:solidFill>
                  <a:srgbClr val="0000FF"/>
                </a:solidFill>
                <a:latin typeface="Arial" charset="0"/>
              </a:rPr>
              <a:t>Người </a:t>
            </a:r>
            <a:r>
              <a:rPr lang="nl-NL" sz="2000" b="1" kern="0">
                <a:solidFill>
                  <a:srgbClr val="0000FF"/>
                </a:solidFill>
                <a:latin typeface="Arial" charset="0"/>
              </a:rPr>
              <a:t>sử dụng lao </a:t>
            </a:r>
            <a:r>
              <a:rPr lang="nl-NL" sz="2000" b="1" kern="0" smtClean="0">
                <a:solidFill>
                  <a:srgbClr val="0000FF"/>
                </a:solidFill>
                <a:latin typeface="Arial" charset="0"/>
              </a:rPr>
              <a:t>động.</a:t>
            </a:r>
          </a:p>
          <a:p>
            <a:pPr marL="579438" indent="-457200" algn="just" eaLnBrk="1" hangingPunct="1">
              <a:lnSpc>
                <a:spcPct val="114000"/>
              </a:lnSpc>
              <a:spcBef>
                <a:spcPts val="1200"/>
              </a:spcBef>
              <a:spcAft>
                <a:spcPts val="0"/>
              </a:spcAft>
              <a:buClr>
                <a:srgbClr val="FF0000"/>
              </a:buClr>
              <a:buFont typeface="+mj-lt"/>
              <a:buAutoNum type="arabicPeriod"/>
              <a:defRPr/>
            </a:pPr>
            <a:r>
              <a:rPr lang="nl-NL" sz="2000" b="1" kern="0" smtClean="0">
                <a:solidFill>
                  <a:srgbClr val="0000FF"/>
                </a:solidFill>
                <a:latin typeface="Arial" charset="0"/>
              </a:rPr>
              <a:t>Người </a:t>
            </a:r>
            <a:r>
              <a:rPr lang="nl-NL" sz="2000" b="1" kern="0">
                <a:solidFill>
                  <a:srgbClr val="0000FF"/>
                </a:solidFill>
                <a:latin typeface="Arial" charset="0"/>
              </a:rPr>
              <a:t>lao động nước ngoài làm việc tại Việt </a:t>
            </a:r>
            <a:r>
              <a:rPr lang="nl-NL" sz="2000" b="1" kern="0" smtClean="0">
                <a:solidFill>
                  <a:srgbClr val="0000FF"/>
                </a:solidFill>
                <a:latin typeface="Arial" charset="0"/>
              </a:rPr>
              <a:t>Nam.</a:t>
            </a:r>
          </a:p>
          <a:p>
            <a:pPr marL="579438" indent="-457200" algn="just" eaLnBrk="1" hangingPunct="1">
              <a:lnSpc>
                <a:spcPct val="114000"/>
              </a:lnSpc>
              <a:spcBef>
                <a:spcPts val="1200"/>
              </a:spcBef>
              <a:spcAft>
                <a:spcPts val="0"/>
              </a:spcAft>
              <a:buClr>
                <a:srgbClr val="FF0000"/>
              </a:buClr>
              <a:buFont typeface="+mj-lt"/>
              <a:buAutoNum type="arabicPeriod"/>
              <a:defRPr/>
            </a:pPr>
            <a:r>
              <a:rPr lang="nl-NL" sz="2000" b="1" kern="0" smtClean="0">
                <a:solidFill>
                  <a:srgbClr val="0000FF"/>
                </a:solidFill>
                <a:latin typeface="Arial" charset="0"/>
              </a:rPr>
              <a:t>Cơ </a:t>
            </a:r>
            <a:r>
              <a:rPr lang="nl-NL" sz="2000" b="1" kern="0">
                <a:solidFill>
                  <a:srgbClr val="0000FF"/>
                </a:solidFill>
                <a:latin typeface="Arial" charset="0"/>
              </a:rPr>
              <a:t>quan, tổ chức, cá nhân khác có liên quan trực tiếp đến quan hệ lao động</a:t>
            </a:r>
            <a:r>
              <a:rPr lang="nl-NL" sz="2000" b="1" kern="0" smtClean="0">
                <a:solidFill>
                  <a:srgbClr val="0000FF"/>
                </a:solidFill>
                <a:latin typeface="Arial" charset="0"/>
              </a:rPr>
              <a:t>.</a:t>
            </a:r>
            <a:endParaRPr lang="en-US" sz="2000" b="1" ker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algn="ctr"/>
            <a:r>
              <a:rPr lang="nl-NL" sz="2600" b="1" smtClean="0">
                <a:solidFill>
                  <a:srgbClr val="FF0000"/>
                </a:solidFill>
                <a:latin typeface="Arial" panose="020B0604020202020204" pitchFamily="34" charset="0"/>
                <a:cs typeface="Arial" panose="020B0604020202020204" pitchFamily="34" charset="0"/>
              </a:rPr>
              <a:t>Chương </a:t>
            </a:r>
            <a:r>
              <a:rPr lang="nl-NL" sz="2600" b="1">
                <a:solidFill>
                  <a:srgbClr val="FF0000"/>
                </a:solidFill>
                <a:latin typeface="Arial" panose="020B0604020202020204" pitchFamily="34" charset="0"/>
                <a:cs typeface="Arial" panose="020B0604020202020204" pitchFamily="34" charset="0"/>
              </a:rPr>
              <a:t>I. </a:t>
            </a:r>
            <a:r>
              <a:rPr lang="vi-VN" sz="2600" b="1">
                <a:solidFill>
                  <a:srgbClr val="FF0000"/>
                </a:solidFill>
                <a:latin typeface="Arial" panose="020B0604020202020204" pitchFamily="34" charset="0"/>
                <a:cs typeface="Arial" panose="020B0604020202020204" pitchFamily="34" charset="0"/>
              </a:rPr>
              <a:t>NHỮNG QUY ĐỊNH CHUNG</a:t>
            </a:r>
            <a:endParaRPr lang="en-US" sz="2600" b="1">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08018712"/>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457200" algn="just" eaLnBrk="1" hangingPunct="1">
              <a:lnSpc>
                <a:spcPct val="105000"/>
              </a:lnSpc>
              <a:spcBef>
                <a:spcPts val="800"/>
              </a:spcBef>
              <a:spcAft>
                <a:spcPts val="0"/>
              </a:spcAft>
              <a:buClr>
                <a:srgbClr val="FF0000"/>
              </a:buClr>
              <a:buFont typeface="+mj-lt"/>
              <a:buAutoNum type="arabicPeriod"/>
              <a:defRPr/>
            </a:pPr>
            <a:r>
              <a:rPr lang="nl-NL" sz="2000" b="1" kern="0" smtClean="0">
                <a:solidFill>
                  <a:srgbClr val="FF3399"/>
                </a:solidFill>
                <a:latin typeface="Arial" charset="0"/>
              </a:rPr>
              <a:t>Người </a:t>
            </a:r>
            <a:r>
              <a:rPr lang="nl-NL" sz="2000" b="1" kern="0">
                <a:solidFill>
                  <a:srgbClr val="FF3399"/>
                </a:solidFill>
                <a:latin typeface="Arial" charset="0"/>
              </a:rPr>
              <a:t>lao động </a:t>
            </a:r>
            <a:r>
              <a:rPr lang="nl-NL" sz="2000" b="1" kern="0">
                <a:solidFill>
                  <a:srgbClr val="0000FF"/>
                </a:solidFill>
                <a:latin typeface="Arial" charset="0"/>
              </a:rPr>
              <a:t>là người làm việc cho người sử dụng lao động theo thỏa thuận, được trả lương và chịu sự quản lý, điều hành, giám sát của người sử dụng lao động. </a:t>
            </a:r>
            <a:endParaRPr lang="nl-NL" sz="2000" b="1" kern="0" smtClean="0">
              <a:solidFill>
                <a:srgbClr val="0000FF"/>
              </a:solidFill>
              <a:latin typeface="Arial" charset="0"/>
            </a:endParaRPr>
          </a:p>
          <a:p>
            <a:pPr marL="569913" indent="0" algn="just" eaLnBrk="1" hangingPunct="1">
              <a:lnSpc>
                <a:spcPct val="105000"/>
              </a:lnSpc>
              <a:spcBef>
                <a:spcPts val="800"/>
              </a:spcBef>
              <a:spcAft>
                <a:spcPts val="0"/>
              </a:spcAft>
              <a:buClr>
                <a:srgbClr val="FF0000"/>
              </a:buClr>
              <a:buNone/>
              <a:defRPr/>
            </a:pPr>
            <a:r>
              <a:rPr lang="nl-NL" sz="2000" b="1" kern="0" smtClean="0">
                <a:solidFill>
                  <a:srgbClr val="009900"/>
                </a:solidFill>
                <a:latin typeface="Arial" charset="0"/>
              </a:rPr>
              <a:t>Độ </a:t>
            </a:r>
            <a:r>
              <a:rPr lang="nl-NL" sz="2000" b="1" kern="0">
                <a:solidFill>
                  <a:srgbClr val="009900"/>
                </a:solidFill>
                <a:latin typeface="Arial" charset="0"/>
              </a:rPr>
              <a:t>tuổi lao động tối thiểu của người lao động là đủ 15 tuổi</a:t>
            </a:r>
            <a:r>
              <a:rPr lang="nl-NL" sz="2000" b="1" kern="0">
                <a:solidFill>
                  <a:srgbClr val="0000FF"/>
                </a:solidFill>
                <a:latin typeface="Arial" charset="0"/>
              </a:rPr>
              <a:t>, trừ trường hợp quy định tại Mục 1 Chương XI của Bộ luật </a:t>
            </a:r>
            <a:r>
              <a:rPr lang="nl-NL" sz="2000" b="1" kern="0" smtClean="0">
                <a:solidFill>
                  <a:srgbClr val="0000FF"/>
                </a:solidFill>
                <a:latin typeface="Arial" charset="0"/>
              </a:rPr>
              <a:t>này.</a:t>
            </a:r>
          </a:p>
          <a:p>
            <a:pPr marL="579438" indent="-457200" algn="just" eaLnBrk="1" hangingPunct="1">
              <a:lnSpc>
                <a:spcPct val="105000"/>
              </a:lnSpc>
              <a:spcBef>
                <a:spcPts val="800"/>
              </a:spcBef>
              <a:spcAft>
                <a:spcPts val="0"/>
              </a:spcAft>
              <a:buClr>
                <a:srgbClr val="FF0000"/>
              </a:buClr>
              <a:buFont typeface="+mj-lt"/>
              <a:buAutoNum type="arabicPeriod" startAt="2"/>
              <a:defRPr/>
            </a:pPr>
            <a:r>
              <a:rPr lang="nl-NL" sz="2000" b="1" kern="0" smtClean="0">
                <a:solidFill>
                  <a:srgbClr val="FF3399"/>
                </a:solidFill>
                <a:latin typeface="Arial" charset="0"/>
              </a:rPr>
              <a:t>Người </a:t>
            </a:r>
            <a:r>
              <a:rPr lang="nl-NL" sz="2000" b="1" kern="0">
                <a:solidFill>
                  <a:srgbClr val="FF3399"/>
                </a:solidFill>
                <a:latin typeface="Arial" charset="0"/>
              </a:rPr>
              <a:t>sử dụng lao động </a:t>
            </a:r>
            <a:r>
              <a:rPr lang="nl-NL" sz="2000" b="1" kern="0">
                <a:solidFill>
                  <a:srgbClr val="0000FF"/>
                </a:solidFill>
                <a:latin typeface="Arial" charset="0"/>
              </a:rPr>
              <a:t>là doanh nghiệp, cơ quan, tổ chức, hợp tác xã, hộ gia đình, cá nhân có thuê mướn, sử dụng </a:t>
            </a:r>
            <a:r>
              <a:rPr lang="nl-NL" sz="2000" b="1" kern="0" smtClean="0">
                <a:solidFill>
                  <a:srgbClr val="0000FF"/>
                </a:solidFill>
                <a:latin typeface="Arial" charset="0"/>
              </a:rPr>
              <a:t>NLĐ làm </a:t>
            </a:r>
            <a:r>
              <a:rPr lang="nl-NL" sz="2000" b="1" kern="0">
                <a:solidFill>
                  <a:srgbClr val="0000FF"/>
                </a:solidFill>
                <a:latin typeface="Arial" charset="0"/>
              </a:rPr>
              <a:t>việc cho mình theo thỏa thuận; trường hợp người sử dụng lao động là cá nhân thì phải có năng lực hành vi dân sự đầy </a:t>
            </a:r>
            <a:r>
              <a:rPr lang="nl-NL" sz="2000" b="1" kern="0" smtClean="0">
                <a:solidFill>
                  <a:srgbClr val="0000FF"/>
                </a:solidFill>
                <a:latin typeface="Arial" charset="0"/>
              </a:rPr>
              <a:t>đủ.</a:t>
            </a:r>
          </a:p>
          <a:p>
            <a:pPr marL="579438" indent="-457200" algn="just" eaLnBrk="1" hangingPunct="1">
              <a:lnSpc>
                <a:spcPct val="105000"/>
              </a:lnSpc>
              <a:spcBef>
                <a:spcPts val="800"/>
              </a:spcBef>
              <a:spcAft>
                <a:spcPts val="0"/>
              </a:spcAft>
              <a:buClr>
                <a:srgbClr val="FF0000"/>
              </a:buClr>
              <a:buFont typeface="+mj-lt"/>
              <a:buAutoNum type="arabicPeriod" startAt="2"/>
              <a:defRPr/>
            </a:pPr>
            <a:r>
              <a:rPr lang="nl-NL" sz="2000" b="1" kern="0" smtClean="0">
                <a:solidFill>
                  <a:srgbClr val="FF3399"/>
                </a:solidFill>
                <a:latin typeface="Arial" charset="0"/>
              </a:rPr>
              <a:t>Tổ </a:t>
            </a:r>
            <a:r>
              <a:rPr lang="nl-NL" sz="2000" b="1" kern="0">
                <a:solidFill>
                  <a:srgbClr val="FF3399"/>
                </a:solidFill>
                <a:latin typeface="Arial" charset="0"/>
              </a:rPr>
              <a:t>chức đại diện người lao động tại cơ sở </a:t>
            </a:r>
            <a:r>
              <a:rPr lang="nl-NL" sz="2000" b="1" kern="0">
                <a:solidFill>
                  <a:srgbClr val="0000FF"/>
                </a:solidFill>
                <a:latin typeface="Arial" charset="0"/>
              </a:rPr>
              <a:t>là tổ chức được thành lập trên cơ sở tự nguyện của </a:t>
            </a:r>
            <a:r>
              <a:rPr lang="nl-NL" sz="2000" b="1" kern="0" smtClean="0">
                <a:solidFill>
                  <a:srgbClr val="0000FF"/>
                </a:solidFill>
                <a:latin typeface="Arial" charset="0"/>
              </a:rPr>
              <a:t>NLĐ tại </a:t>
            </a:r>
            <a:r>
              <a:rPr lang="nl-NL" sz="2000" b="1" kern="0">
                <a:solidFill>
                  <a:srgbClr val="0000FF"/>
                </a:solidFill>
                <a:latin typeface="Arial" charset="0"/>
              </a:rPr>
              <a:t>một đơn vị sử dụng lao động nhằm mục đích bảo vệ quyền và lợi ích hợp pháp, chính đáng của </a:t>
            </a:r>
            <a:r>
              <a:rPr lang="nl-NL" sz="2000" b="1" kern="0" smtClean="0">
                <a:solidFill>
                  <a:srgbClr val="0000FF"/>
                </a:solidFill>
                <a:latin typeface="Arial" charset="0"/>
              </a:rPr>
              <a:t>NLĐ trong </a:t>
            </a:r>
            <a:r>
              <a:rPr lang="nl-NL" sz="2000" b="1" kern="0">
                <a:solidFill>
                  <a:srgbClr val="0000FF"/>
                </a:solidFill>
                <a:latin typeface="Arial" charset="0"/>
              </a:rPr>
              <a:t>quan hệ lao động thông qua thương lượng tập thể hoặc các hình thức khác theo quy định của pháp luật về lao động. Tổ chức đại diện </a:t>
            </a:r>
            <a:r>
              <a:rPr lang="nl-NL" sz="2000" b="1" kern="0" smtClean="0">
                <a:solidFill>
                  <a:srgbClr val="0000FF"/>
                </a:solidFill>
                <a:latin typeface="Arial" charset="0"/>
              </a:rPr>
              <a:t>NLĐ tại </a:t>
            </a:r>
            <a:r>
              <a:rPr lang="nl-NL" sz="2000" b="1" kern="0">
                <a:solidFill>
                  <a:srgbClr val="0000FF"/>
                </a:solidFill>
                <a:latin typeface="Arial" charset="0"/>
              </a:rPr>
              <a:t>cơ sở bao gồm công đoàn cơ sở và tổ chức của </a:t>
            </a:r>
            <a:r>
              <a:rPr lang="nl-NL" sz="2000" b="1" kern="0" smtClean="0">
                <a:solidFill>
                  <a:srgbClr val="0000FF"/>
                </a:solidFill>
                <a:latin typeface="Arial" charset="0"/>
              </a:rPr>
              <a:t>NLĐ tại </a:t>
            </a:r>
            <a:r>
              <a:rPr lang="nl-NL" sz="2000" b="1" kern="0">
                <a:solidFill>
                  <a:srgbClr val="0000FF"/>
                </a:solidFill>
                <a:latin typeface="Arial" charset="0"/>
              </a:rPr>
              <a:t>doanh nghiệp</a:t>
            </a:r>
            <a:r>
              <a:rPr lang="nl-NL" sz="2000" b="1" kern="0" smtClean="0">
                <a:solidFill>
                  <a:srgbClr val="0000FF"/>
                </a:solidFill>
                <a:latin typeface="Arial" charset="0"/>
              </a:rPr>
              <a:t>.</a:t>
            </a:r>
          </a:p>
        </p:txBody>
      </p:sp>
      <p:sp>
        <p:nvSpPr>
          <p:cNvPr id="2" name="Title 1"/>
          <p:cNvSpPr>
            <a:spLocks noGrp="1"/>
          </p:cNvSpPr>
          <p:nvPr>
            <p:ph type="title"/>
          </p:nvPr>
        </p:nvSpPr>
        <p:spPr>
          <a:xfrm>
            <a:off x="234950" y="152400"/>
            <a:ext cx="8680450" cy="762000"/>
          </a:xfrm>
        </p:spPr>
        <p:txBody>
          <a:bodyPr anchor="ctr"/>
          <a:lstStyle/>
          <a:p>
            <a:pPr algn="ctr"/>
            <a:r>
              <a:rPr lang="nl-NL" sz="2600" b="1" smtClean="0">
                <a:solidFill>
                  <a:srgbClr val="FF0000"/>
                </a:solidFill>
                <a:latin typeface="Arial" panose="020B0604020202020204" pitchFamily="34" charset="0"/>
                <a:cs typeface="Arial" panose="020B0604020202020204" pitchFamily="34" charset="0"/>
              </a:rPr>
              <a:t>Điều </a:t>
            </a:r>
            <a:r>
              <a:rPr lang="nl-NL" sz="2600" b="1">
                <a:solidFill>
                  <a:srgbClr val="FF0000"/>
                </a:solidFill>
                <a:latin typeface="Arial" panose="020B0604020202020204" pitchFamily="34" charset="0"/>
                <a:cs typeface="Arial" panose="020B0604020202020204" pitchFamily="34" charset="0"/>
              </a:rPr>
              <a:t>3. Giải thích từ ngữ</a:t>
            </a:r>
            <a:endParaRPr lang="en-US" sz="2600" b="1">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5352323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49250"/>
            <a:ext cx="9144000" cy="6159500"/>
          </a:xfrm>
          <a:prstGeom prst="rect">
            <a:avLst/>
          </a:prstGeom>
        </p:spPr>
      </p:pic>
    </p:spTree>
    <p:extLst>
      <p:ext uri="{BB962C8B-B14F-4D97-AF65-F5344CB8AC3E}">
        <p14:creationId xmlns:p14="http://schemas.microsoft.com/office/powerpoint/2010/main" val="3715603835"/>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457200" algn="just" eaLnBrk="1" hangingPunct="1">
              <a:lnSpc>
                <a:spcPct val="114000"/>
              </a:lnSpc>
              <a:spcBef>
                <a:spcPts val="1200"/>
              </a:spcBef>
              <a:spcAft>
                <a:spcPts val="0"/>
              </a:spcAft>
              <a:buClr>
                <a:srgbClr val="FF0000"/>
              </a:buClr>
              <a:buFont typeface="+mj-lt"/>
              <a:buAutoNum type="arabicPeriod" startAt="4"/>
              <a:defRPr/>
            </a:pPr>
            <a:r>
              <a:rPr lang="nl-NL" sz="2100" b="1" kern="0" smtClean="0">
                <a:solidFill>
                  <a:srgbClr val="FF3399"/>
                </a:solidFill>
                <a:latin typeface="Arial" charset="0"/>
              </a:rPr>
              <a:t>Tổ </a:t>
            </a:r>
            <a:r>
              <a:rPr lang="nl-NL" sz="2100" b="1" kern="0">
                <a:solidFill>
                  <a:srgbClr val="FF3399"/>
                </a:solidFill>
                <a:latin typeface="Arial" charset="0"/>
              </a:rPr>
              <a:t>chức đại diện người sử dụng lao động </a:t>
            </a:r>
            <a:r>
              <a:rPr lang="nl-NL" sz="2100" b="1" kern="0">
                <a:solidFill>
                  <a:srgbClr val="0000FF"/>
                </a:solidFill>
                <a:latin typeface="Arial" charset="0"/>
              </a:rPr>
              <a:t>là tổ chức được thành lập hợp pháp, đại diện và bảo vệ quyền, lợi ích hợp pháp của người sử dụng lao động trong quan hệ lao </a:t>
            </a:r>
            <a:r>
              <a:rPr lang="nl-NL" sz="2100" b="1" kern="0" smtClean="0">
                <a:solidFill>
                  <a:srgbClr val="0000FF"/>
                </a:solidFill>
                <a:latin typeface="Arial" charset="0"/>
              </a:rPr>
              <a:t>động.</a:t>
            </a:r>
          </a:p>
          <a:p>
            <a:pPr marL="579438" indent="-457200" algn="just" eaLnBrk="1" hangingPunct="1">
              <a:lnSpc>
                <a:spcPct val="114000"/>
              </a:lnSpc>
              <a:spcBef>
                <a:spcPts val="1200"/>
              </a:spcBef>
              <a:spcAft>
                <a:spcPts val="0"/>
              </a:spcAft>
              <a:buClr>
                <a:srgbClr val="FF0000"/>
              </a:buClr>
              <a:buFont typeface="+mj-lt"/>
              <a:buAutoNum type="arabicPeriod" startAt="4"/>
              <a:defRPr/>
            </a:pPr>
            <a:r>
              <a:rPr lang="nl-NL" sz="2100" b="1" kern="0" smtClean="0">
                <a:solidFill>
                  <a:srgbClr val="FF3399"/>
                </a:solidFill>
                <a:latin typeface="Arial" charset="0"/>
              </a:rPr>
              <a:t>Quan </a:t>
            </a:r>
            <a:r>
              <a:rPr lang="nl-NL" sz="2100" b="1" kern="0">
                <a:solidFill>
                  <a:srgbClr val="FF3399"/>
                </a:solidFill>
                <a:latin typeface="Arial" charset="0"/>
              </a:rPr>
              <a:t>hệ lao động </a:t>
            </a:r>
            <a:r>
              <a:rPr lang="nl-NL" sz="2100" b="1" kern="0">
                <a:solidFill>
                  <a:srgbClr val="0000FF"/>
                </a:solidFill>
                <a:latin typeface="Arial" charset="0"/>
              </a:rPr>
              <a:t>là quan hệ xã hội phát sinh trong việc thuê mướn, sử dụng lao động, trả lương giữa người lao động, người sử dụng lao động, các tổ chức đại diện của các bên, cơ quan nhà nước có thẩm quyền. Quan hệ lao động bao gồm quan hệ lao động cá nhân và quan hệ lao động tập </a:t>
            </a:r>
            <a:r>
              <a:rPr lang="nl-NL" sz="2100" b="1" kern="0" smtClean="0">
                <a:solidFill>
                  <a:srgbClr val="0000FF"/>
                </a:solidFill>
                <a:latin typeface="Arial" charset="0"/>
              </a:rPr>
              <a:t>thể.</a:t>
            </a:r>
          </a:p>
          <a:p>
            <a:pPr marL="579438" indent="-457200" algn="just" eaLnBrk="1" hangingPunct="1">
              <a:lnSpc>
                <a:spcPct val="114000"/>
              </a:lnSpc>
              <a:spcBef>
                <a:spcPts val="1200"/>
              </a:spcBef>
              <a:spcAft>
                <a:spcPts val="0"/>
              </a:spcAft>
              <a:buClr>
                <a:srgbClr val="FF0000"/>
              </a:buClr>
              <a:buFont typeface="+mj-lt"/>
              <a:buAutoNum type="arabicPeriod" startAt="4"/>
              <a:defRPr/>
            </a:pPr>
            <a:r>
              <a:rPr lang="nl-NL" sz="2100" b="1" kern="0" smtClean="0">
                <a:solidFill>
                  <a:srgbClr val="FF3399"/>
                </a:solidFill>
                <a:latin typeface="Arial" charset="0"/>
              </a:rPr>
              <a:t>Người </a:t>
            </a:r>
            <a:r>
              <a:rPr lang="nl-NL" sz="2100" b="1" kern="0">
                <a:solidFill>
                  <a:srgbClr val="FF3399"/>
                </a:solidFill>
                <a:latin typeface="Arial" charset="0"/>
              </a:rPr>
              <a:t>làm việc không có quan hệ lao động </a:t>
            </a:r>
            <a:r>
              <a:rPr lang="nl-NL" sz="2100" b="1" kern="0">
                <a:solidFill>
                  <a:srgbClr val="0000FF"/>
                </a:solidFill>
                <a:latin typeface="Arial" charset="0"/>
              </a:rPr>
              <a:t>là người làm việc không trên cơ sở thuê mướn bằng hợp đồng lao </a:t>
            </a:r>
            <a:r>
              <a:rPr lang="nl-NL" sz="2100" b="1" kern="0" smtClean="0">
                <a:solidFill>
                  <a:srgbClr val="0000FF"/>
                </a:solidFill>
                <a:latin typeface="Arial" charset="0"/>
              </a:rPr>
              <a:t>động.</a:t>
            </a:r>
          </a:p>
          <a:p>
            <a:pPr marL="579438" indent="-457200" algn="just" eaLnBrk="1" hangingPunct="1">
              <a:lnSpc>
                <a:spcPct val="114000"/>
              </a:lnSpc>
              <a:spcBef>
                <a:spcPts val="1200"/>
              </a:spcBef>
              <a:spcAft>
                <a:spcPts val="0"/>
              </a:spcAft>
              <a:buClr>
                <a:srgbClr val="FF0000"/>
              </a:buClr>
              <a:buFont typeface="+mj-lt"/>
              <a:buAutoNum type="arabicPeriod" startAt="4"/>
              <a:defRPr/>
            </a:pPr>
            <a:r>
              <a:rPr lang="nl-NL" sz="2100" b="1" kern="0" smtClean="0">
                <a:solidFill>
                  <a:srgbClr val="FF3399"/>
                </a:solidFill>
                <a:latin typeface="Arial" charset="0"/>
              </a:rPr>
              <a:t>Cưỡng </a:t>
            </a:r>
            <a:r>
              <a:rPr lang="nl-NL" sz="2100" b="1" kern="0">
                <a:solidFill>
                  <a:srgbClr val="FF3399"/>
                </a:solidFill>
                <a:latin typeface="Arial" charset="0"/>
              </a:rPr>
              <a:t>bức lao động </a:t>
            </a:r>
            <a:r>
              <a:rPr lang="nl-NL" sz="2100" b="1" kern="0">
                <a:solidFill>
                  <a:srgbClr val="0000FF"/>
                </a:solidFill>
                <a:latin typeface="Arial" charset="0"/>
              </a:rPr>
              <a:t>là việc dùng vũ lực, đe dọa dùng vũ lực hoặc các thủ đoạn khác để ép buộc người lao động phải làm việc trái ý muốn của họ</a:t>
            </a:r>
            <a:r>
              <a:rPr lang="nl-NL" sz="2100" b="1" kern="0" smtClean="0">
                <a:solidFill>
                  <a:srgbClr val="0000FF"/>
                </a:solidFill>
                <a:latin typeface="Arial" charset="0"/>
              </a:rPr>
              <a:t>.</a:t>
            </a:r>
            <a:endParaRPr lang="nl-NL" sz="2100" b="1" ker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algn="ctr"/>
            <a:r>
              <a:rPr lang="nl-NL" sz="2600" b="1" smtClean="0">
                <a:solidFill>
                  <a:srgbClr val="FF0000"/>
                </a:solidFill>
                <a:latin typeface="Arial" panose="020B0604020202020204" pitchFamily="34" charset="0"/>
                <a:cs typeface="Arial" panose="020B0604020202020204" pitchFamily="34" charset="0"/>
              </a:rPr>
              <a:t>Điều </a:t>
            </a:r>
            <a:r>
              <a:rPr lang="nl-NL" sz="2600" b="1">
                <a:solidFill>
                  <a:srgbClr val="FF0000"/>
                </a:solidFill>
                <a:latin typeface="Arial" panose="020B0604020202020204" pitchFamily="34" charset="0"/>
                <a:cs typeface="Arial" panose="020B0604020202020204" pitchFamily="34" charset="0"/>
              </a:rPr>
              <a:t>3. Giải thích từ ngữ</a:t>
            </a:r>
            <a:endParaRPr lang="en-US" sz="2600" b="1">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90280677"/>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457200" algn="just" eaLnBrk="1" hangingPunct="1">
              <a:lnSpc>
                <a:spcPct val="105000"/>
              </a:lnSpc>
              <a:spcBef>
                <a:spcPts val="800"/>
              </a:spcBef>
              <a:spcAft>
                <a:spcPts val="0"/>
              </a:spcAft>
              <a:buClr>
                <a:srgbClr val="FF0000"/>
              </a:buClr>
              <a:buFont typeface="+mj-lt"/>
              <a:buAutoNum type="arabicPeriod" startAt="8"/>
              <a:defRPr/>
            </a:pPr>
            <a:r>
              <a:rPr lang="nl-NL" sz="2000" b="1" kern="0" smtClean="0">
                <a:solidFill>
                  <a:srgbClr val="FF3399"/>
                </a:solidFill>
                <a:latin typeface="Arial" charset="0"/>
              </a:rPr>
              <a:t>Phân </a:t>
            </a:r>
            <a:r>
              <a:rPr lang="nl-NL" sz="2000" b="1" kern="0">
                <a:solidFill>
                  <a:srgbClr val="FF3399"/>
                </a:solidFill>
                <a:latin typeface="Arial" charset="0"/>
              </a:rPr>
              <a:t>biệt đối xử trong lao động </a:t>
            </a:r>
            <a:r>
              <a:rPr lang="nl-NL" sz="2000" b="1" kern="0">
                <a:solidFill>
                  <a:srgbClr val="0000FF"/>
                </a:solidFill>
                <a:latin typeface="Arial" charset="0"/>
              </a:rPr>
              <a:t>là hành vi phân biệt, loại trừ hoặc ưu tiên dựa trên chủng tộc, màu da, nguồn gốc quốc gia hoặc nguồn gốc xã hội, dân tộc, giới tính, độ tuổi, tình trạng thai sản, tình trạng hôn nhân, tôn giáo, tín ngưỡng, chính kiến, khuyết tật, trách nhiệm gia đình hoặc trên cơ sở tình trạng nhiễm HIV hoặc vì lý do thành lập, gia nhập và hoạt động công đoàn, tổ chức của người lao động tại doanh nghiệp có tác động làm ảnh hưởng đến bình đẳng về cơ hội việc làm hoặc nghề nghiệp. </a:t>
            </a:r>
            <a:endParaRPr lang="nl-NL" sz="2000" b="1" kern="0" smtClean="0">
              <a:solidFill>
                <a:srgbClr val="0000FF"/>
              </a:solidFill>
              <a:latin typeface="Arial" charset="0"/>
            </a:endParaRPr>
          </a:p>
          <a:p>
            <a:pPr marL="569913" indent="0" algn="just" eaLnBrk="1" hangingPunct="1">
              <a:lnSpc>
                <a:spcPct val="105000"/>
              </a:lnSpc>
              <a:spcBef>
                <a:spcPts val="800"/>
              </a:spcBef>
              <a:spcAft>
                <a:spcPts val="0"/>
              </a:spcAft>
              <a:buClr>
                <a:srgbClr val="FF0000"/>
              </a:buClr>
              <a:buNone/>
              <a:defRPr/>
            </a:pPr>
            <a:r>
              <a:rPr lang="nl-NL" sz="2000" b="1" kern="0" smtClean="0">
                <a:solidFill>
                  <a:srgbClr val="0000FF"/>
                </a:solidFill>
                <a:latin typeface="Arial" charset="0"/>
              </a:rPr>
              <a:t>Việc </a:t>
            </a:r>
            <a:r>
              <a:rPr lang="nl-NL" sz="2000" b="1" kern="0">
                <a:solidFill>
                  <a:srgbClr val="0000FF"/>
                </a:solidFill>
                <a:latin typeface="Arial" charset="0"/>
              </a:rPr>
              <a:t>phân biệt, loại trừ hoặc ưu tiên xuất phát từ yêu cầu đặc thù của công việc và các hành vi duy trì, bảo vệ việc làm cho </a:t>
            </a:r>
            <a:r>
              <a:rPr lang="nl-NL" sz="2000" b="1" kern="0" smtClean="0">
                <a:solidFill>
                  <a:srgbClr val="0000FF"/>
                </a:solidFill>
                <a:latin typeface="Arial" charset="0"/>
              </a:rPr>
              <a:t>NLĐ dễ </a:t>
            </a:r>
            <a:r>
              <a:rPr lang="nl-NL" sz="2000" b="1" kern="0">
                <a:solidFill>
                  <a:srgbClr val="0000FF"/>
                </a:solidFill>
                <a:latin typeface="Arial" charset="0"/>
              </a:rPr>
              <a:t>bị tổn thương thì không bị xem là phân biệt đối xử. </a:t>
            </a:r>
            <a:endParaRPr lang="nl-NL" sz="2000" b="1" kern="0" smtClean="0">
              <a:solidFill>
                <a:srgbClr val="0000FF"/>
              </a:solidFill>
              <a:latin typeface="Arial" charset="0"/>
            </a:endParaRPr>
          </a:p>
          <a:p>
            <a:pPr marL="579438" indent="-457200" algn="just" eaLnBrk="1" hangingPunct="1">
              <a:lnSpc>
                <a:spcPct val="105000"/>
              </a:lnSpc>
              <a:spcBef>
                <a:spcPts val="800"/>
              </a:spcBef>
              <a:spcAft>
                <a:spcPts val="0"/>
              </a:spcAft>
              <a:buClr>
                <a:srgbClr val="FF0000"/>
              </a:buClr>
              <a:buFont typeface="+mj-lt"/>
              <a:buAutoNum type="arabicPeriod" startAt="9"/>
              <a:defRPr/>
            </a:pPr>
            <a:r>
              <a:rPr lang="nl-NL" sz="2000" b="1" kern="0" smtClean="0">
                <a:solidFill>
                  <a:srgbClr val="FF3399"/>
                </a:solidFill>
                <a:latin typeface="Arial" charset="0"/>
              </a:rPr>
              <a:t>Quấy </a:t>
            </a:r>
            <a:r>
              <a:rPr lang="nl-NL" sz="2000" b="1" kern="0">
                <a:solidFill>
                  <a:srgbClr val="FF3399"/>
                </a:solidFill>
                <a:latin typeface="Arial" charset="0"/>
              </a:rPr>
              <a:t>rối tình dục tại nơi làm việc </a:t>
            </a:r>
            <a:r>
              <a:rPr lang="nl-NL" sz="2000" b="1" kern="0">
                <a:solidFill>
                  <a:srgbClr val="0000FF"/>
                </a:solidFill>
                <a:latin typeface="Arial" charset="0"/>
              </a:rPr>
              <a:t>là hành vi có tính chất tình dục của bất kỳ người nào đối với người khác tại nơi làm việc mà không được người đó mong muốn hoặc chấp nhận. Nơi làm việc là bất kỳ nơi nào mà người lao động thực tế làm việc theo thỏa thuận hoặc phân công của người sử dụng lao động</a:t>
            </a:r>
            <a:r>
              <a:rPr lang="nl-NL" sz="2000" b="1" kern="0" smtClean="0">
                <a:solidFill>
                  <a:srgbClr val="0000FF"/>
                </a:solidFill>
                <a:latin typeface="Arial" charset="0"/>
              </a:rPr>
              <a:t>.</a:t>
            </a:r>
            <a:endParaRPr lang="nl-NL" sz="2000" b="1" ker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algn="ctr"/>
            <a:r>
              <a:rPr lang="nl-NL" sz="2600" b="1" smtClean="0">
                <a:solidFill>
                  <a:srgbClr val="FF0000"/>
                </a:solidFill>
                <a:latin typeface="Arial" panose="020B0604020202020204" pitchFamily="34" charset="0"/>
                <a:cs typeface="Arial" panose="020B0604020202020204" pitchFamily="34" charset="0"/>
              </a:rPr>
              <a:t>Điều </a:t>
            </a:r>
            <a:r>
              <a:rPr lang="nl-NL" sz="2600" b="1">
                <a:solidFill>
                  <a:srgbClr val="FF0000"/>
                </a:solidFill>
                <a:latin typeface="Arial" panose="020B0604020202020204" pitchFamily="34" charset="0"/>
                <a:cs typeface="Arial" panose="020B0604020202020204" pitchFamily="34" charset="0"/>
              </a:rPr>
              <a:t>3. Giải thích từ ngữ</a:t>
            </a:r>
            <a:endParaRPr lang="en-US" sz="2600" b="1">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27404892"/>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66738" indent="-457200" algn="just" eaLnBrk="1" hangingPunct="1">
              <a:lnSpc>
                <a:spcPct val="114000"/>
              </a:lnSpc>
              <a:spcBef>
                <a:spcPts val="1200"/>
              </a:spcBef>
              <a:spcAft>
                <a:spcPts val="0"/>
              </a:spcAft>
              <a:buClr>
                <a:srgbClr val="FF0000"/>
              </a:buClr>
              <a:buFont typeface="Wingdings" panose="05000000000000000000" pitchFamily="2" charset="2"/>
              <a:buChar char="v"/>
              <a:defRPr/>
            </a:pPr>
            <a:r>
              <a:rPr lang="en-US" sz="2100" b="1" kern="0" smtClean="0">
                <a:solidFill>
                  <a:srgbClr val="FF3399"/>
                </a:solidFill>
                <a:latin typeface="Arial" charset="0"/>
              </a:rPr>
              <a:t>Điều </a:t>
            </a:r>
            <a:r>
              <a:rPr lang="en-US" sz="2100" b="1" kern="0">
                <a:solidFill>
                  <a:srgbClr val="FF3399"/>
                </a:solidFill>
                <a:latin typeface="Arial" charset="0"/>
              </a:rPr>
              <a:t>20. Loại hợp đồng lao động</a:t>
            </a:r>
          </a:p>
          <a:p>
            <a:pPr marL="568325" indent="-457200" algn="just" eaLnBrk="1" hangingPunct="1">
              <a:lnSpc>
                <a:spcPct val="114000"/>
              </a:lnSpc>
              <a:spcBef>
                <a:spcPts val="1200"/>
              </a:spcBef>
              <a:spcAft>
                <a:spcPts val="0"/>
              </a:spcAft>
              <a:buClr>
                <a:srgbClr val="FF0000"/>
              </a:buClr>
              <a:buFont typeface="+mj-lt"/>
              <a:buAutoNum type="arabicPeriod"/>
              <a:defRPr/>
            </a:pPr>
            <a:r>
              <a:rPr lang="en-US" sz="2100" b="1" kern="0" smtClean="0">
                <a:solidFill>
                  <a:srgbClr val="0000FF"/>
                </a:solidFill>
                <a:latin typeface="Arial" charset="0"/>
              </a:rPr>
              <a:t>Hợp </a:t>
            </a:r>
            <a:r>
              <a:rPr lang="en-US" sz="2100" b="1" kern="0">
                <a:solidFill>
                  <a:srgbClr val="0000FF"/>
                </a:solidFill>
                <a:latin typeface="Arial" charset="0"/>
              </a:rPr>
              <a:t>đồng lao động phải được giao kết theo một trong các loại sau </a:t>
            </a:r>
            <a:r>
              <a:rPr lang="en-US" sz="2100" b="1" kern="0" smtClean="0">
                <a:solidFill>
                  <a:srgbClr val="0000FF"/>
                </a:solidFill>
                <a:latin typeface="Arial" charset="0"/>
              </a:rPr>
              <a:t>đây:</a:t>
            </a:r>
          </a:p>
          <a:p>
            <a:pPr marL="568325" indent="-457200" algn="just" eaLnBrk="1" hangingPunct="1">
              <a:lnSpc>
                <a:spcPct val="114000"/>
              </a:lnSpc>
              <a:spcBef>
                <a:spcPts val="1200"/>
              </a:spcBef>
              <a:spcAft>
                <a:spcPts val="0"/>
              </a:spcAft>
              <a:buClr>
                <a:srgbClr val="FF0000"/>
              </a:buClr>
              <a:buFont typeface="+mj-lt"/>
              <a:buAutoNum type="alphaLcParenR"/>
              <a:defRPr/>
            </a:pPr>
            <a:r>
              <a:rPr lang="en-US" sz="2100" b="1" kern="0" smtClean="0">
                <a:solidFill>
                  <a:srgbClr val="0000FF"/>
                </a:solidFill>
                <a:latin typeface="Arial" charset="0"/>
              </a:rPr>
              <a:t>Hợp </a:t>
            </a:r>
            <a:r>
              <a:rPr lang="en-US" sz="2100" b="1" kern="0">
                <a:solidFill>
                  <a:srgbClr val="0000FF"/>
                </a:solidFill>
                <a:latin typeface="Arial" charset="0"/>
              </a:rPr>
              <a:t>đồng lao động không xác định thời hạn là hợp đồng mà trong đó hai bên không xác định thời hạn, thời điểm chấm dứt hiệu lực của hợp </a:t>
            </a:r>
            <a:r>
              <a:rPr lang="en-US" sz="2100" b="1" kern="0" smtClean="0">
                <a:solidFill>
                  <a:srgbClr val="0000FF"/>
                </a:solidFill>
                <a:latin typeface="Arial" charset="0"/>
              </a:rPr>
              <a:t>đồng;</a:t>
            </a:r>
          </a:p>
          <a:p>
            <a:pPr marL="568325" indent="-457200" algn="just" eaLnBrk="1" hangingPunct="1">
              <a:lnSpc>
                <a:spcPct val="114000"/>
              </a:lnSpc>
              <a:spcBef>
                <a:spcPts val="1200"/>
              </a:spcBef>
              <a:spcAft>
                <a:spcPts val="0"/>
              </a:spcAft>
              <a:buClr>
                <a:srgbClr val="FF0000"/>
              </a:buClr>
              <a:buFont typeface="+mj-lt"/>
              <a:buAutoNum type="alphaLcParenR"/>
              <a:defRPr/>
            </a:pPr>
            <a:r>
              <a:rPr lang="en-US" sz="2100" b="1" kern="0" smtClean="0">
                <a:solidFill>
                  <a:srgbClr val="0000FF"/>
                </a:solidFill>
                <a:latin typeface="Arial" charset="0"/>
              </a:rPr>
              <a:t>Hợp </a:t>
            </a:r>
            <a:r>
              <a:rPr lang="en-US" sz="2100" b="1" kern="0">
                <a:solidFill>
                  <a:srgbClr val="0000FF"/>
                </a:solidFill>
                <a:latin typeface="Arial" charset="0"/>
              </a:rPr>
              <a:t>đồng lao động xác định thời hạn là hợp đồng mà trong đó hai bên xác định thời hạn, thời điểm chấm dứt hiệu lực của hợp đồng trong thời gian không quá 36 tháng kể từ thời điểm có hiệu lực của hợp </a:t>
            </a:r>
            <a:r>
              <a:rPr lang="en-US" sz="2100" b="1" kern="0" smtClean="0">
                <a:solidFill>
                  <a:srgbClr val="0000FF"/>
                </a:solidFill>
                <a:latin typeface="Arial" charset="0"/>
              </a:rPr>
              <a:t>đồng.</a:t>
            </a:r>
          </a:p>
          <a:p>
            <a:pPr marL="579438" indent="-471488" algn="just" eaLnBrk="1" hangingPunct="1">
              <a:lnSpc>
                <a:spcPct val="114000"/>
              </a:lnSpc>
              <a:spcBef>
                <a:spcPts val="1200"/>
              </a:spcBef>
              <a:spcAft>
                <a:spcPts val="0"/>
              </a:spcAft>
              <a:buClr>
                <a:srgbClr val="FF0000"/>
              </a:buClr>
              <a:buFont typeface="Wingdings" panose="05000000000000000000" pitchFamily="2" charset="2"/>
              <a:buChar char="q"/>
              <a:defRPr/>
            </a:pPr>
            <a:r>
              <a:rPr lang="en-US" sz="2100" b="1" kern="0" smtClean="0">
                <a:solidFill>
                  <a:srgbClr val="009900"/>
                </a:solidFill>
                <a:latin typeface="Arial" charset="0"/>
              </a:rPr>
              <a:t>Bộ </a:t>
            </a:r>
            <a:r>
              <a:rPr lang="en-US" sz="2100" b="1" kern="0">
                <a:solidFill>
                  <a:srgbClr val="009900"/>
                </a:solidFill>
                <a:latin typeface="Arial" charset="0"/>
              </a:rPr>
              <a:t>Luật Lao đ</a:t>
            </a:r>
            <a:r>
              <a:rPr lang="en-US" sz="2100" b="1" kern="0" smtClean="0">
                <a:solidFill>
                  <a:srgbClr val="009900"/>
                </a:solidFill>
                <a:latin typeface="Arial" charset="0"/>
              </a:rPr>
              <a:t>ộng 2019 </a:t>
            </a:r>
            <a:r>
              <a:rPr lang="en-US" sz="2100" b="1" kern="0">
                <a:solidFill>
                  <a:srgbClr val="009900"/>
                </a:solidFill>
                <a:latin typeface="Arial" charset="0"/>
              </a:rPr>
              <a:t>không còn hợp đồng lao động thời </a:t>
            </a:r>
            <a:r>
              <a:rPr lang="en-US" sz="2100" b="1" kern="0" smtClean="0">
                <a:solidFill>
                  <a:srgbClr val="009900"/>
                </a:solidFill>
                <a:latin typeface="Arial" charset="0"/>
              </a:rPr>
              <a:t>vụ, cắt </a:t>
            </a:r>
            <a:r>
              <a:rPr lang="en-US" sz="2100" b="1" kern="0">
                <a:solidFill>
                  <a:srgbClr val="009900"/>
                </a:solidFill>
                <a:latin typeface="Arial" charset="0"/>
              </a:rPr>
              <a:t>bỏ nội dung liên quan đến hợp đồng mùa vụ hoặc theo một công việc có thời hạn dưới 12 tháng</a:t>
            </a:r>
          </a:p>
        </p:txBody>
      </p:sp>
      <p:sp>
        <p:nvSpPr>
          <p:cNvPr id="2" name="Title 1"/>
          <p:cNvSpPr>
            <a:spLocks noGrp="1"/>
          </p:cNvSpPr>
          <p:nvPr>
            <p:ph type="title"/>
          </p:nvPr>
        </p:nvSpPr>
        <p:spPr>
          <a:xfrm>
            <a:off x="234950" y="152400"/>
            <a:ext cx="8680450" cy="762000"/>
          </a:xfrm>
        </p:spPr>
        <p:txBody>
          <a:bodyPr anchor="ctr"/>
          <a:lstStyle/>
          <a:p>
            <a:pPr algn="ctr"/>
            <a:r>
              <a:rPr lang="en-US" sz="2600" b="1" smtClean="0">
                <a:solidFill>
                  <a:srgbClr val="FF0000"/>
                </a:solidFill>
                <a:latin typeface="Arial" panose="020B0604020202020204" pitchFamily="34" charset="0"/>
                <a:cs typeface="Arial" panose="020B0604020202020204" pitchFamily="34" charset="0"/>
              </a:rPr>
              <a:t>Các </a:t>
            </a:r>
            <a:r>
              <a:rPr lang="en-US" sz="2600" b="1">
                <a:solidFill>
                  <a:srgbClr val="FF0000"/>
                </a:solidFill>
                <a:latin typeface="Arial" panose="020B0604020202020204" pitchFamily="34" charset="0"/>
                <a:cs typeface="Arial" panose="020B0604020202020204" pitchFamily="34" charset="0"/>
              </a:rPr>
              <a:t>điểm mới của Bộ Luật Lao động năm </a:t>
            </a:r>
            <a:r>
              <a:rPr lang="en-US" sz="2600" b="1" smtClean="0">
                <a:solidFill>
                  <a:srgbClr val="FF0000"/>
                </a:solidFill>
                <a:latin typeface="Arial" panose="020B0604020202020204" pitchFamily="34" charset="0"/>
                <a:cs typeface="Arial" panose="020B0604020202020204" pitchFamily="34" charset="0"/>
              </a:rPr>
              <a:t>2019</a:t>
            </a:r>
            <a:endParaRPr lang="en-US" sz="2600" b="1">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07390438"/>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66738" indent="-457200" algn="just" eaLnBrk="1" hangingPunct="1">
              <a:lnSpc>
                <a:spcPct val="114000"/>
              </a:lnSpc>
              <a:spcBef>
                <a:spcPts val="1200"/>
              </a:spcBef>
              <a:spcAft>
                <a:spcPts val="0"/>
              </a:spcAft>
              <a:buClr>
                <a:srgbClr val="FF0000"/>
              </a:buClr>
              <a:buFont typeface="Wingdings" panose="05000000000000000000" pitchFamily="2" charset="2"/>
              <a:buChar char="q"/>
              <a:defRPr/>
            </a:pPr>
            <a:r>
              <a:rPr lang="en-US" sz="2300" b="1" kern="0" smtClean="0">
                <a:solidFill>
                  <a:srgbClr val="FF3399"/>
                </a:solidFill>
                <a:latin typeface="Arial" charset="0"/>
              </a:rPr>
              <a:t>Chỉ </a:t>
            </a:r>
            <a:r>
              <a:rPr lang="en-US" sz="2300" b="1" kern="0">
                <a:solidFill>
                  <a:srgbClr val="FF3399"/>
                </a:solidFill>
                <a:latin typeface="Arial" charset="0"/>
              </a:rPr>
              <a:t>được giao kết hợp đồng lao động bằng lời nói khi hợp đồng có thời hạn dưới 01 tháng</a:t>
            </a:r>
          </a:p>
          <a:p>
            <a:pPr marL="576263" indent="0" algn="just" eaLnBrk="1" hangingPunct="1">
              <a:lnSpc>
                <a:spcPct val="114000"/>
              </a:lnSpc>
              <a:spcBef>
                <a:spcPts val="1200"/>
              </a:spcBef>
              <a:spcAft>
                <a:spcPts val="0"/>
              </a:spcAft>
              <a:buClr>
                <a:srgbClr val="FF0000"/>
              </a:buClr>
              <a:buNone/>
              <a:defRPr/>
            </a:pPr>
            <a:r>
              <a:rPr lang="nl-NL" sz="2300" b="1" kern="0" smtClean="0">
                <a:solidFill>
                  <a:srgbClr val="0000FF"/>
                </a:solidFill>
                <a:latin typeface="Arial" charset="0"/>
              </a:rPr>
              <a:t>Hai </a:t>
            </a:r>
            <a:r>
              <a:rPr lang="nl-NL" sz="2300" b="1" kern="0">
                <a:solidFill>
                  <a:srgbClr val="0000FF"/>
                </a:solidFill>
                <a:latin typeface="Arial" charset="0"/>
              </a:rPr>
              <a:t>bên có thể giao kết hợp đồng lao động bằng lời nói đối với hợp đồng có thời hạn dưới </a:t>
            </a:r>
            <a:r>
              <a:rPr lang="nl-NL" sz="2300" b="1" kern="0">
                <a:solidFill>
                  <a:srgbClr val="0000FF"/>
                </a:solidFill>
                <a:latin typeface="Arial" charset="0"/>
              </a:rPr>
              <a:t>01 </a:t>
            </a:r>
            <a:r>
              <a:rPr lang="nl-NL" sz="2300" b="1" kern="0" smtClean="0">
                <a:solidFill>
                  <a:srgbClr val="0000FF"/>
                </a:solidFill>
                <a:latin typeface="Arial" charset="0"/>
              </a:rPr>
              <a:t>tháng,</a:t>
            </a:r>
            <a:r>
              <a:rPr lang="en-US" sz="2300" b="1" kern="0" smtClean="0">
                <a:solidFill>
                  <a:srgbClr val="0000FF"/>
                </a:solidFill>
                <a:latin typeface="Arial" charset="0"/>
              </a:rPr>
              <a:t> trừ các trường </a:t>
            </a:r>
            <a:r>
              <a:rPr lang="en-US" sz="2300" b="1" kern="0">
                <a:solidFill>
                  <a:srgbClr val="0000FF"/>
                </a:solidFill>
                <a:latin typeface="Arial" charset="0"/>
              </a:rPr>
              <a:t>hợp bắt buộc ký hợp đồng bằng văn </a:t>
            </a:r>
            <a:r>
              <a:rPr lang="en-US" sz="2300" b="1" kern="0">
                <a:solidFill>
                  <a:srgbClr val="0000FF"/>
                </a:solidFill>
                <a:latin typeface="Arial" charset="0"/>
              </a:rPr>
              <a:t>bản </a:t>
            </a:r>
            <a:r>
              <a:rPr lang="en-US" sz="2300" b="1" kern="0" smtClean="0">
                <a:solidFill>
                  <a:srgbClr val="0000FF"/>
                </a:solidFill>
                <a:latin typeface="Arial" charset="0"/>
              </a:rPr>
              <a:t>quy định tại:</a:t>
            </a:r>
          </a:p>
          <a:p>
            <a:pPr marL="1085850" indent="-519113" algn="just" eaLnBrk="1" hangingPunct="1">
              <a:lnSpc>
                <a:spcPct val="114000"/>
              </a:lnSpc>
              <a:spcBef>
                <a:spcPts val="1200"/>
              </a:spcBef>
              <a:spcAft>
                <a:spcPts val="0"/>
              </a:spcAft>
              <a:buClr>
                <a:srgbClr val="FF0000"/>
              </a:buClr>
              <a:buFont typeface="Wingdings" panose="05000000000000000000" pitchFamily="2" charset="2"/>
              <a:buChar char="Ø"/>
              <a:defRPr/>
            </a:pPr>
            <a:r>
              <a:rPr lang="en-US" sz="2300" b="1" kern="0" smtClean="0">
                <a:solidFill>
                  <a:srgbClr val="0000FF"/>
                </a:solidFill>
                <a:latin typeface="Arial" charset="0"/>
              </a:rPr>
              <a:t>khoản </a:t>
            </a:r>
            <a:r>
              <a:rPr lang="en-US" sz="2300" b="1" kern="0">
                <a:solidFill>
                  <a:srgbClr val="0000FF"/>
                </a:solidFill>
                <a:latin typeface="Arial" charset="0"/>
              </a:rPr>
              <a:t>2 </a:t>
            </a:r>
            <a:r>
              <a:rPr lang="en-US" sz="2300" b="1" kern="0">
                <a:solidFill>
                  <a:srgbClr val="0000FF"/>
                </a:solidFill>
                <a:latin typeface="Arial" charset="0"/>
              </a:rPr>
              <a:t>Điều </a:t>
            </a:r>
            <a:r>
              <a:rPr lang="en-US" sz="2300" b="1" kern="0" smtClean="0">
                <a:solidFill>
                  <a:srgbClr val="0000FF"/>
                </a:solidFill>
                <a:latin typeface="Arial" charset="0"/>
              </a:rPr>
              <a:t>18;</a:t>
            </a:r>
          </a:p>
          <a:p>
            <a:pPr marL="1085850" indent="-519113" algn="just" eaLnBrk="1" hangingPunct="1">
              <a:lnSpc>
                <a:spcPct val="114000"/>
              </a:lnSpc>
              <a:spcBef>
                <a:spcPts val="1200"/>
              </a:spcBef>
              <a:spcAft>
                <a:spcPts val="0"/>
              </a:spcAft>
              <a:buClr>
                <a:srgbClr val="FF0000"/>
              </a:buClr>
              <a:buFont typeface="Wingdings" panose="05000000000000000000" pitchFamily="2" charset="2"/>
              <a:buChar char="Ø"/>
              <a:defRPr/>
            </a:pPr>
            <a:r>
              <a:rPr lang="en-US" sz="2300" b="1" kern="0" smtClean="0">
                <a:solidFill>
                  <a:srgbClr val="0000FF"/>
                </a:solidFill>
                <a:latin typeface="Arial" charset="0"/>
              </a:rPr>
              <a:t>điểm </a:t>
            </a:r>
            <a:r>
              <a:rPr lang="en-US" sz="2300" b="1" kern="0">
                <a:solidFill>
                  <a:srgbClr val="0000FF"/>
                </a:solidFill>
                <a:latin typeface="Arial" charset="0"/>
              </a:rPr>
              <a:t>a </a:t>
            </a:r>
            <a:r>
              <a:rPr lang="en-US" sz="2300" b="1" kern="0">
                <a:solidFill>
                  <a:srgbClr val="0000FF"/>
                </a:solidFill>
                <a:latin typeface="Arial" charset="0"/>
              </a:rPr>
              <a:t>khoản </a:t>
            </a:r>
            <a:r>
              <a:rPr lang="en-US" sz="2300" b="1" kern="0">
                <a:solidFill>
                  <a:srgbClr val="0000FF"/>
                </a:solidFill>
                <a:latin typeface="Arial" charset="0"/>
              </a:rPr>
              <a:t>1 </a:t>
            </a:r>
            <a:r>
              <a:rPr lang="en-US" sz="2300" b="1" kern="0">
                <a:solidFill>
                  <a:srgbClr val="0000FF"/>
                </a:solidFill>
                <a:latin typeface="Arial" charset="0"/>
              </a:rPr>
              <a:t>Điều </a:t>
            </a:r>
            <a:r>
              <a:rPr lang="en-US" sz="2300" b="1" kern="0" smtClean="0">
                <a:solidFill>
                  <a:srgbClr val="0000FF"/>
                </a:solidFill>
                <a:latin typeface="Arial" charset="0"/>
              </a:rPr>
              <a:t>145;</a:t>
            </a:r>
          </a:p>
          <a:p>
            <a:pPr marL="1085850" indent="-519113" algn="just" eaLnBrk="1" hangingPunct="1">
              <a:lnSpc>
                <a:spcPct val="114000"/>
              </a:lnSpc>
              <a:spcBef>
                <a:spcPts val="1200"/>
              </a:spcBef>
              <a:spcAft>
                <a:spcPts val="0"/>
              </a:spcAft>
              <a:buClr>
                <a:srgbClr val="FF0000"/>
              </a:buClr>
              <a:buFont typeface="Wingdings" panose="05000000000000000000" pitchFamily="2" charset="2"/>
              <a:buChar char="Ø"/>
              <a:defRPr/>
            </a:pPr>
            <a:r>
              <a:rPr lang="en-US" sz="2300" b="1" kern="0" smtClean="0">
                <a:solidFill>
                  <a:srgbClr val="0000FF"/>
                </a:solidFill>
                <a:latin typeface="Arial" charset="0"/>
              </a:rPr>
              <a:t>khoản </a:t>
            </a:r>
            <a:r>
              <a:rPr lang="en-US" sz="2300" b="1" kern="0">
                <a:solidFill>
                  <a:srgbClr val="0000FF"/>
                </a:solidFill>
                <a:latin typeface="Arial" charset="0"/>
              </a:rPr>
              <a:t>1 Điều 162 Bộ Luật lao động 2019</a:t>
            </a:r>
          </a:p>
        </p:txBody>
      </p:sp>
      <p:sp>
        <p:nvSpPr>
          <p:cNvPr id="2" name="Title 1"/>
          <p:cNvSpPr>
            <a:spLocks noGrp="1"/>
          </p:cNvSpPr>
          <p:nvPr>
            <p:ph type="title"/>
          </p:nvPr>
        </p:nvSpPr>
        <p:spPr>
          <a:xfrm>
            <a:off x="234950" y="152400"/>
            <a:ext cx="8680450" cy="762000"/>
          </a:xfrm>
        </p:spPr>
        <p:txBody>
          <a:bodyPr anchor="ctr"/>
          <a:lstStyle/>
          <a:p>
            <a:pPr algn="ctr"/>
            <a:r>
              <a:rPr lang="en-US" sz="2600" b="1" smtClean="0">
                <a:solidFill>
                  <a:srgbClr val="FF0000"/>
                </a:solidFill>
                <a:latin typeface="Arial" panose="020B0604020202020204" pitchFamily="34" charset="0"/>
                <a:cs typeface="Arial" panose="020B0604020202020204" pitchFamily="34" charset="0"/>
              </a:rPr>
              <a:t>Các </a:t>
            </a:r>
            <a:r>
              <a:rPr lang="en-US" sz="2600" b="1">
                <a:solidFill>
                  <a:srgbClr val="FF0000"/>
                </a:solidFill>
                <a:latin typeface="Arial" panose="020B0604020202020204" pitchFamily="34" charset="0"/>
                <a:cs typeface="Arial" panose="020B0604020202020204" pitchFamily="34" charset="0"/>
              </a:rPr>
              <a:t>điểm mới của Bộ Luật Lao động năm </a:t>
            </a:r>
            <a:r>
              <a:rPr lang="en-US" sz="2600" b="1" smtClean="0">
                <a:solidFill>
                  <a:srgbClr val="FF0000"/>
                </a:solidFill>
                <a:latin typeface="Arial" panose="020B0604020202020204" pitchFamily="34" charset="0"/>
                <a:cs typeface="Arial" panose="020B0604020202020204" pitchFamily="34" charset="0"/>
              </a:rPr>
              <a:t>2019</a:t>
            </a:r>
            <a:endParaRPr lang="en-US" sz="2600" b="1">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54531112"/>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7850" indent="-469900" algn="just" eaLnBrk="1" hangingPunct="1">
              <a:lnSpc>
                <a:spcPct val="114000"/>
              </a:lnSpc>
              <a:spcBef>
                <a:spcPts val="1200"/>
              </a:spcBef>
              <a:spcAft>
                <a:spcPts val="0"/>
              </a:spcAft>
              <a:buClr>
                <a:srgbClr val="FF0000"/>
              </a:buClr>
              <a:buFont typeface="Wingdings" panose="05000000000000000000" pitchFamily="2" charset="2"/>
              <a:buChar char="q"/>
              <a:defRPr/>
            </a:pPr>
            <a:r>
              <a:rPr lang="en-US" sz="2300" b="1" kern="0" smtClean="0">
                <a:solidFill>
                  <a:srgbClr val="FF3399"/>
                </a:solidFill>
                <a:latin typeface="Arial" charset="0"/>
              </a:rPr>
              <a:t>Bộ </a:t>
            </a:r>
            <a:r>
              <a:rPr lang="en-US" sz="2300" b="1" kern="0">
                <a:solidFill>
                  <a:srgbClr val="FF3399"/>
                </a:solidFill>
                <a:latin typeface="Arial" charset="0"/>
              </a:rPr>
              <a:t>Luật Lao Động </a:t>
            </a:r>
            <a:r>
              <a:rPr lang="en-US" sz="2300" b="1" kern="0" smtClean="0">
                <a:solidFill>
                  <a:srgbClr val="FF3399"/>
                </a:solidFill>
                <a:latin typeface="Arial" charset="0"/>
              </a:rPr>
              <a:t>2019 </a:t>
            </a:r>
            <a:r>
              <a:rPr lang="en-US" sz="2300" b="1" kern="0">
                <a:solidFill>
                  <a:srgbClr val="FF3399"/>
                </a:solidFill>
                <a:latin typeface="Arial" charset="0"/>
              </a:rPr>
              <a:t>tăng tuổi nghỉ hưu lên 62 tuổi với nam và 60 tuổi với nữ</a:t>
            </a:r>
          </a:p>
          <a:p>
            <a:pPr marL="573088" indent="0" algn="just" eaLnBrk="1" hangingPunct="1">
              <a:lnSpc>
                <a:spcPct val="114000"/>
              </a:lnSpc>
              <a:spcBef>
                <a:spcPts val="1200"/>
              </a:spcBef>
              <a:spcAft>
                <a:spcPts val="0"/>
              </a:spcAft>
              <a:buClr>
                <a:srgbClr val="FF0000"/>
              </a:buClr>
              <a:buNone/>
              <a:defRPr/>
            </a:pPr>
            <a:r>
              <a:rPr lang="en-US" sz="2300" b="1" kern="0" smtClean="0">
                <a:solidFill>
                  <a:srgbClr val="0000FF"/>
                </a:solidFill>
                <a:latin typeface="Arial" charset="0"/>
              </a:rPr>
              <a:t>Theo </a:t>
            </a:r>
            <a:r>
              <a:rPr lang="en-US" sz="2300" b="1" kern="0" smtClean="0">
                <a:solidFill>
                  <a:srgbClr val="0000FF"/>
                </a:solidFill>
                <a:latin typeface="Arial" charset="0"/>
              </a:rPr>
              <a:t>Điều 169 </a:t>
            </a:r>
            <a:r>
              <a:rPr lang="en-US" sz="2300" b="1" kern="0" smtClean="0">
                <a:solidFill>
                  <a:srgbClr val="0000FF"/>
                </a:solidFill>
                <a:latin typeface="Arial" charset="0"/>
              </a:rPr>
              <a:t>Bộ </a:t>
            </a:r>
            <a:r>
              <a:rPr lang="en-US" sz="2300" b="1" kern="0">
                <a:solidFill>
                  <a:srgbClr val="0000FF"/>
                </a:solidFill>
                <a:latin typeface="Arial" charset="0"/>
              </a:rPr>
              <a:t>luật Lao động </a:t>
            </a:r>
            <a:r>
              <a:rPr lang="en-US" sz="2300" b="1" kern="0" smtClean="0">
                <a:solidFill>
                  <a:srgbClr val="0000FF"/>
                </a:solidFill>
                <a:latin typeface="Arial" charset="0"/>
              </a:rPr>
              <a:t>mới, </a:t>
            </a:r>
            <a:r>
              <a:rPr lang="en-US" sz="2300" b="1" kern="0">
                <a:solidFill>
                  <a:srgbClr val="0000FF"/>
                </a:solidFill>
                <a:latin typeface="Arial" charset="0"/>
              </a:rPr>
              <a:t>kể từ ngày 01/01/2021, tuổi nghỉ hưu của NLĐ như sau</a:t>
            </a:r>
            <a:r>
              <a:rPr lang="en-US" sz="2300" b="1" kern="0" smtClean="0">
                <a:solidFill>
                  <a:srgbClr val="0000FF"/>
                </a:solidFill>
                <a:latin typeface="Arial" charset="0"/>
              </a:rPr>
              <a:t>:</a:t>
            </a:r>
          </a:p>
          <a:p>
            <a:pPr marL="577850" indent="-469900" algn="just" eaLnBrk="1" hangingPunct="1">
              <a:lnSpc>
                <a:spcPct val="114000"/>
              </a:lnSpc>
              <a:spcBef>
                <a:spcPts val="1200"/>
              </a:spcBef>
              <a:spcAft>
                <a:spcPts val="0"/>
              </a:spcAft>
              <a:buClr>
                <a:srgbClr val="FF0000"/>
              </a:buClr>
              <a:buFont typeface="Wingdings" panose="05000000000000000000" pitchFamily="2" charset="2"/>
              <a:buChar char="§"/>
              <a:defRPr/>
            </a:pPr>
            <a:r>
              <a:rPr lang="en-US" sz="2300" b="1" kern="0" smtClean="0">
                <a:solidFill>
                  <a:srgbClr val="0000FF"/>
                </a:solidFill>
                <a:latin typeface="Arial" charset="0"/>
              </a:rPr>
              <a:t>Đối </a:t>
            </a:r>
            <a:r>
              <a:rPr lang="en-US" sz="2300" b="1" kern="0">
                <a:solidFill>
                  <a:srgbClr val="0000FF"/>
                </a:solidFill>
                <a:latin typeface="Arial" charset="0"/>
              </a:rPr>
              <a:t>với điều kiện lao động bình thường, kể từ năm 2021 tuổi nghỉ hưu của lao động nam là đủ 60 tuổi 3 tháng và của lao động nữ là đủ 55 tuổi 4 tháng (hiện hành tuổi nghỉ hưu của lao động nam là đủ 60 tuổi, nữ đủ 55 tuổi</a:t>
            </a:r>
            <a:r>
              <a:rPr lang="en-US" sz="2300" b="1" kern="0" smtClean="0">
                <a:solidFill>
                  <a:srgbClr val="0000FF"/>
                </a:solidFill>
                <a:latin typeface="Arial" charset="0"/>
              </a:rPr>
              <a:t>);</a:t>
            </a:r>
          </a:p>
          <a:p>
            <a:pPr marL="577850" indent="-469900" algn="just" eaLnBrk="1" hangingPunct="1">
              <a:lnSpc>
                <a:spcPct val="114000"/>
              </a:lnSpc>
              <a:spcBef>
                <a:spcPts val="1200"/>
              </a:spcBef>
              <a:spcAft>
                <a:spcPts val="0"/>
              </a:spcAft>
              <a:buClr>
                <a:srgbClr val="FF0000"/>
              </a:buClr>
              <a:buFont typeface="Wingdings" panose="05000000000000000000" pitchFamily="2" charset="2"/>
              <a:buChar char="§"/>
              <a:defRPr/>
            </a:pPr>
            <a:r>
              <a:rPr lang="en-US" sz="2300" b="1" kern="0" smtClean="0">
                <a:solidFill>
                  <a:srgbClr val="0000FF"/>
                </a:solidFill>
                <a:latin typeface="Arial" charset="0"/>
              </a:rPr>
              <a:t>Sau </a:t>
            </a:r>
            <a:r>
              <a:rPr lang="en-US" sz="2300" b="1" kern="0">
                <a:solidFill>
                  <a:srgbClr val="0000FF"/>
                </a:solidFill>
                <a:latin typeface="Arial" charset="0"/>
              </a:rPr>
              <a:t>đó, cứ </a:t>
            </a:r>
            <a:r>
              <a:rPr lang="en-US" sz="2300" b="1" kern="0">
                <a:solidFill>
                  <a:srgbClr val="009900"/>
                </a:solidFill>
                <a:latin typeface="Arial" charset="0"/>
              </a:rPr>
              <a:t>mỗi năm tăng thêm 3 tháng đối với lao động nam</a:t>
            </a:r>
            <a:r>
              <a:rPr lang="en-US" sz="2300" b="1" kern="0">
                <a:solidFill>
                  <a:srgbClr val="0000FF"/>
                </a:solidFill>
                <a:latin typeface="Arial" charset="0"/>
              </a:rPr>
              <a:t> và </a:t>
            </a:r>
            <a:r>
              <a:rPr lang="en-US" sz="2300" b="1" kern="0">
                <a:solidFill>
                  <a:srgbClr val="FF3399"/>
                </a:solidFill>
                <a:latin typeface="Arial" charset="0"/>
              </a:rPr>
              <a:t>4 tháng đối với lao động nữ</a:t>
            </a:r>
            <a:r>
              <a:rPr lang="en-US" sz="2300" b="1" kern="0">
                <a:solidFill>
                  <a:srgbClr val="0000FF"/>
                </a:solidFill>
                <a:latin typeface="Arial" charset="0"/>
              </a:rPr>
              <a:t>; đến năm 2028, lao động nam nghỉ hưu khi đủ 62 tuổi và đến năm 2035, lao động nữ nghỉ hưu khi đủ 60 tuổi.</a:t>
            </a:r>
          </a:p>
        </p:txBody>
      </p:sp>
      <p:sp>
        <p:nvSpPr>
          <p:cNvPr id="2" name="Title 1"/>
          <p:cNvSpPr>
            <a:spLocks noGrp="1"/>
          </p:cNvSpPr>
          <p:nvPr>
            <p:ph type="title"/>
          </p:nvPr>
        </p:nvSpPr>
        <p:spPr>
          <a:xfrm>
            <a:off x="234950" y="152400"/>
            <a:ext cx="8680450" cy="762000"/>
          </a:xfrm>
        </p:spPr>
        <p:txBody>
          <a:bodyPr anchor="ctr"/>
          <a:lstStyle/>
          <a:p>
            <a:pPr algn="ctr"/>
            <a:r>
              <a:rPr lang="en-US" sz="2600" b="1" smtClean="0">
                <a:solidFill>
                  <a:srgbClr val="FF0000"/>
                </a:solidFill>
                <a:latin typeface="Arial" panose="020B0604020202020204" pitchFamily="34" charset="0"/>
                <a:cs typeface="Arial" panose="020B0604020202020204" pitchFamily="34" charset="0"/>
              </a:rPr>
              <a:t>Các </a:t>
            </a:r>
            <a:r>
              <a:rPr lang="en-US" sz="2600" b="1">
                <a:solidFill>
                  <a:srgbClr val="FF0000"/>
                </a:solidFill>
                <a:latin typeface="Arial" panose="020B0604020202020204" pitchFamily="34" charset="0"/>
                <a:cs typeface="Arial" panose="020B0604020202020204" pitchFamily="34" charset="0"/>
              </a:rPr>
              <a:t>điểm mới của Bộ Luật Lao động năm </a:t>
            </a:r>
            <a:r>
              <a:rPr lang="en-US" sz="2600" b="1" smtClean="0">
                <a:solidFill>
                  <a:srgbClr val="FF0000"/>
                </a:solidFill>
                <a:latin typeface="Arial" panose="020B0604020202020204" pitchFamily="34" charset="0"/>
                <a:cs typeface="Arial" panose="020B0604020202020204" pitchFamily="34" charset="0"/>
              </a:rPr>
              <a:t>2019</a:t>
            </a:r>
            <a:endParaRPr lang="en-US" sz="2600" b="1">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29947102"/>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1599" y="-20781"/>
            <a:ext cx="6400802" cy="6899562"/>
          </a:xfrm>
          <a:prstGeom prst="rect">
            <a:avLst/>
          </a:prstGeom>
        </p:spPr>
      </p:pic>
    </p:spTree>
    <p:extLst>
      <p:ext uri="{BB962C8B-B14F-4D97-AF65-F5344CB8AC3E}">
        <p14:creationId xmlns:p14="http://schemas.microsoft.com/office/powerpoint/2010/main" val="852794861"/>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66" y="838200"/>
            <a:ext cx="9144000" cy="4181456"/>
          </a:xfrm>
          <a:prstGeom prst="rect">
            <a:avLst/>
          </a:prstGeom>
        </p:spPr>
      </p:pic>
    </p:spTree>
    <p:extLst>
      <p:ext uri="{BB962C8B-B14F-4D97-AF65-F5344CB8AC3E}">
        <p14:creationId xmlns:p14="http://schemas.microsoft.com/office/powerpoint/2010/main" val="733057701"/>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66738" indent="-457200" algn="just" eaLnBrk="1" hangingPunct="1">
              <a:lnSpc>
                <a:spcPct val="114000"/>
              </a:lnSpc>
              <a:spcBef>
                <a:spcPts val="1200"/>
              </a:spcBef>
              <a:spcAft>
                <a:spcPts val="0"/>
              </a:spcAft>
              <a:buClr>
                <a:srgbClr val="FF0000"/>
              </a:buClr>
              <a:buFont typeface="Wingdings" panose="05000000000000000000" pitchFamily="2" charset="2"/>
              <a:buChar char="q"/>
              <a:defRPr/>
            </a:pPr>
            <a:r>
              <a:rPr lang="en-US" sz="2000" b="1" kern="0" smtClean="0">
                <a:solidFill>
                  <a:srgbClr val="FF3399"/>
                </a:solidFill>
                <a:latin typeface="Arial" charset="0"/>
              </a:rPr>
              <a:t>Tăng </a:t>
            </a:r>
            <a:r>
              <a:rPr lang="en-US" sz="2000" b="1" kern="0">
                <a:solidFill>
                  <a:srgbClr val="FF3399"/>
                </a:solidFill>
                <a:latin typeface="Arial" charset="0"/>
              </a:rPr>
              <a:t>ngày nghĩ lễ Quốc Khánh lên thành </a:t>
            </a:r>
            <a:r>
              <a:rPr lang="en-US" sz="2000" b="1" kern="0" smtClean="0">
                <a:solidFill>
                  <a:srgbClr val="FF3399"/>
                </a:solidFill>
                <a:latin typeface="Arial" charset="0"/>
              </a:rPr>
              <a:t>02 ngày. Tổng cộng số ngày nghỉ lễ: 11 ngày</a:t>
            </a:r>
            <a:endParaRPr lang="en-US" sz="2000" b="1" kern="0">
              <a:solidFill>
                <a:srgbClr val="FF3399"/>
              </a:solidFill>
              <a:latin typeface="Arial" charset="0"/>
            </a:endParaRPr>
          </a:p>
          <a:p>
            <a:pPr marL="566738" indent="-457200" algn="just" eaLnBrk="1" hangingPunct="1">
              <a:lnSpc>
                <a:spcPct val="114000"/>
              </a:lnSpc>
              <a:spcBef>
                <a:spcPts val="1200"/>
              </a:spcBef>
              <a:spcAft>
                <a:spcPts val="0"/>
              </a:spcAft>
              <a:buClr>
                <a:srgbClr val="FF0000"/>
              </a:buClr>
              <a:buFont typeface="Wingdings" panose="05000000000000000000" pitchFamily="2" charset="2"/>
              <a:buChar char="v"/>
              <a:defRPr/>
            </a:pPr>
            <a:r>
              <a:rPr lang="en-US" sz="2000" b="1" kern="0" smtClean="0">
                <a:solidFill>
                  <a:srgbClr val="009900"/>
                </a:solidFill>
                <a:latin typeface="Arial" charset="0"/>
              </a:rPr>
              <a:t>Điều </a:t>
            </a:r>
            <a:r>
              <a:rPr lang="en-US" sz="2000" b="1" kern="0">
                <a:solidFill>
                  <a:srgbClr val="009900"/>
                </a:solidFill>
                <a:latin typeface="Arial" charset="0"/>
              </a:rPr>
              <a:t>112. Nghỉ lễ, </a:t>
            </a:r>
            <a:r>
              <a:rPr lang="en-US" sz="2000" b="1" kern="0" smtClean="0">
                <a:solidFill>
                  <a:srgbClr val="009900"/>
                </a:solidFill>
                <a:latin typeface="Arial" charset="0"/>
              </a:rPr>
              <a:t>tết</a:t>
            </a:r>
          </a:p>
          <a:p>
            <a:pPr marL="566738" indent="-457200" algn="just" eaLnBrk="1" hangingPunct="1">
              <a:lnSpc>
                <a:spcPct val="114000"/>
              </a:lnSpc>
              <a:spcBef>
                <a:spcPts val="1200"/>
              </a:spcBef>
              <a:spcAft>
                <a:spcPts val="0"/>
              </a:spcAft>
              <a:buClr>
                <a:srgbClr val="FF0000"/>
              </a:buClr>
              <a:buFont typeface="+mj-lt"/>
              <a:buAutoNum type="arabicPeriod"/>
              <a:defRPr/>
            </a:pPr>
            <a:r>
              <a:rPr lang="en-US" sz="2000" b="1" kern="0" smtClean="0">
                <a:solidFill>
                  <a:srgbClr val="0000FF"/>
                </a:solidFill>
                <a:latin typeface="Arial" charset="0"/>
              </a:rPr>
              <a:t>Người </a:t>
            </a:r>
            <a:r>
              <a:rPr lang="en-US" sz="2000" b="1" kern="0">
                <a:solidFill>
                  <a:srgbClr val="0000FF"/>
                </a:solidFill>
                <a:latin typeface="Arial" charset="0"/>
              </a:rPr>
              <a:t>lao động được nghỉ làm việc, hưởng nguyên lương trong những ngày lễ, tết sau </a:t>
            </a:r>
            <a:r>
              <a:rPr lang="en-US" sz="2000" b="1" kern="0" smtClean="0">
                <a:solidFill>
                  <a:srgbClr val="0000FF"/>
                </a:solidFill>
                <a:latin typeface="Arial" charset="0"/>
              </a:rPr>
              <a:t>đây:</a:t>
            </a:r>
          </a:p>
          <a:p>
            <a:pPr marL="566738" indent="-457200" algn="just" eaLnBrk="1" hangingPunct="1">
              <a:lnSpc>
                <a:spcPct val="114000"/>
              </a:lnSpc>
              <a:spcBef>
                <a:spcPts val="1200"/>
              </a:spcBef>
              <a:spcAft>
                <a:spcPts val="0"/>
              </a:spcAft>
              <a:buClr>
                <a:srgbClr val="FF0000"/>
              </a:buClr>
              <a:buFont typeface="+mj-lt"/>
              <a:buAutoNum type="alphaLcParenR"/>
              <a:defRPr/>
            </a:pPr>
            <a:r>
              <a:rPr lang="en-US" sz="2000" b="1" kern="0" smtClean="0">
                <a:solidFill>
                  <a:srgbClr val="0000FF"/>
                </a:solidFill>
                <a:latin typeface="Arial" charset="0"/>
              </a:rPr>
              <a:t>Tết </a:t>
            </a:r>
            <a:r>
              <a:rPr lang="en-US" sz="2000" b="1" kern="0">
                <a:solidFill>
                  <a:srgbClr val="0000FF"/>
                </a:solidFill>
                <a:latin typeface="Arial" charset="0"/>
              </a:rPr>
              <a:t>Dương lịch: 01 ngày (ngày 01 tháng 01 dương lịch</a:t>
            </a:r>
            <a:r>
              <a:rPr lang="en-US" sz="2000" b="1" kern="0" smtClean="0">
                <a:solidFill>
                  <a:srgbClr val="0000FF"/>
                </a:solidFill>
                <a:latin typeface="Arial" charset="0"/>
              </a:rPr>
              <a:t>);</a:t>
            </a:r>
          </a:p>
          <a:p>
            <a:pPr marL="566738" indent="-457200" algn="just" eaLnBrk="1" hangingPunct="1">
              <a:lnSpc>
                <a:spcPct val="114000"/>
              </a:lnSpc>
              <a:spcBef>
                <a:spcPts val="1200"/>
              </a:spcBef>
              <a:spcAft>
                <a:spcPts val="0"/>
              </a:spcAft>
              <a:buClr>
                <a:srgbClr val="FF0000"/>
              </a:buClr>
              <a:buFont typeface="+mj-lt"/>
              <a:buAutoNum type="alphaLcParenR"/>
              <a:defRPr/>
            </a:pPr>
            <a:r>
              <a:rPr lang="en-US" sz="2000" b="1" kern="0" smtClean="0">
                <a:solidFill>
                  <a:srgbClr val="0000FF"/>
                </a:solidFill>
                <a:latin typeface="Arial" charset="0"/>
              </a:rPr>
              <a:t>Tết </a:t>
            </a:r>
            <a:r>
              <a:rPr lang="en-US" sz="2000" b="1" kern="0">
                <a:solidFill>
                  <a:srgbClr val="0000FF"/>
                </a:solidFill>
                <a:latin typeface="Arial" charset="0"/>
              </a:rPr>
              <a:t>Âm lịch: 05 </a:t>
            </a:r>
            <a:r>
              <a:rPr lang="en-US" sz="2000" b="1" kern="0" smtClean="0">
                <a:solidFill>
                  <a:srgbClr val="0000FF"/>
                </a:solidFill>
                <a:latin typeface="Arial" charset="0"/>
              </a:rPr>
              <a:t>ngày;</a:t>
            </a:r>
          </a:p>
          <a:p>
            <a:pPr marL="566738" indent="-457200" algn="just" eaLnBrk="1" hangingPunct="1">
              <a:lnSpc>
                <a:spcPct val="114000"/>
              </a:lnSpc>
              <a:spcBef>
                <a:spcPts val="1200"/>
              </a:spcBef>
              <a:spcAft>
                <a:spcPts val="0"/>
              </a:spcAft>
              <a:buClr>
                <a:srgbClr val="FF0000"/>
              </a:buClr>
              <a:buFont typeface="+mj-lt"/>
              <a:buAutoNum type="alphaLcParenR"/>
              <a:defRPr/>
            </a:pPr>
            <a:r>
              <a:rPr lang="en-US" sz="2000" b="1" kern="0" smtClean="0">
                <a:solidFill>
                  <a:srgbClr val="0000FF"/>
                </a:solidFill>
                <a:latin typeface="Arial" charset="0"/>
              </a:rPr>
              <a:t>Ngày </a:t>
            </a:r>
            <a:r>
              <a:rPr lang="en-US" sz="2000" b="1" kern="0">
                <a:solidFill>
                  <a:srgbClr val="0000FF"/>
                </a:solidFill>
                <a:latin typeface="Arial" charset="0"/>
              </a:rPr>
              <a:t>Chiến thắng: 01 ngày (ngày 30 tháng 4 dương lịch</a:t>
            </a:r>
            <a:r>
              <a:rPr lang="en-US" sz="2000" b="1" kern="0" smtClean="0">
                <a:solidFill>
                  <a:srgbClr val="0000FF"/>
                </a:solidFill>
                <a:latin typeface="Arial" charset="0"/>
              </a:rPr>
              <a:t>);</a:t>
            </a:r>
          </a:p>
          <a:p>
            <a:pPr marL="566738" indent="-457200" algn="just" eaLnBrk="1" hangingPunct="1">
              <a:lnSpc>
                <a:spcPct val="114000"/>
              </a:lnSpc>
              <a:spcBef>
                <a:spcPts val="1200"/>
              </a:spcBef>
              <a:spcAft>
                <a:spcPts val="0"/>
              </a:spcAft>
              <a:buClr>
                <a:srgbClr val="FF0000"/>
              </a:buClr>
              <a:buFont typeface="+mj-lt"/>
              <a:buAutoNum type="alphaLcParenR"/>
              <a:defRPr/>
            </a:pPr>
            <a:r>
              <a:rPr lang="en-US" sz="2000" b="1" kern="0" smtClean="0">
                <a:solidFill>
                  <a:srgbClr val="0000FF"/>
                </a:solidFill>
                <a:latin typeface="Arial" charset="0"/>
              </a:rPr>
              <a:t>Ngày </a:t>
            </a:r>
            <a:r>
              <a:rPr lang="en-US" sz="2000" b="1" kern="0">
                <a:solidFill>
                  <a:srgbClr val="0000FF"/>
                </a:solidFill>
                <a:latin typeface="Arial" charset="0"/>
              </a:rPr>
              <a:t>Quốc tế lao động: 01 ngày (ngày 01 tháng 5 dương lịch</a:t>
            </a:r>
            <a:r>
              <a:rPr lang="en-US" sz="2000" b="1" kern="0" smtClean="0">
                <a:solidFill>
                  <a:srgbClr val="0000FF"/>
                </a:solidFill>
                <a:latin typeface="Arial" charset="0"/>
              </a:rPr>
              <a:t>);</a:t>
            </a:r>
          </a:p>
          <a:p>
            <a:pPr marL="574675" indent="-466725" algn="just" eaLnBrk="1" hangingPunct="1">
              <a:lnSpc>
                <a:spcPct val="114000"/>
              </a:lnSpc>
              <a:spcBef>
                <a:spcPts val="1200"/>
              </a:spcBef>
              <a:spcAft>
                <a:spcPts val="0"/>
              </a:spcAft>
              <a:buClr>
                <a:srgbClr val="FF0000"/>
              </a:buClr>
              <a:buNone/>
              <a:defRPr/>
            </a:pPr>
            <a:r>
              <a:rPr lang="en-US" sz="2000" b="1" kern="0" smtClean="0">
                <a:solidFill>
                  <a:srgbClr val="FF0000"/>
                </a:solidFill>
                <a:latin typeface="Arial" charset="0"/>
              </a:rPr>
              <a:t>đ) </a:t>
            </a:r>
            <a:r>
              <a:rPr lang="en-US" sz="2000" b="1" kern="0">
                <a:solidFill>
                  <a:srgbClr val="0000FF"/>
                </a:solidFill>
                <a:latin typeface="Arial" charset="0"/>
              </a:rPr>
              <a:t>Quốc khánh: </a:t>
            </a:r>
            <a:r>
              <a:rPr lang="en-US" sz="2000" b="1" kern="0">
                <a:solidFill>
                  <a:srgbClr val="009900"/>
                </a:solidFill>
                <a:latin typeface="Arial" charset="0"/>
              </a:rPr>
              <a:t>02 ngày</a:t>
            </a:r>
            <a:r>
              <a:rPr lang="en-US" sz="2000" b="1" kern="0">
                <a:solidFill>
                  <a:srgbClr val="0000FF"/>
                </a:solidFill>
                <a:latin typeface="Arial" charset="0"/>
              </a:rPr>
              <a:t> (ngày 02 tháng 9 dương lịch và 01 ngày liền kề trước hoặc sau</a:t>
            </a:r>
            <a:r>
              <a:rPr lang="en-US" sz="2000" b="1" kern="0" smtClean="0">
                <a:solidFill>
                  <a:srgbClr val="0000FF"/>
                </a:solidFill>
                <a:latin typeface="Arial" charset="0"/>
              </a:rPr>
              <a:t>);</a:t>
            </a:r>
          </a:p>
          <a:p>
            <a:pPr marL="566738" indent="-457200" algn="just" eaLnBrk="1" hangingPunct="1">
              <a:lnSpc>
                <a:spcPct val="114000"/>
              </a:lnSpc>
              <a:spcBef>
                <a:spcPts val="1200"/>
              </a:spcBef>
              <a:spcAft>
                <a:spcPts val="0"/>
              </a:spcAft>
              <a:buClr>
                <a:srgbClr val="FF0000"/>
              </a:buClr>
              <a:buFont typeface="+mj-lt"/>
              <a:buAutoNum type="alphaLcParenR" startAt="5"/>
              <a:defRPr/>
            </a:pPr>
            <a:r>
              <a:rPr lang="en-US" sz="2000" b="1" kern="0" smtClean="0">
                <a:solidFill>
                  <a:srgbClr val="0000FF"/>
                </a:solidFill>
                <a:latin typeface="Arial" charset="0"/>
              </a:rPr>
              <a:t>Ngày </a:t>
            </a:r>
            <a:r>
              <a:rPr lang="en-US" sz="2000" b="1" kern="0">
                <a:solidFill>
                  <a:srgbClr val="0000FF"/>
                </a:solidFill>
                <a:latin typeface="Arial" charset="0"/>
              </a:rPr>
              <a:t>Giỗ Tổ Hùng Vương: 01 ngày (ngày 10 tháng 3 âm lịch</a:t>
            </a:r>
            <a:r>
              <a:rPr lang="en-US" sz="2000" b="1" kern="0" smtClean="0">
                <a:solidFill>
                  <a:srgbClr val="0000FF"/>
                </a:solidFill>
                <a:latin typeface="Arial" charset="0"/>
              </a:rPr>
              <a:t>).</a:t>
            </a:r>
            <a:endParaRPr lang="en-US" sz="2000" b="1" ker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algn="ctr"/>
            <a:r>
              <a:rPr lang="en-US" sz="2600" b="1" smtClean="0">
                <a:solidFill>
                  <a:srgbClr val="FF0000"/>
                </a:solidFill>
                <a:latin typeface="Arial" panose="020B0604020202020204" pitchFamily="34" charset="0"/>
                <a:cs typeface="Arial" panose="020B0604020202020204" pitchFamily="34" charset="0"/>
              </a:rPr>
              <a:t>Các </a:t>
            </a:r>
            <a:r>
              <a:rPr lang="en-US" sz="2600" b="1">
                <a:solidFill>
                  <a:srgbClr val="FF0000"/>
                </a:solidFill>
                <a:latin typeface="Arial" panose="020B0604020202020204" pitchFamily="34" charset="0"/>
                <a:cs typeface="Arial" panose="020B0604020202020204" pitchFamily="34" charset="0"/>
              </a:rPr>
              <a:t>điểm mới của Bộ Luật Lao động năm </a:t>
            </a:r>
            <a:r>
              <a:rPr lang="en-US" sz="2600" b="1" smtClean="0">
                <a:solidFill>
                  <a:srgbClr val="FF0000"/>
                </a:solidFill>
                <a:latin typeface="Arial" panose="020B0604020202020204" pitchFamily="34" charset="0"/>
                <a:cs typeface="Arial" panose="020B0604020202020204" pitchFamily="34" charset="0"/>
              </a:rPr>
              <a:t>2019</a:t>
            </a:r>
            <a:endParaRPr lang="en-US" sz="2600" b="1">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42607021"/>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66738" indent="-457200" algn="just" eaLnBrk="1" hangingPunct="1">
              <a:lnSpc>
                <a:spcPct val="114000"/>
              </a:lnSpc>
              <a:spcBef>
                <a:spcPts val="1200"/>
              </a:spcBef>
              <a:spcAft>
                <a:spcPts val="0"/>
              </a:spcAft>
              <a:buClr>
                <a:srgbClr val="FF0000"/>
              </a:buClr>
              <a:buFont typeface="Wingdings" panose="05000000000000000000" pitchFamily="2" charset="2"/>
              <a:buChar char="q"/>
              <a:defRPr/>
            </a:pPr>
            <a:r>
              <a:rPr lang="en-US" sz="2000" b="1" kern="0" smtClean="0">
                <a:solidFill>
                  <a:srgbClr val="FF3399"/>
                </a:solidFill>
                <a:latin typeface="Arial" charset="0"/>
              </a:rPr>
              <a:t>Bộ </a:t>
            </a:r>
            <a:r>
              <a:rPr lang="en-US" sz="2000" b="1" kern="0">
                <a:solidFill>
                  <a:srgbClr val="FF3399"/>
                </a:solidFill>
                <a:latin typeface="Arial" charset="0"/>
              </a:rPr>
              <a:t>Luật Lao Động </a:t>
            </a:r>
            <a:r>
              <a:rPr lang="en-US" sz="2000" b="1" kern="0" smtClean="0">
                <a:solidFill>
                  <a:srgbClr val="FF3399"/>
                </a:solidFill>
                <a:latin typeface="Arial" charset="0"/>
              </a:rPr>
              <a:t>2019 </a:t>
            </a:r>
            <a:r>
              <a:rPr lang="en-US" sz="2000" b="1" kern="0">
                <a:solidFill>
                  <a:srgbClr val="FF3399"/>
                </a:solidFill>
                <a:latin typeface="Arial" charset="0"/>
              </a:rPr>
              <a:t>thêm quy định Người lao động nghỉ việc riêng vẫn hưởng nguyên lương</a:t>
            </a:r>
          </a:p>
          <a:p>
            <a:pPr marL="566738" indent="-457200" algn="just" eaLnBrk="1" hangingPunct="1">
              <a:lnSpc>
                <a:spcPct val="114000"/>
              </a:lnSpc>
              <a:spcBef>
                <a:spcPts val="1200"/>
              </a:spcBef>
              <a:spcAft>
                <a:spcPts val="0"/>
              </a:spcAft>
              <a:buClr>
                <a:srgbClr val="FF0000"/>
              </a:buClr>
              <a:buFont typeface="Wingdings" panose="05000000000000000000" pitchFamily="2" charset="2"/>
              <a:buChar char="v"/>
              <a:defRPr/>
            </a:pPr>
            <a:r>
              <a:rPr lang="en-US" sz="2000" b="1" kern="0" smtClean="0">
                <a:solidFill>
                  <a:srgbClr val="009900"/>
                </a:solidFill>
                <a:latin typeface="Arial" charset="0"/>
              </a:rPr>
              <a:t>Điều </a:t>
            </a:r>
            <a:r>
              <a:rPr lang="en-US" sz="2000" b="1" kern="0">
                <a:solidFill>
                  <a:srgbClr val="009900"/>
                </a:solidFill>
                <a:latin typeface="Arial" charset="0"/>
              </a:rPr>
              <a:t>115. Nghỉ việc riêng, nghỉ không hưởng </a:t>
            </a:r>
            <a:r>
              <a:rPr lang="en-US" sz="2000" b="1" kern="0" smtClean="0">
                <a:solidFill>
                  <a:srgbClr val="009900"/>
                </a:solidFill>
                <a:latin typeface="Arial" charset="0"/>
              </a:rPr>
              <a:t>lương</a:t>
            </a:r>
          </a:p>
          <a:p>
            <a:pPr marL="566738" indent="-457200" algn="just" eaLnBrk="1" hangingPunct="1">
              <a:lnSpc>
                <a:spcPct val="114000"/>
              </a:lnSpc>
              <a:spcBef>
                <a:spcPts val="1200"/>
              </a:spcBef>
              <a:spcAft>
                <a:spcPts val="0"/>
              </a:spcAft>
              <a:buClr>
                <a:srgbClr val="FF0000"/>
              </a:buClr>
              <a:buFont typeface="+mj-lt"/>
              <a:buAutoNum type="arabicPeriod"/>
              <a:defRPr/>
            </a:pPr>
            <a:r>
              <a:rPr lang="en-US" sz="2000" b="1" kern="0" smtClean="0">
                <a:solidFill>
                  <a:srgbClr val="0000FF"/>
                </a:solidFill>
                <a:latin typeface="Arial" charset="0"/>
              </a:rPr>
              <a:t>Người </a:t>
            </a:r>
            <a:r>
              <a:rPr lang="en-US" sz="2000" b="1" kern="0">
                <a:solidFill>
                  <a:srgbClr val="0000FF"/>
                </a:solidFill>
                <a:latin typeface="Arial" charset="0"/>
              </a:rPr>
              <a:t>lao động được nghỉ việc riêng mà vẫn hưởng nguyên lương và phải thông báo với người sử dụng lao động trong trường hợp sau đây:</a:t>
            </a:r>
          </a:p>
          <a:p>
            <a:pPr marL="566738" indent="-457200" algn="just" eaLnBrk="1" hangingPunct="1">
              <a:lnSpc>
                <a:spcPct val="114000"/>
              </a:lnSpc>
              <a:spcBef>
                <a:spcPts val="1200"/>
              </a:spcBef>
              <a:spcAft>
                <a:spcPts val="0"/>
              </a:spcAft>
              <a:buClr>
                <a:srgbClr val="FF0000"/>
              </a:buClr>
              <a:buFont typeface="+mj-lt"/>
              <a:buAutoNum type="alphaLcParenR"/>
              <a:defRPr/>
            </a:pPr>
            <a:r>
              <a:rPr lang="en-US" sz="2000" b="1" kern="0" smtClean="0">
                <a:solidFill>
                  <a:srgbClr val="0000FF"/>
                </a:solidFill>
                <a:latin typeface="Arial" charset="0"/>
              </a:rPr>
              <a:t>Kết </a:t>
            </a:r>
            <a:r>
              <a:rPr lang="en-US" sz="2000" b="1" kern="0">
                <a:solidFill>
                  <a:srgbClr val="0000FF"/>
                </a:solidFill>
                <a:latin typeface="Arial" charset="0"/>
              </a:rPr>
              <a:t>hôn: nghỉ 03 </a:t>
            </a:r>
            <a:r>
              <a:rPr lang="en-US" sz="2000" b="1" kern="0" smtClean="0">
                <a:solidFill>
                  <a:srgbClr val="0000FF"/>
                </a:solidFill>
                <a:latin typeface="Arial" charset="0"/>
              </a:rPr>
              <a:t>ngày;</a:t>
            </a:r>
          </a:p>
          <a:p>
            <a:pPr marL="566738" indent="-457200" algn="just" eaLnBrk="1" hangingPunct="1">
              <a:lnSpc>
                <a:spcPct val="114000"/>
              </a:lnSpc>
              <a:spcBef>
                <a:spcPts val="1200"/>
              </a:spcBef>
              <a:spcAft>
                <a:spcPts val="0"/>
              </a:spcAft>
              <a:buClr>
                <a:srgbClr val="FF0000"/>
              </a:buClr>
              <a:buFont typeface="+mj-lt"/>
              <a:buAutoNum type="alphaLcParenR"/>
              <a:defRPr/>
            </a:pPr>
            <a:r>
              <a:rPr lang="en-US" sz="2000" b="1" kern="0" smtClean="0">
                <a:solidFill>
                  <a:srgbClr val="0000FF"/>
                </a:solidFill>
                <a:latin typeface="Arial" charset="0"/>
              </a:rPr>
              <a:t>Con </a:t>
            </a:r>
            <a:r>
              <a:rPr lang="en-US" sz="2000" b="1" kern="0">
                <a:solidFill>
                  <a:srgbClr val="0000FF"/>
                </a:solidFill>
                <a:latin typeface="Arial" charset="0"/>
              </a:rPr>
              <a:t>đẻ, con nuôi kết hôn: nghỉ 01 ngày</a:t>
            </a:r>
            <a:r>
              <a:rPr lang="en-US" sz="2000" b="1" kern="0" smtClean="0">
                <a:solidFill>
                  <a:srgbClr val="0000FF"/>
                </a:solidFill>
                <a:latin typeface="Arial" charset="0"/>
              </a:rPr>
              <a:t>;</a:t>
            </a:r>
          </a:p>
          <a:p>
            <a:pPr marL="566738" indent="-457200" algn="just" eaLnBrk="1" hangingPunct="1">
              <a:lnSpc>
                <a:spcPct val="114000"/>
              </a:lnSpc>
              <a:spcBef>
                <a:spcPts val="1200"/>
              </a:spcBef>
              <a:spcAft>
                <a:spcPts val="0"/>
              </a:spcAft>
              <a:buClr>
                <a:srgbClr val="FF0000"/>
              </a:buClr>
              <a:buFont typeface="+mj-lt"/>
              <a:buAutoNum type="alphaLcParenR"/>
              <a:defRPr/>
            </a:pPr>
            <a:r>
              <a:rPr lang="en-US" sz="2000" b="1" kern="0" smtClean="0">
                <a:solidFill>
                  <a:srgbClr val="0000FF"/>
                </a:solidFill>
                <a:latin typeface="Arial" charset="0"/>
              </a:rPr>
              <a:t>Cha </a:t>
            </a:r>
            <a:r>
              <a:rPr lang="en-US" sz="2000" b="1" kern="0">
                <a:solidFill>
                  <a:srgbClr val="0000FF"/>
                </a:solidFill>
                <a:latin typeface="Arial" charset="0"/>
              </a:rPr>
              <a:t>đẻ, mẹ đẻ, cha nuôi, mẹ nuôi; cha đẻ, mẹ đẻ, cha nuôi, mẹ nuôi của vợ hoặc chồng; vợ hoặc chồng; con đẻ, con nuôi chết: nghỉ 03 </a:t>
            </a:r>
            <a:r>
              <a:rPr lang="en-US" sz="2000" b="1" kern="0" smtClean="0">
                <a:solidFill>
                  <a:srgbClr val="0000FF"/>
                </a:solidFill>
                <a:latin typeface="Arial" charset="0"/>
              </a:rPr>
              <a:t>ngày</a:t>
            </a:r>
            <a:endParaRPr lang="en-US" sz="2000" b="1" ker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algn="ctr"/>
            <a:r>
              <a:rPr lang="en-US" sz="2600" b="1" smtClean="0">
                <a:solidFill>
                  <a:srgbClr val="FF0000"/>
                </a:solidFill>
                <a:latin typeface="Arial" panose="020B0604020202020204" pitchFamily="34" charset="0"/>
                <a:cs typeface="Arial" panose="020B0604020202020204" pitchFamily="34" charset="0"/>
              </a:rPr>
              <a:t>Các </a:t>
            </a:r>
            <a:r>
              <a:rPr lang="en-US" sz="2600" b="1">
                <a:solidFill>
                  <a:srgbClr val="FF0000"/>
                </a:solidFill>
                <a:latin typeface="Arial" panose="020B0604020202020204" pitchFamily="34" charset="0"/>
                <a:cs typeface="Arial" panose="020B0604020202020204" pitchFamily="34" charset="0"/>
              </a:rPr>
              <a:t>điểm mới của Bộ Luật Lao động năm </a:t>
            </a:r>
            <a:r>
              <a:rPr lang="en-US" sz="2600" b="1" smtClean="0">
                <a:solidFill>
                  <a:srgbClr val="FF0000"/>
                </a:solidFill>
                <a:latin typeface="Arial" panose="020B0604020202020204" pitchFamily="34" charset="0"/>
                <a:cs typeface="Arial" panose="020B0604020202020204" pitchFamily="34" charset="0"/>
              </a:rPr>
              <a:t>2019</a:t>
            </a:r>
            <a:endParaRPr lang="en-US" sz="2600" b="1">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64413"/>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66738" indent="-457200" algn="just" eaLnBrk="1" hangingPunct="1">
              <a:lnSpc>
                <a:spcPct val="114000"/>
              </a:lnSpc>
              <a:spcBef>
                <a:spcPts val="1200"/>
              </a:spcBef>
              <a:spcAft>
                <a:spcPts val="0"/>
              </a:spcAft>
              <a:buClr>
                <a:srgbClr val="FF0000"/>
              </a:buClr>
              <a:buFont typeface="Wingdings" panose="05000000000000000000" pitchFamily="2" charset="2"/>
              <a:buChar char="q"/>
              <a:defRPr/>
            </a:pPr>
            <a:r>
              <a:rPr lang="en-US" sz="2200" b="1" kern="0" smtClean="0">
                <a:solidFill>
                  <a:srgbClr val="FF3399"/>
                </a:solidFill>
                <a:latin typeface="Arial" charset="0"/>
              </a:rPr>
              <a:t>Bộ </a:t>
            </a:r>
            <a:r>
              <a:rPr lang="en-US" sz="2200" b="1" kern="0">
                <a:solidFill>
                  <a:srgbClr val="FF3399"/>
                </a:solidFill>
                <a:latin typeface="Arial" charset="0"/>
              </a:rPr>
              <a:t>Luật Lao Động </a:t>
            </a:r>
            <a:r>
              <a:rPr lang="en-US" sz="2200" b="1" kern="0" smtClean="0">
                <a:solidFill>
                  <a:srgbClr val="FF3399"/>
                </a:solidFill>
                <a:latin typeface="Arial" charset="0"/>
              </a:rPr>
              <a:t>2019 </a:t>
            </a:r>
            <a:r>
              <a:rPr lang="en-US" sz="2200" b="1" kern="0">
                <a:solidFill>
                  <a:srgbClr val="FF3399"/>
                </a:solidFill>
                <a:latin typeface="Arial" charset="0"/>
              </a:rPr>
              <a:t>quy định trường hợp </a:t>
            </a:r>
            <a:r>
              <a:rPr lang="en-US" sz="2200" b="1" kern="0" smtClean="0">
                <a:solidFill>
                  <a:srgbClr val="FF3399"/>
                </a:solidFill>
                <a:latin typeface="Arial" charset="0"/>
              </a:rPr>
              <a:t>NLĐ được </a:t>
            </a:r>
            <a:r>
              <a:rPr lang="en-US" sz="2200" b="1" kern="0">
                <a:solidFill>
                  <a:srgbClr val="FF3399"/>
                </a:solidFill>
                <a:latin typeface="Arial" charset="0"/>
              </a:rPr>
              <a:t>phép đơn phương chấm dứt hợp đồng mà không cần báo trước</a:t>
            </a:r>
          </a:p>
          <a:p>
            <a:pPr marL="566738" indent="-457200" algn="just" eaLnBrk="1" hangingPunct="1">
              <a:lnSpc>
                <a:spcPct val="114000"/>
              </a:lnSpc>
              <a:spcBef>
                <a:spcPts val="1200"/>
              </a:spcBef>
              <a:spcAft>
                <a:spcPts val="0"/>
              </a:spcAft>
              <a:buClr>
                <a:srgbClr val="FF0000"/>
              </a:buClr>
              <a:buFont typeface="+mj-lt"/>
              <a:buAutoNum type="arabicPeriod"/>
              <a:defRPr/>
            </a:pPr>
            <a:r>
              <a:rPr lang="en-US" sz="2200" b="1" kern="0" smtClean="0">
                <a:solidFill>
                  <a:srgbClr val="0000FF"/>
                </a:solidFill>
                <a:latin typeface="Arial" charset="0"/>
              </a:rPr>
              <a:t>Điều </a:t>
            </a:r>
            <a:r>
              <a:rPr lang="en-US" sz="2200" b="1" kern="0">
                <a:solidFill>
                  <a:srgbClr val="0000FF"/>
                </a:solidFill>
                <a:latin typeface="Arial" charset="0"/>
              </a:rPr>
              <a:t>35 Bộ luật Lao động 2020 quy định người lao động được phép quyền đơn phương chấm dứt hợp đồng không cần lý do nếu đã báo trước 30 ngày với hợp đồng xác định thời hạn và 45 ngày với hợp đồng không xác định thời hạn</a:t>
            </a:r>
            <a:r>
              <a:rPr lang="en-US" sz="2200" b="1" kern="0" smtClean="0">
                <a:solidFill>
                  <a:srgbClr val="0000FF"/>
                </a:solidFill>
                <a:latin typeface="Arial" charset="0"/>
              </a:rPr>
              <a:t>.</a:t>
            </a:r>
          </a:p>
          <a:p>
            <a:pPr marL="566738" indent="-457200" algn="just" eaLnBrk="1" hangingPunct="1">
              <a:lnSpc>
                <a:spcPct val="114000"/>
              </a:lnSpc>
              <a:spcBef>
                <a:spcPts val="1200"/>
              </a:spcBef>
              <a:spcAft>
                <a:spcPts val="0"/>
              </a:spcAft>
              <a:buClr>
                <a:srgbClr val="FF0000"/>
              </a:buClr>
              <a:buFont typeface="+mj-lt"/>
              <a:buAutoNum type="arabicPeriod"/>
              <a:defRPr/>
            </a:pPr>
            <a:r>
              <a:rPr lang="en-US" sz="2200" b="1" kern="0" smtClean="0">
                <a:solidFill>
                  <a:srgbClr val="0000FF"/>
                </a:solidFill>
                <a:latin typeface="Arial" charset="0"/>
              </a:rPr>
              <a:t>Bên </a:t>
            </a:r>
            <a:r>
              <a:rPr lang="en-US" sz="2200" b="1" kern="0">
                <a:solidFill>
                  <a:srgbClr val="0000FF"/>
                </a:solidFill>
                <a:latin typeface="Arial" charset="0"/>
              </a:rPr>
              <a:t>cạnh đó, người lao động còn được phép đơn phương chấm dứt hợp đồng mà không cần báo trước trong một số trường hợp như</a:t>
            </a:r>
            <a:r>
              <a:rPr lang="en-US" sz="2200" b="1" kern="0" smtClean="0">
                <a:solidFill>
                  <a:srgbClr val="0000FF"/>
                </a:solidFill>
                <a:latin typeface="Arial" charset="0"/>
              </a:rPr>
              <a:t>:</a:t>
            </a:r>
            <a:endParaRPr lang="en-US" sz="2200" b="1" ker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algn="ctr"/>
            <a:r>
              <a:rPr lang="en-US" sz="2600" b="1" smtClean="0">
                <a:solidFill>
                  <a:srgbClr val="FF0000"/>
                </a:solidFill>
                <a:latin typeface="Arial" panose="020B0604020202020204" pitchFamily="34" charset="0"/>
                <a:cs typeface="Arial" panose="020B0604020202020204" pitchFamily="34" charset="0"/>
              </a:rPr>
              <a:t>Các </a:t>
            </a:r>
            <a:r>
              <a:rPr lang="en-US" sz="2600" b="1">
                <a:solidFill>
                  <a:srgbClr val="FF0000"/>
                </a:solidFill>
                <a:latin typeface="Arial" panose="020B0604020202020204" pitchFamily="34" charset="0"/>
                <a:cs typeface="Arial" panose="020B0604020202020204" pitchFamily="34" charset="0"/>
              </a:rPr>
              <a:t>điểm mới của Bộ Luật Lao động năm </a:t>
            </a:r>
            <a:r>
              <a:rPr lang="en-US" sz="2600" b="1" smtClean="0">
                <a:solidFill>
                  <a:srgbClr val="FF0000"/>
                </a:solidFill>
                <a:latin typeface="Arial" panose="020B0604020202020204" pitchFamily="34" charset="0"/>
                <a:cs typeface="Arial" panose="020B0604020202020204" pitchFamily="34" charset="0"/>
              </a:rPr>
              <a:t>2019</a:t>
            </a:r>
            <a:endParaRPr lang="en-US" sz="2600" b="1">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1613572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457200" algn="just" eaLnBrk="1" hangingPunct="1">
              <a:lnSpc>
                <a:spcPct val="114000"/>
              </a:lnSpc>
              <a:spcBef>
                <a:spcPts val="1200"/>
              </a:spcBef>
              <a:spcAft>
                <a:spcPts val="0"/>
              </a:spcAft>
              <a:buClr>
                <a:srgbClr val="FF0000"/>
              </a:buClr>
              <a:buFont typeface="+mj-lt"/>
              <a:buAutoNum type="arabicPeriod" startAt="5"/>
              <a:defRPr/>
            </a:pPr>
            <a:r>
              <a:rPr lang="vi-VN" sz="2300" b="1" kern="0" smtClean="0">
                <a:solidFill>
                  <a:srgbClr val="FF3399"/>
                </a:solidFill>
                <a:latin typeface="Arial" charset="0"/>
              </a:rPr>
              <a:t>Tiện </a:t>
            </a:r>
            <a:r>
              <a:rPr lang="vi-VN" sz="2300" b="1" kern="0">
                <a:solidFill>
                  <a:srgbClr val="FF3399"/>
                </a:solidFill>
                <a:latin typeface="Arial" charset="0"/>
              </a:rPr>
              <a:t>ích thư viện </a:t>
            </a:r>
            <a:r>
              <a:rPr lang="vi-VN" sz="2300" b="1" kern="0">
                <a:solidFill>
                  <a:srgbClr val="0000FF"/>
                </a:solidFill>
                <a:latin typeface="Arial" charset="0"/>
              </a:rPr>
              <a:t>là trang thiết bị phục vụ nhu c</a:t>
            </a:r>
            <a:r>
              <a:rPr lang="en-US" sz="2300" b="1" kern="0">
                <a:solidFill>
                  <a:srgbClr val="0000FF"/>
                </a:solidFill>
                <a:latin typeface="Arial" charset="0"/>
              </a:rPr>
              <a:t>ầ</a:t>
            </a:r>
            <a:r>
              <a:rPr lang="vi-VN" sz="2300" b="1" kern="0">
                <a:solidFill>
                  <a:srgbClr val="0000FF"/>
                </a:solidFill>
                <a:latin typeface="Arial" charset="0"/>
              </a:rPr>
              <a:t>u của người sử dụng, người làm công tác thư viện trong việc thu thập, xử lý, lưu giữ, bảo quản, khai thác tài nguyên thông tin và phát huy giá trị của thư </a:t>
            </a:r>
            <a:r>
              <a:rPr lang="vi-VN" sz="2300" b="1" kern="0" smtClean="0">
                <a:solidFill>
                  <a:srgbClr val="0000FF"/>
                </a:solidFill>
                <a:latin typeface="Arial" charset="0"/>
              </a:rPr>
              <a:t>viện.</a:t>
            </a:r>
            <a:endParaRPr lang="en-US" sz="2300" b="1" kern="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mj-lt"/>
              <a:buAutoNum type="arabicPeriod" startAt="5"/>
              <a:defRPr/>
            </a:pPr>
            <a:r>
              <a:rPr lang="vi-VN" sz="2300" b="1" kern="0" smtClean="0">
                <a:solidFill>
                  <a:srgbClr val="FF3399"/>
                </a:solidFill>
                <a:latin typeface="Arial" charset="0"/>
              </a:rPr>
              <a:t>Dịch </a:t>
            </a:r>
            <a:r>
              <a:rPr lang="vi-VN" sz="2300" b="1" kern="0">
                <a:solidFill>
                  <a:srgbClr val="FF3399"/>
                </a:solidFill>
                <a:latin typeface="Arial" charset="0"/>
              </a:rPr>
              <a:t>vụ thư viện </a:t>
            </a:r>
            <a:r>
              <a:rPr lang="vi-VN" sz="2300" b="1" kern="0">
                <a:solidFill>
                  <a:srgbClr val="0000FF"/>
                </a:solidFill>
                <a:latin typeface="Arial" charset="0"/>
              </a:rPr>
              <a:t>là hoạt động do thư viện tổ chức hoặc phối hợp tổ chức nhằm phục vụ nhu cầu của người sử dụng thư </a:t>
            </a:r>
            <a:r>
              <a:rPr lang="vi-VN" sz="2300" b="1" kern="0" smtClean="0">
                <a:solidFill>
                  <a:srgbClr val="0000FF"/>
                </a:solidFill>
                <a:latin typeface="Arial" charset="0"/>
              </a:rPr>
              <a:t>viện.</a:t>
            </a:r>
            <a:endParaRPr lang="en-US" sz="2300" b="1" kern="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mj-lt"/>
              <a:buAutoNum type="arabicPeriod" startAt="5"/>
              <a:defRPr/>
            </a:pPr>
            <a:r>
              <a:rPr lang="vi-VN" sz="2300" b="1" kern="0" smtClean="0">
                <a:solidFill>
                  <a:srgbClr val="FF3399"/>
                </a:solidFill>
                <a:latin typeface="Arial" charset="0"/>
              </a:rPr>
              <a:t>Liên </a:t>
            </a:r>
            <a:r>
              <a:rPr lang="vi-VN" sz="2300" b="1" kern="0">
                <a:solidFill>
                  <a:srgbClr val="FF3399"/>
                </a:solidFill>
                <a:latin typeface="Arial" charset="0"/>
              </a:rPr>
              <a:t>thông thư viện </a:t>
            </a:r>
            <a:r>
              <a:rPr lang="vi-VN" sz="2300" b="1" kern="0">
                <a:solidFill>
                  <a:srgbClr val="0000FF"/>
                </a:solidFill>
                <a:latin typeface="Arial" charset="0"/>
              </a:rPr>
              <a:t>là hoạt động liên kết, hợp tác giữa các thư viện nhằm sử dụng hợp lý, hiệu quả tài nguyên thông tin, tiện ích thư viện, kết quả xử lý tài nguyên thông tin, sản phẩm thông tin thư viện và dịch vụ thư viện</a:t>
            </a:r>
            <a:r>
              <a:rPr lang="vi-VN" sz="2300" b="1" kern="0" smtClean="0">
                <a:solidFill>
                  <a:srgbClr val="0000FF"/>
                </a:solidFill>
                <a:latin typeface="Arial" charset="0"/>
              </a:rPr>
              <a:t>.</a:t>
            </a:r>
            <a:endParaRPr lang="en-US" sz="2300" b="1" ker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marL="115888" indent="-12700" algn="ctr" eaLnBrk="1" hangingPunct="1">
              <a:lnSpc>
                <a:spcPct val="114000"/>
              </a:lnSpc>
              <a:spcBef>
                <a:spcPts val="1200"/>
              </a:spcBef>
              <a:spcAft>
                <a:spcPts val="0"/>
              </a:spcAft>
              <a:defRPr/>
            </a:pPr>
            <a:r>
              <a:rPr lang="vi-VN" sz="2600" b="1" smtClean="0">
                <a:solidFill>
                  <a:srgbClr val="FF0000"/>
                </a:solidFill>
                <a:latin typeface="Arial" panose="020B0604020202020204" pitchFamily="34" charset="0"/>
                <a:cs typeface="Arial" panose="020B0604020202020204" pitchFamily="34" charset="0"/>
              </a:rPr>
              <a:t>Điều </a:t>
            </a:r>
            <a:r>
              <a:rPr lang="vi-VN" sz="2600" b="1">
                <a:solidFill>
                  <a:srgbClr val="FF0000"/>
                </a:solidFill>
                <a:latin typeface="Arial" panose="020B0604020202020204" pitchFamily="34" charset="0"/>
                <a:cs typeface="Arial" panose="020B0604020202020204" pitchFamily="34" charset="0"/>
              </a:rPr>
              <a:t>3. Giải thích từ ngữ</a:t>
            </a:r>
            <a:endParaRPr lang="en-US" sz="2600" b="1">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91163431"/>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66738" indent="-457200" algn="just" eaLnBrk="1" hangingPunct="1">
              <a:lnSpc>
                <a:spcPct val="110000"/>
              </a:lnSpc>
              <a:spcBef>
                <a:spcPts val="1000"/>
              </a:spcBef>
              <a:spcAft>
                <a:spcPts val="0"/>
              </a:spcAft>
              <a:buClr>
                <a:srgbClr val="FF0000"/>
              </a:buClr>
              <a:buFont typeface="Wingdings" panose="05000000000000000000" pitchFamily="2" charset="2"/>
              <a:buChar char="q"/>
              <a:defRPr/>
            </a:pPr>
            <a:r>
              <a:rPr lang="en-US" sz="2000" b="1" kern="0" smtClean="0">
                <a:solidFill>
                  <a:srgbClr val="FF3399"/>
                </a:solidFill>
                <a:latin typeface="Arial" charset="0"/>
              </a:rPr>
              <a:t>Bộ </a:t>
            </a:r>
            <a:r>
              <a:rPr lang="en-US" sz="2000" b="1" kern="0">
                <a:solidFill>
                  <a:srgbClr val="FF3399"/>
                </a:solidFill>
                <a:latin typeface="Arial" charset="0"/>
              </a:rPr>
              <a:t>Luật Lao Động </a:t>
            </a:r>
            <a:r>
              <a:rPr lang="en-US" sz="2000" b="1" kern="0" smtClean="0">
                <a:solidFill>
                  <a:srgbClr val="FF3399"/>
                </a:solidFill>
                <a:latin typeface="Arial" charset="0"/>
              </a:rPr>
              <a:t>2019 </a:t>
            </a:r>
            <a:r>
              <a:rPr lang="en-US" sz="2000" b="1" kern="0">
                <a:solidFill>
                  <a:srgbClr val="FF3399"/>
                </a:solidFill>
                <a:latin typeface="Arial" charset="0"/>
              </a:rPr>
              <a:t>quy định trường hợp </a:t>
            </a:r>
            <a:r>
              <a:rPr lang="en-US" sz="2000" b="1" kern="0" smtClean="0">
                <a:solidFill>
                  <a:srgbClr val="FF3399"/>
                </a:solidFill>
                <a:latin typeface="Arial" charset="0"/>
              </a:rPr>
              <a:t>NLĐ được </a:t>
            </a:r>
            <a:r>
              <a:rPr lang="en-US" sz="2000" b="1" kern="0">
                <a:solidFill>
                  <a:srgbClr val="FF3399"/>
                </a:solidFill>
                <a:latin typeface="Arial" charset="0"/>
              </a:rPr>
              <a:t>phép đơn phương chấm dứt hợp đồng mà không cần báo trước</a:t>
            </a:r>
          </a:p>
          <a:p>
            <a:pPr marL="566738" indent="-457200" algn="just" eaLnBrk="1" hangingPunct="1">
              <a:lnSpc>
                <a:spcPct val="110000"/>
              </a:lnSpc>
              <a:spcBef>
                <a:spcPts val="1000"/>
              </a:spcBef>
              <a:spcAft>
                <a:spcPts val="0"/>
              </a:spcAft>
              <a:buClr>
                <a:srgbClr val="FF0000"/>
              </a:buClr>
              <a:buFont typeface="Wingdings" panose="05000000000000000000" pitchFamily="2" charset="2"/>
              <a:buChar char="§"/>
              <a:defRPr/>
            </a:pPr>
            <a:r>
              <a:rPr lang="en-US" sz="2000" b="1" kern="0" smtClean="0">
                <a:solidFill>
                  <a:srgbClr val="0000FF"/>
                </a:solidFill>
                <a:latin typeface="Arial" charset="0"/>
              </a:rPr>
              <a:t>Không </a:t>
            </a:r>
            <a:r>
              <a:rPr lang="en-US" sz="2000" b="1" kern="0">
                <a:solidFill>
                  <a:srgbClr val="0000FF"/>
                </a:solidFill>
                <a:latin typeface="Arial" charset="0"/>
              </a:rPr>
              <a:t>được bố trí theo đúng công việc, địa điểm làm việc hoặc không được bảo đảm điều kiện làm việc theo thỏa thuận</a:t>
            </a:r>
            <a:r>
              <a:rPr lang="en-US" sz="2000" b="1" kern="0" smtClean="0">
                <a:solidFill>
                  <a:srgbClr val="0000FF"/>
                </a:solidFill>
                <a:latin typeface="Arial" charset="0"/>
              </a:rPr>
              <a:t>;</a:t>
            </a:r>
          </a:p>
          <a:p>
            <a:pPr marL="566738" indent="-457200" algn="just" eaLnBrk="1" hangingPunct="1">
              <a:lnSpc>
                <a:spcPct val="110000"/>
              </a:lnSpc>
              <a:spcBef>
                <a:spcPts val="1000"/>
              </a:spcBef>
              <a:spcAft>
                <a:spcPts val="0"/>
              </a:spcAft>
              <a:buClr>
                <a:srgbClr val="FF0000"/>
              </a:buClr>
              <a:buFont typeface="Wingdings" panose="05000000000000000000" pitchFamily="2" charset="2"/>
              <a:buChar char="§"/>
              <a:defRPr/>
            </a:pPr>
            <a:r>
              <a:rPr lang="en-US" sz="2000" b="1" kern="0" smtClean="0">
                <a:solidFill>
                  <a:srgbClr val="0000FF"/>
                </a:solidFill>
                <a:latin typeface="Arial" charset="0"/>
              </a:rPr>
              <a:t>Không </a:t>
            </a:r>
            <a:r>
              <a:rPr lang="en-US" sz="2000" b="1" kern="0">
                <a:solidFill>
                  <a:srgbClr val="0000FF"/>
                </a:solidFill>
                <a:latin typeface="Arial" charset="0"/>
              </a:rPr>
              <a:t>được trả đủ lương hoặc trả lương không đúng thời hạn</a:t>
            </a:r>
            <a:r>
              <a:rPr lang="en-US" sz="2000" b="1" kern="0" smtClean="0">
                <a:solidFill>
                  <a:srgbClr val="0000FF"/>
                </a:solidFill>
                <a:latin typeface="Arial" charset="0"/>
              </a:rPr>
              <a:t>;</a:t>
            </a:r>
          </a:p>
          <a:p>
            <a:pPr marL="566738" indent="-457200" algn="just" eaLnBrk="1" hangingPunct="1">
              <a:lnSpc>
                <a:spcPct val="110000"/>
              </a:lnSpc>
              <a:spcBef>
                <a:spcPts val="1000"/>
              </a:spcBef>
              <a:spcAft>
                <a:spcPts val="0"/>
              </a:spcAft>
              <a:buClr>
                <a:srgbClr val="FF0000"/>
              </a:buClr>
              <a:buFont typeface="Wingdings" panose="05000000000000000000" pitchFamily="2" charset="2"/>
              <a:buChar char="§"/>
              <a:defRPr/>
            </a:pPr>
            <a:r>
              <a:rPr lang="en-US" sz="2000" b="1" kern="0" smtClean="0">
                <a:solidFill>
                  <a:srgbClr val="0000FF"/>
                </a:solidFill>
                <a:latin typeface="Arial" charset="0"/>
              </a:rPr>
              <a:t>Bị </a:t>
            </a:r>
            <a:r>
              <a:rPr lang="en-US" sz="2000" b="1" kern="0">
                <a:solidFill>
                  <a:srgbClr val="0000FF"/>
                </a:solidFill>
                <a:latin typeface="Arial" charset="0"/>
              </a:rPr>
              <a:t>người sử dụng lao động ngược đãi, đánh đập hoặc có lời nói, hành vi nhục mạ, hành vi làm ảnh hưởng đến sức khỏe, nhân phẩm, danh dự; bị cưỡng bức lao động</a:t>
            </a:r>
            <a:r>
              <a:rPr lang="en-US" sz="2000" b="1" kern="0" smtClean="0">
                <a:solidFill>
                  <a:srgbClr val="0000FF"/>
                </a:solidFill>
                <a:latin typeface="Arial" charset="0"/>
              </a:rPr>
              <a:t>;</a:t>
            </a:r>
          </a:p>
          <a:p>
            <a:pPr marL="566738" indent="-457200" algn="just" eaLnBrk="1" hangingPunct="1">
              <a:lnSpc>
                <a:spcPct val="110000"/>
              </a:lnSpc>
              <a:spcBef>
                <a:spcPts val="1000"/>
              </a:spcBef>
              <a:spcAft>
                <a:spcPts val="0"/>
              </a:spcAft>
              <a:buClr>
                <a:srgbClr val="FF0000"/>
              </a:buClr>
              <a:buFont typeface="Wingdings" panose="05000000000000000000" pitchFamily="2" charset="2"/>
              <a:buChar char="§"/>
              <a:defRPr/>
            </a:pPr>
            <a:r>
              <a:rPr lang="en-US" sz="2000" b="1" kern="0" smtClean="0">
                <a:solidFill>
                  <a:srgbClr val="0000FF"/>
                </a:solidFill>
                <a:latin typeface="Arial" charset="0"/>
              </a:rPr>
              <a:t>Bị </a:t>
            </a:r>
            <a:r>
              <a:rPr lang="en-US" sz="2000" b="1" kern="0">
                <a:solidFill>
                  <a:srgbClr val="0000FF"/>
                </a:solidFill>
                <a:latin typeface="Arial" charset="0"/>
              </a:rPr>
              <a:t>quấy rối tình dục tại nơi làm việc</a:t>
            </a:r>
            <a:r>
              <a:rPr lang="en-US" sz="2000" b="1" kern="0" smtClean="0">
                <a:solidFill>
                  <a:srgbClr val="0000FF"/>
                </a:solidFill>
                <a:latin typeface="Arial" charset="0"/>
              </a:rPr>
              <a:t>;</a:t>
            </a:r>
          </a:p>
          <a:p>
            <a:pPr marL="566738" indent="-457200" algn="just" eaLnBrk="1" hangingPunct="1">
              <a:lnSpc>
                <a:spcPct val="110000"/>
              </a:lnSpc>
              <a:spcBef>
                <a:spcPts val="1000"/>
              </a:spcBef>
              <a:spcAft>
                <a:spcPts val="0"/>
              </a:spcAft>
              <a:buClr>
                <a:srgbClr val="FF0000"/>
              </a:buClr>
              <a:buFont typeface="Wingdings" panose="05000000000000000000" pitchFamily="2" charset="2"/>
              <a:buChar char="§"/>
              <a:defRPr/>
            </a:pPr>
            <a:r>
              <a:rPr lang="en-US" sz="2000" b="1" kern="0" smtClean="0">
                <a:solidFill>
                  <a:srgbClr val="0000FF"/>
                </a:solidFill>
                <a:latin typeface="Arial" charset="0"/>
              </a:rPr>
              <a:t>Lao </a:t>
            </a:r>
            <a:r>
              <a:rPr lang="en-US" sz="2000" b="1" kern="0">
                <a:solidFill>
                  <a:srgbClr val="0000FF"/>
                </a:solidFill>
                <a:latin typeface="Arial" charset="0"/>
              </a:rPr>
              <a:t>động nữ mang thai phải nghỉ việc</a:t>
            </a:r>
            <a:r>
              <a:rPr lang="en-US" sz="2000" b="1" kern="0" smtClean="0">
                <a:solidFill>
                  <a:srgbClr val="0000FF"/>
                </a:solidFill>
                <a:latin typeface="Arial" charset="0"/>
              </a:rPr>
              <a:t>;</a:t>
            </a:r>
          </a:p>
          <a:p>
            <a:pPr marL="566738" indent="-457200" algn="just" eaLnBrk="1" hangingPunct="1">
              <a:lnSpc>
                <a:spcPct val="110000"/>
              </a:lnSpc>
              <a:spcBef>
                <a:spcPts val="1000"/>
              </a:spcBef>
              <a:spcAft>
                <a:spcPts val="0"/>
              </a:spcAft>
              <a:buClr>
                <a:srgbClr val="FF0000"/>
              </a:buClr>
              <a:buFont typeface="Wingdings" panose="05000000000000000000" pitchFamily="2" charset="2"/>
              <a:buChar char="§"/>
              <a:defRPr/>
            </a:pPr>
            <a:r>
              <a:rPr lang="en-US" sz="2000" b="1" kern="0" smtClean="0">
                <a:solidFill>
                  <a:srgbClr val="0000FF"/>
                </a:solidFill>
                <a:latin typeface="Arial" charset="0"/>
              </a:rPr>
              <a:t>Đủ </a:t>
            </a:r>
            <a:r>
              <a:rPr lang="en-US" sz="2000" b="1" kern="0">
                <a:solidFill>
                  <a:srgbClr val="0000FF"/>
                </a:solidFill>
                <a:latin typeface="Arial" charset="0"/>
              </a:rPr>
              <a:t>tuổi nghỉ hưu, trừ trường hợp các bên có thỏa thuận khác</a:t>
            </a:r>
            <a:r>
              <a:rPr lang="en-US" sz="2000" b="1" kern="0" smtClean="0">
                <a:solidFill>
                  <a:srgbClr val="0000FF"/>
                </a:solidFill>
                <a:latin typeface="Arial" charset="0"/>
              </a:rPr>
              <a:t>;</a:t>
            </a:r>
          </a:p>
          <a:p>
            <a:pPr marL="566738" indent="-457200" algn="just" eaLnBrk="1" hangingPunct="1">
              <a:lnSpc>
                <a:spcPct val="110000"/>
              </a:lnSpc>
              <a:spcBef>
                <a:spcPts val="1000"/>
              </a:spcBef>
              <a:spcAft>
                <a:spcPts val="0"/>
              </a:spcAft>
              <a:buClr>
                <a:srgbClr val="FF0000"/>
              </a:buClr>
              <a:buFont typeface="Wingdings" panose="05000000000000000000" pitchFamily="2" charset="2"/>
              <a:buChar char="§"/>
              <a:defRPr/>
            </a:pPr>
            <a:r>
              <a:rPr lang="en-US" sz="2000" b="1" kern="0" smtClean="0">
                <a:solidFill>
                  <a:srgbClr val="0000FF"/>
                </a:solidFill>
                <a:latin typeface="Arial" charset="0"/>
              </a:rPr>
              <a:t>Người </a:t>
            </a:r>
            <a:r>
              <a:rPr lang="en-US" sz="2000" b="1" kern="0">
                <a:solidFill>
                  <a:srgbClr val="0000FF"/>
                </a:solidFill>
                <a:latin typeface="Arial" charset="0"/>
              </a:rPr>
              <a:t>sử dụng lao động cung cấp thông tin không trung thực làm ảnh hưởng đến việc thực hiện hợp đồng lao động</a:t>
            </a:r>
            <a:r>
              <a:rPr lang="en-US" sz="2000" b="1" kern="0" smtClean="0">
                <a:solidFill>
                  <a:srgbClr val="0000FF"/>
                </a:solidFill>
                <a:latin typeface="Arial" charset="0"/>
              </a:rPr>
              <a:t>.</a:t>
            </a:r>
            <a:endParaRPr lang="en-US" sz="2000" b="1" ker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algn="ctr"/>
            <a:r>
              <a:rPr lang="en-US" sz="2600" b="1" smtClean="0">
                <a:solidFill>
                  <a:srgbClr val="FF0000"/>
                </a:solidFill>
                <a:latin typeface="Arial" panose="020B0604020202020204" pitchFamily="34" charset="0"/>
                <a:cs typeface="Arial" panose="020B0604020202020204" pitchFamily="34" charset="0"/>
              </a:rPr>
              <a:t>Các </a:t>
            </a:r>
            <a:r>
              <a:rPr lang="en-US" sz="2600" b="1">
                <a:solidFill>
                  <a:srgbClr val="FF0000"/>
                </a:solidFill>
                <a:latin typeface="Arial" panose="020B0604020202020204" pitchFamily="34" charset="0"/>
                <a:cs typeface="Arial" panose="020B0604020202020204" pitchFamily="34" charset="0"/>
              </a:rPr>
              <a:t>điểm mới của Bộ Luật Lao động năm </a:t>
            </a:r>
            <a:r>
              <a:rPr lang="en-US" sz="2600" b="1" smtClean="0">
                <a:solidFill>
                  <a:srgbClr val="FF0000"/>
                </a:solidFill>
                <a:latin typeface="Arial" panose="020B0604020202020204" pitchFamily="34" charset="0"/>
                <a:cs typeface="Arial" panose="020B0604020202020204" pitchFamily="34" charset="0"/>
              </a:rPr>
              <a:t>2019</a:t>
            </a:r>
            <a:endParaRPr lang="en-US" sz="2600" b="1">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68400569"/>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66738" indent="-457200" algn="just" eaLnBrk="1" hangingPunct="1">
              <a:lnSpc>
                <a:spcPct val="110000"/>
              </a:lnSpc>
              <a:spcBef>
                <a:spcPts val="800"/>
              </a:spcBef>
              <a:spcAft>
                <a:spcPts val="0"/>
              </a:spcAft>
              <a:buClr>
                <a:srgbClr val="FF0000"/>
              </a:buClr>
              <a:buFont typeface="Wingdings" panose="05000000000000000000" pitchFamily="2" charset="2"/>
              <a:buChar char="q"/>
              <a:defRPr/>
            </a:pPr>
            <a:r>
              <a:rPr lang="en-US" sz="1900" b="1" kern="0" smtClean="0">
                <a:solidFill>
                  <a:srgbClr val="0000FF"/>
                </a:solidFill>
                <a:latin typeface="Arial" charset="0"/>
              </a:rPr>
              <a:t>NLĐ có </a:t>
            </a:r>
            <a:r>
              <a:rPr lang="en-US" sz="1900" b="1" kern="0">
                <a:solidFill>
                  <a:srgbClr val="0000FF"/>
                </a:solidFill>
                <a:latin typeface="Arial" charset="0"/>
              </a:rPr>
              <a:t>quyền yêu cầu người sử dụng lao động cung cấp bản sao các tài liệu liên quan đến quá trình làm việc của mình khi chấm </a:t>
            </a:r>
            <a:r>
              <a:rPr lang="en-US" sz="1900" b="1" kern="0">
                <a:solidFill>
                  <a:srgbClr val="0000FF"/>
                </a:solidFill>
                <a:latin typeface="Arial" charset="0"/>
              </a:rPr>
              <a:t>dứt </a:t>
            </a:r>
            <a:r>
              <a:rPr lang="en-US" sz="1900" b="1" kern="0" smtClean="0">
                <a:solidFill>
                  <a:srgbClr val="0000FF"/>
                </a:solidFill>
                <a:latin typeface="Arial" charset="0"/>
              </a:rPr>
              <a:t>HĐLĐ; </a:t>
            </a:r>
            <a:r>
              <a:rPr lang="en-US" sz="1900" b="1" kern="0">
                <a:solidFill>
                  <a:srgbClr val="0000FF"/>
                </a:solidFill>
                <a:latin typeface="Arial" charset="0"/>
              </a:rPr>
              <a:t>các chi phí của việc cung cấp do người sử dụng lao động </a:t>
            </a:r>
            <a:r>
              <a:rPr lang="en-US" sz="1900" b="1" kern="0">
                <a:solidFill>
                  <a:srgbClr val="0000FF"/>
                </a:solidFill>
                <a:latin typeface="Arial" charset="0"/>
              </a:rPr>
              <a:t>chi </a:t>
            </a:r>
            <a:r>
              <a:rPr lang="en-US" sz="1900" b="1" kern="0" smtClean="0">
                <a:solidFill>
                  <a:srgbClr val="0000FF"/>
                </a:solidFill>
                <a:latin typeface="Arial" charset="0"/>
              </a:rPr>
              <a:t>trả…</a:t>
            </a:r>
          </a:p>
          <a:p>
            <a:pPr marL="566738" indent="-457200" algn="just" eaLnBrk="1" hangingPunct="1">
              <a:lnSpc>
                <a:spcPct val="110000"/>
              </a:lnSpc>
              <a:spcBef>
                <a:spcPts val="800"/>
              </a:spcBef>
              <a:spcAft>
                <a:spcPts val="0"/>
              </a:spcAft>
              <a:buClr>
                <a:srgbClr val="FF0000"/>
              </a:buClr>
              <a:buFont typeface="Wingdings" panose="05000000000000000000" pitchFamily="2" charset="2"/>
              <a:buChar char="q"/>
              <a:defRPr/>
            </a:pPr>
            <a:r>
              <a:rPr lang="en-US" sz="1900" b="1" kern="0" smtClean="0">
                <a:solidFill>
                  <a:srgbClr val="0000FF"/>
                </a:solidFill>
                <a:latin typeface="Arial" charset="0"/>
              </a:rPr>
              <a:t>Người </a:t>
            </a:r>
            <a:r>
              <a:rPr lang="en-US" sz="1900" b="1" kern="0">
                <a:solidFill>
                  <a:srgbClr val="0000FF"/>
                </a:solidFill>
                <a:latin typeface="Arial" charset="0"/>
              </a:rPr>
              <a:t>lao động có thể ủy quyền cho người khác </a:t>
            </a:r>
            <a:r>
              <a:rPr lang="en-US" sz="1900" b="1" kern="0">
                <a:solidFill>
                  <a:srgbClr val="0000FF"/>
                </a:solidFill>
                <a:latin typeface="Arial" charset="0"/>
              </a:rPr>
              <a:t>nhận </a:t>
            </a:r>
            <a:r>
              <a:rPr lang="en-US" sz="1900" b="1" kern="0" smtClean="0">
                <a:solidFill>
                  <a:srgbClr val="0000FF"/>
                </a:solidFill>
                <a:latin typeface="Arial" charset="0"/>
              </a:rPr>
              <a:t>lương</a:t>
            </a:r>
          </a:p>
          <a:p>
            <a:pPr marL="566738" indent="-457200" algn="just" eaLnBrk="1" hangingPunct="1">
              <a:lnSpc>
                <a:spcPct val="110000"/>
              </a:lnSpc>
              <a:spcBef>
                <a:spcPts val="800"/>
              </a:spcBef>
              <a:spcAft>
                <a:spcPts val="0"/>
              </a:spcAft>
              <a:buClr>
                <a:srgbClr val="FF0000"/>
              </a:buClr>
              <a:buFont typeface="Wingdings" panose="05000000000000000000" pitchFamily="2" charset="2"/>
              <a:buChar char="q"/>
              <a:defRPr/>
            </a:pPr>
            <a:r>
              <a:rPr lang="en-US" sz="1900" b="1" kern="0" smtClean="0">
                <a:solidFill>
                  <a:srgbClr val="0000FF"/>
                </a:solidFill>
                <a:latin typeface="Arial" charset="0"/>
              </a:rPr>
              <a:t>Điều </a:t>
            </a:r>
            <a:r>
              <a:rPr lang="en-US" sz="1900" b="1" kern="0">
                <a:solidFill>
                  <a:srgbClr val="0000FF"/>
                </a:solidFill>
                <a:latin typeface="Arial" charset="0"/>
              </a:rPr>
              <a:t>94 </a:t>
            </a:r>
            <a:r>
              <a:rPr lang="en-US" sz="1900" b="1" kern="0" smtClean="0">
                <a:solidFill>
                  <a:srgbClr val="0000FF"/>
                </a:solidFill>
                <a:latin typeface="Arial" charset="0"/>
              </a:rPr>
              <a:t>đưa </a:t>
            </a:r>
            <a:r>
              <a:rPr lang="en-US" sz="1900" b="1" kern="0">
                <a:solidFill>
                  <a:srgbClr val="0000FF"/>
                </a:solidFill>
                <a:latin typeface="Arial" charset="0"/>
              </a:rPr>
              <a:t>ra một quy định mới về nguyên tắc trả lương như </a:t>
            </a:r>
            <a:r>
              <a:rPr lang="en-US" sz="1900" b="1" kern="0">
                <a:solidFill>
                  <a:srgbClr val="0000FF"/>
                </a:solidFill>
                <a:latin typeface="Arial" charset="0"/>
              </a:rPr>
              <a:t>sau</a:t>
            </a:r>
            <a:r>
              <a:rPr lang="en-US" sz="1900" b="1" kern="0" smtClean="0">
                <a:solidFill>
                  <a:srgbClr val="0000FF"/>
                </a:solidFill>
                <a:latin typeface="Arial" charset="0"/>
              </a:rPr>
              <a:t>: “</a:t>
            </a:r>
            <a:r>
              <a:rPr lang="en-US" sz="1900" b="1" kern="0">
                <a:solidFill>
                  <a:srgbClr val="0000FF"/>
                </a:solidFill>
                <a:latin typeface="Arial" charset="0"/>
              </a:rPr>
              <a:t>Người sử dụng lao động phải trả lương trực tiếp, đầy đủ, đúng hạn </a:t>
            </a:r>
            <a:r>
              <a:rPr lang="en-US" sz="1900" b="1" kern="0">
                <a:solidFill>
                  <a:srgbClr val="0000FF"/>
                </a:solidFill>
                <a:latin typeface="Arial" charset="0"/>
              </a:rPr>
              <a:t>cho </a:t>
            </a:r>
            <a:r>
              <a:rPr lang="en-US" sz="1900" b="1" kern="0" smtClean="0">
                <a:solidFill>
                  <a:srgbClr val="0000FF"/>
                </a:solidFill>
                <a:latin typeface="Arial" charset="0"/>
              </a:rPr>
              <a:t>NLĐ. </a:t>
            </a:r>
            <a:r>
              <a:rPr lang="en-US" sz="1900" b="1" kern="0">
                <a:solidFill>
                  <a:srgbClr val="0000FF"/>
                </a:solidFill>
                <a:latin typeface="Arial" charset="0"/>
              </a:rPr>
              <a:t>Trường </a:t>
            </a:r>
            <a:r>
              <a:rPr lang="en-US" sz="1900" b="1" kern="0">
                <a:solidFill>
                  <a:srgbClr val="0000FF"/>
                </a:solidFill>
                <a:latin typeface="Arial" charset="0"/>
              </a:rPr>
              <a:t>hợp </a:t>
            </a:r>
            <a:r>
              <a:rPr lang="en-US" sz="1900" b="1" kern="0" smtClean="0">
                <a:solidFill>
                  <a:srgbClr val="0000FF"/>
                </a:solidFill>
                <a:latin typeface="Arial" charset="0"/>
              </a:rPr>
              <a:t>NLĐ không </a:t>
            </a:r>
            <a:r>
              <a:rPr lang="en-US" sz="1900" b="1" kern="0">
                <a:solidFill>
                  <a:srgbClr val="0000FF"/>
                </a:solidFill>
                <a:latin typeface="Arial" charset="0"/>
              </a:rPr>
              <a:t>thể nhận lương trực tiếp thì người sử dụng lao động có thể trả lương cho người </a:t>
            </a:r>
            <a:r>
              <a:rPr lang="en-US" sz="1900" b="1" kern="0">
                <a:solidFill>
                  <a:srgbClr val="0000FF"/>
                </a:solidFill>
                <a:latin typeface="Arial" charset="0"/>
              </a:rPr>
              <a:t>được </a:t>
            </a:r>
            <a:r>
              <a:rPr lang="en-US" sz="1900" b="1" kern="0" smtClean="0">
                <a:solidFill>
                  <a:srgbClr val="0000FF"/>
                </a:solidFill>
                <a:latin typeface="Arial" charset="0"/>
              </a:rPr>
              <a:t>NLĐ ủy </a:t>
            </a:r>
            <a:r>
              <a:rPr lang="en-US" sz="1900" b="1" kern="0">
                <a:solidFill>
                  <a:srgbClr val="0000FF"/>
                </a:solidFill>
                <a:latin typeface="Arial" charset="0"/>
              </a:rPr>
              <a:t>quyền hợp </a:t>
            </a:r>
            <a:r>
              <a:rPr lang="en-US" sz="1900" b="1" kern="0">
                <a:solidFill>
                  <a:srgbClr val="0000FF"/>
                </a:solidFill>
                <a:latin typeface="Arial" charset="0"/>
              </a:rPr>
              <a:t>pháp</a:t>
            </a:r>
            <a:r>
              <a:rPr lang="en-US" sz="1900" b="1" kern="0" smtClean="0">
                <a:solidFill>
                  <a:srgbClr val="0000FF"/>
                </a:solidFill>
                <a:latin typeface="Arial" charset="0"/>
              </a:rPr>
              <a:t>”. Đây </a:t>
            </a:r>
            <a:r>
              <a:rPr lang="en-US" sz="1900" b="1" kern="0">
                <a:solidFill>
                  <a:srgbClr val="0000FF"/>
                </a:solidFill>
                <a:latin typeface="Arial" charset="0"/>
              </a:rPr>
              <a:t>được đánh giá là một quy định rất hợp lý và có lợi cho </a:t>
            </a:r>
            <a:r>
              <a:rPr lang="en-US" sz="1900" b="1" kern="0">
                <a:solidFill>
                  <a:srgbClr val="0000FF"/>
                </a:solidFill>
                <a:latin typeface="Arial" charset="0"/>
              </a:rPr>
              <a:t>những </a:t>
            </a:r>
            <a:r>
              <a:rPr lang="en-US" sz="1900" b="1" kern="0" smtClean="0">
                <a:solidFill>
                  <a:srgbClr val="0000FF"/>
                </a:solidFill>
                <a:latin typeface="Arial" charset="0"/>
              </a:rPr>
              <a:t>NLĐ bị </a:t>
            </a:r>
            <a:r>
              <a:rPr lang="en-US" sz="1900" b="1" kern="0">
                <a:solidFill>
                  <a:srgbClr val="0000FF"/>
                </a:solidFill>
                <a:latin typeface="Arial" charset="0"/>
              </a:rPr>
              <a:t>ốm, tai nạn… mà không thể nhận lương </a:t>
            </a:r>
            <a:r>
              <a:rPr lang="en-US" sz="1900" b="1" kern="0">
                <a:solidFill>
                  <a:srgbClr val="0000FF"/>
                </a:solidFill>
                <a:latin typeface="Arial" charset="0"/>
              </a:rPr>
              <a:t>trực </a:t>
            </a:r>
            <a:r>
              <a:rPr lang="en-US" sz="1900" b="1" kern="0" smtClean="0">
                <a:solidFill>
                  <a:srgbClr val="0000FF"/>
                </a:solidFill>
                <a:latin typeface="Arial" charset="0"/>
              </a:rPr>
              <a:t>tiếp.</a:t>
            </a:r>
          </a:p>
          <a:p>
            <a:pPr marL="566738" indent="-457200" algn="just" eaLnBrk="1" hangingPunct="1">
              <a:lnSpc>
                <a:spcPct val="110000"/>
              </a:lnSpc>
              <a:spcBef>
                <a:spcPts val="800"/>
              </a:spcBef>
              <a:spcAft>
                <a:spcPts val="0"/>
              </a:spcAft>
              <a:buClr>
                <a:srgbClr val="FF0000"/>
              </a:buClr>
              <a:buFont typeface="Wingdings" panose="05000000000000000000" pitchFamily="2" charset="2"/>
              <a:buChar char="q"/>
              <a:defRPr/>
            </a:pPr>
            <a:r>
              <a:rPr lang="en-US" sz="1900" b="1" kern="0" smtClean="0">
                <a:solidFill>
                  <a:srgbClr val="0000FF"/>
                </a:solidFill>
                <a:latin typeface="Arial" charset="0"/>
              </a:rPr>
              <a:t>Nghiêm </a:t>
            </a:r>
            <a:r>
              <a:rPr lang="en-US" sz="1900" b="1" kern="0">
                <a:solidFill>
                  <a:srgbClr val="0000FF"/>
                </a:solidFill>
                <a:latin typeface="Arial" charset="0"/>
              </a:rPr>
              <a:t>cấm hành vi </a:t>
            </a:r>
            <a:r>
              <a:rPr lang="en-US" sz="1900" b="1" kern="0">
                <a:solidFill>
                  <a:srgbClr val="0000FF"/>
                </a:solidFill>
                <a:latin typeface="Arial" charset="0"/>
              </a:rPr>
              <a:t>ép </a:t>
            </a:r>
            <a:r>
              <a:rPr lang="en-US" sz="1900" b="1" kern="0" smtClean="0">
                <a:solidFill>
                  <a:srgbClr val="0000FF"/>
                </a:solidFill>
                <a:latin typeface="Arial" charset="0"/>
              </a:rPr>
              <a:t>NLĐ dùng </a:t>
            </a:r>
            <a:r>
              <a:rPr lang="en-US" sz="1900" b="1" kern="0">
                <a:solidFill>
                  <a:srgbClr val="0000FF"/>
                </a:solidFill>
                <a:latin typeface="Arial" charset="0"/>
              </a:rPr>
              <a:t>lương để mua hàng hóa, dịch vụ của </a:t>
            </a:r>
            <a:r>
              <a:rPr lang="en-US" sz="1900" b="1" kern="0">
                <a:solidFill>
                  <a:srgbClr val="0000FF"/>
                </a:solidFill>
                <a:latin typeface="Arial" charset="0"/>
              </a:rPr>
              <a:t>công </a:t>
            </a:r>
            <a:r>
              <a:rPr lang="en-US" sz="1900" b="1" kern="0" smtClean="0">
                <a:solidFill>
                  <a:srgbClr val="0000FF"/>
                </a:solidFill>
                <a:latin typeface="Arial" charset="0"/>
              </a:rPr>
              <a:t>ty. Theo </a:t>
            </a:r>
            <a:r>
              <a:rPr lang="en-US" sz="1900" b="1" kern="0">
                <a:solidFill>
                  <a:srgbClr val="0000FF"/>
                </a:solidFill>
                <a:latin typeface="Arial" charset="0"/>
              </a:rPr>
              <a:t>khoản 2 </a:t>
            </a:r>
            <a:r>
              <a:rPr lang="en-US" sz="1900" b="1" kern="0">
                <a:solidFill>
                  <a:srgbClr val="0000FF"/>
                </a:solidFill>
                <a:latin typeface="Arial" charset="0"/>
              </a:rPr>
              <a:t>Điều </a:t>
            </a:r>
            <a:r>
              <a:rPr lang="en-US" sz="1900" b="1" kern="0" smtClean="0">
                <a:solidFill>
                  <a:srgbClr val="0000FF"/>
                </a:solidFill>
                <a:latin typeface="Arial" charset="0"/>
              </a:rPr>
              <a:t>94: </a:t>
            </a:r>
            <a:r>
              <a:rPr lang="en-US" sz="1900" b="1" kern="0">
                <a:solidFill>
                  <a:srgbClr val="0000FF"/>
                </a:solidFill>
                <a:latin typeface="Arial" charset="0"/>
              </a:rPr>
              <a:t>“Người sử dụng lao động không được hạn chế hoặc can thiệp vào quyền tự quyết chi tiêu lương </a:t>
            </a:r>
            <a:r>
              <a:rPr lang="en-US" sz="1900" b="1" kern="0">
                <a:solidFill>
                  <a:srgbClr val="0000FF"/>
                </a:solidFill>
                <a:latin typeface="Arial" charset="0"/>
              </a:rPr>
              <a:t>của </a:t>
            </a:r>
            <a:r>
              <a:rPr lang="en-US" sz="1900" b="1" kern="0" smtClean="0">
                <a:solidFill>
                  <a:srgbClr val="0000FF"/>
                </a:solidFill>
                <a:latin typeface="Arial" charset="0"/>
              </a:rPr>
              <a:t>NLĐ; </a:t>
            </a:r>
            <a:r>
              <a:rPr lang="en-US" sz="1900" b="1" kern="0">
                <a:solidFill>
                  <a:srgbClr val="0000FF"/>
                </a:solidFill>
                <a:latin typeface="Arial" charset="0"/>
              </a:rPr>
              <a:t>không được ép </a:t>
            </a:r>
            <a:r>
              <a:rPr lang="en-US" sz="1900" b="1" kern="0">
                <a:solidFill>
                  <a:srgbClr val="0000FF"/>
                </a:solidFill>
                <a:latin typeface="Arial" charset="0"/>
              </a:rPr>
              <a:t>buộc </a:t>
            </a:r>
            <a:r>
              <a:rPr lang="en-US" sz="1900" b="1" kern="0" smtClean="0">
                <a:solidFill>
                  <a:srgbClr val="0000FF"/>
                </a:solidFill>
                <a:latin typeface="Arial" charset="0"/>
              </a:rPr>
              <a:t>NLĐ chi </a:t>
            </a:r>
            <a:r>
              <a:rPr lang="en-US" sz="1900" b="1" kern="0">
                <a:solidFill>
                  <a:srgbClr val="0000FF"/>
                </a:solidFill>
                <a:latin typeface="Arial" charset="0"/>
              </a:rPr>
              <a:t>tiêu lương vào việc mua hàng hóa, sử dụng dịch vụ của người sử dụng lao động hoặc của đơn vị khác mà người sử dụng lao động chỉ </a:t>
            </a:r>
            <a:r>
              <a:rPr lang="en-US" sz="1900" b="1" kern="0">
                <a:solidFill>
                  <a:srgbClr val="0000FF"/>
                </a:solidFill>
                <a:latin typeface="Arial" charset="0"/>
              </a:rPr>
              <a:t>định</a:t>
            </a:r>
            <a:r>
              <a:rPr lang="en-US" sz="1900" b="1" kern="0" smtClean="0">
                <a:solidFill>
                  <a:srgbClr val="0000FF"/>
                </a:solidFill>
                <a:latin typeface="Arial" charset="0"/>
              </a:rPr>
              <a:t>.”</a:t>
            </a:r>
            <a:endParaRPr lang="en-US" sz="1900" b="1" ker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algn="ctr"/>
            <a:r>
              <a:rPr lang="en-US" sz="2600" b="1" smtClean="0">
                <a:solidFill>
                  <a:srgbClr val="FF0000"/>
                </a:solidFill>
                <a:latin typeface="Arial" panose="020B0604020202020204" pitchFamily="34" charset="0"/>
                <a:cs typeface="Arial" panose="020B0604020202020204" pitchFamily="34" charset="0"/>
              </a:rPr>
              <a:t>Các </a:t>
            </a:r>
            <a:r>
              <a:rPr lang="en-US" sz="2600" b="1">
                <a:solidFill>
                  <a:srgbClr val="FF0000"/>
                </a:solidFill>
                <a:latin typeface="Arial" panose="020B0604020202020204" pitchFamily="34" charset="0"/>
                <a:cs typeface="Arial" panose="020B0604020202020204" pitchFamily="34" charset="0"/>
              </a:rPr>
              <a:t>điểm mới của Bộ Luật Lao động năm </a:t>
            </a:r>
            <a:r>
              <a:rPr lang="en-US" sz="2600" b="1" smtClean="0">
                <a:solidFill>
                  <a:srgbClr val="FF0000"/>
                </a:solidFill>
                <a:latin typeface="Arial" panose="020B0604020202020204" pitchFamily="34" charset="0"/>
                <a:cs typeface="Arial" panose="020B0604020202020204" pitchFamily="34" charset="0"/>
              </a:rPr>
              <a:t>2019</a:t>
            </a:r>
            <a:endParaRPr lang="en-US" sz="2600" b="1">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81795467"/>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66738" indent="-457200" algn="just" eaLnBrk="1" hangingPunct="1">
              <a:lnSpc>
                <a:spcPct val="114000"/>
              </a:lnSpc>
              <a:spcBef>
                <a:spcPts val="1200"/>
              </a:spcBef>
              <a:spcAft>
                <a:spcPts val="0"/>
              </a:spcAft>
              <a:buClr>
                <a:srgbClr val="FF0000"/>
              </a:buClr>
              <a:buFont typeface="Wingdings" panose="05000000000000000000" pitchFamily="2" charset="2"/>
              <a:buChar char="q"/>
              <a:defRPr/>
            </a:pPr>
            <a:r>
              <a:rPr lang="en-US" sz="2200" b="1" kern="0" smtClean="0">
                <a:solidFill>
                  <a:srgbClr val="FF3399"/>
                </a:solidFill>
                <a:latin typeface="Arial" charset="0"/>
              </a:rPr>
              <a:t>Người </a:t>
            </a:r>
            <a:r>
              <a:rPr lang="en-US" sz="2200" b="1" kern="0">
                <a:solidFill>
                  <a:srgbClr val="FF3399"/>
                </a:solidFill>
                <a:latin typeface="Arial" charset="0"/>
              </a:rPr>
              <a:t>sử dụng lao động phải trả phí mở tài khoản nếu trả lương qua ngân hàng</a:t>
            </a:r>
          </a:p>
          <a:p>
            <a:pPr marL="566738" indent="-457200" algn="just" eaLnBrk="1" hangingPunct="1">
              <a:lnSpc>
                <a:spcPct val="114000"/>
              </a:lnSpc>
              <a:spcBef>
                <a:spcPts val="1200"/>
              </a:spcBef>
              <a:spcAft>
                <a:spcPts val="0"/>
              </a:spcAft>
              <a:buClr>
                <a:srgbClr val="FF0000"/>
              </a:buClr>
              <a:buFont typeface="Wingdings" panose="05000000000000000000" pitchFamily="2" charset="2"/>
              <a:buChar char="v"/>
              <a:defRPr/>
            </a:pPr>
            <a:r>
              <a:rPr lang="en-US" sz="2200" b="1" kern="0" smtClean="0">
                <a:solidFill>
                  <a:srgbClr val="009900"/>
                </a:solidFill>
                <a:latin typeface="Arial" charset="0"/>
              </a:rPr>
              <a:t>Điều </a:t>
            </a:r>
            <a:r>
              <a:rPr lang="en-US" sz="2200" b="1" kern="0">
                <a:solidFill>
                  <a:srgbClr val="009900"/>
                </a:solidFill>
                <a:latin typeface="Arial" charset="0"/>
              </a:rPr>
              <a:t>96. Hình thức trả </a:t>
            </a:r>
            <a:r>
              <a:rPr lang="en-US" sz="2200" b="1" kern="0">
                <a:solidFill>
                  <a:srgbClr val="009900"/>
                </a:solidFill>
                <a:latin typeface="Arial" charset="0"/>
              </a:rPr>
              <a:t>lương</a:t>
            </a:r>
          </a:p>
          <a:p>
            <a:pPr marL="566738" indent="-457200" algn="just" eaLnBrk="1" hangingPunct="1">
              <a:lnSpc>
                <a:spcPct val="114000"/>
              </a:lnSpc>
              <a:spcBef>
                <a:spcPts val="1200"/>
              </a:spcBef>
              <a:spcAft>
                <a:spcPts val="0"/>
              </a:spcAft>
              <a:buClr>
                <a:srgbClr val="FF0000"/>
              </a:buClr>
              <a:buFont typeface="+mj-lt"/>
              <a:buAutoNum type="arabicPeriod" startAt="2"/>
              <a:defRPr/>
            </a:pPr>
            <a:r>
              <a:rPr lang="it-IT" sz="2200" b="1" kern="0" smtClean="0">
                <a:solidFill>
                  <a:srgbClr val="0000FF"/>
                </a:solidFill>
                <a:latin typeface="Arial" charset="0"/>
              </a:rPr>
              <a:t>Lương </a:t>
            </a:r>
            <a:r>
              <a:rPr lang="it-IT" sz="2200" b="1" kern="0">
                <a:solidFill>
                  <a:srgbClr val="0000FF"/>
                </a:solidFill>
                <a:latin typeface="Arial" charset="0"/>
              </a:rPr>
              <a:t>được trả bằng tiền mặt hoặc trả qua tài khoản cá nhân của người lao động được mở tại ngân hàng</a:t>
            </a:r>
            <a:r>
              <a:rPr lang="it-IT" sz="2200" b="1" kern="0">
                <a:solidFill>
                  <a:srgbClr val="0000FF"/>
                </a:solidFill>
                <a:latin typeface="Arial" charset="0"/>
              </a:rPr>
              <a:t>. </a:t>
            </a:r>
            <a:endParaRPr lang="it-IT" sz="2200" b="1" kern="0" smtClean="0">
              <a:solidFill>
                <a:srgbClr val="0000FF"/>
              </a:solidFill>
              <a:latin typeface="Arial" charset="0"/>
            </a:endParaRPr>
          </a:p>
          <a:p>
            <a:pPr marL="560388" indent="0" algn="just" eaLnBrk="1" hangingPunct="1">
              <a:lnSpc>
                <a:spcPct val="114000"/>
              </a:lnSpc>
              <a:spcBef>
                <a:spcPts val="1200"/>
              </a:spcBef>
              <a:spcAft>
                <a:spcPts val="0"/>
              </a:spcAft>
              <a:buClr>
                <a:srgbClr val="FF0000"/>
              </a:buClr>
              <a:buNone/>
              <a:defRPr/>
            </a:pPr>
            <a:r>
              <a:rPr lang="it-IT" sz="2200" b="1" kern="0" smtClean="0">
                <a:solidFill>
                  <a:srgbClr val="0000FF"/>
                </a:solidFill>
                <a:latin typeface="Arial" charset="0"/>
              </a:rPr>
              <a:t>Trường </a:t>
            </a:r>
            <a:r>
              <a:rPr lang="it-IT" sz="2200" b="1" kern="0">
                <a:solidFill>
                  <a:srgbClr val="0000FF"/>
                </a:solidFill>
                <a:latin typeface="Arial" charset="0"/>
              </a:rPr>
              <a:t>hợp trả lương qua tài khoản cá nhân của người lao động được mở tại ngân hàng thì người sử dụng lao động phải trả các loại phí liên quan đến việc mở tài khoản và chuyển tiền </a:t>
            </a:r>
            <a:r>
              <a:rPr lang="it-IT" sz="2200" b="1" kern="0">
                <a:solidFill>
                  <a:srgbClr val="0000FF"/>
                </a:solidFill>
                <a:latin typeface="Arial" charset="0"/>
              </a:rPr>
              <a:t>lương</a:t>
            </a:r>
            <a:r>
              <a:rPr lang="it-IT" sz="2200" b="1" kern="0" smtClean="0">
                <a:solidFill>
                  <a:srgbClr val="0000FF"/>
                </a:solidFill>
                <a:latin typeface="Arial" charset="0"/>
              </a:rPr>
              <a:t>.</a:t>
            </a:r>
            <a:endParaRPr lang="en-US" sz="2200" b="1" ker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algn="ctr"/>
            <a:r>
              <a:rPr lang="en-US" sz="2600" b="1" smtClean="0">
                <a:solidFill>
                  <a:srgbClr val="FF0000"/>
                </a:solidFill>
                <a:latin typeface="Arial" panose="020B0604020202020204" pitchFamily="34" charset="0"/>
                <a:cs typeface="Arial" panose="020B0604020202020204" pitchFamily="34" charset="0"/>
              </a:rPr>
              <a:t>Các </a:t>
            </a:r>
            <a:r>
              <a:rPr lang="en-US" sz="2600" b="1">
                <a:solidFill>
                  <a:srgbClr val="FF0000"/>
                </a:solidFill>
                <a:latin typeface="Arial" panose="020B0604020202020204" pitchFamily="34" charset="0"/>
                <a:cs typeface="Arial" panose="020B0604020202020204" pitchFamily="34" charset="0"/>
              </a:rPr>
              <a:t>điểm mới của Bộ Luật Lao động năm </a:t>
            </a:r>
            <a:r>
              <a:rPr lang="en-US" sz="2600" b="1" smtClean="0">
                <a:solidFill>
                  <a:srgbClr val="FF0000"/>
                </a:solidFill>
                <a:latin typeface="Arial" panose="020B0604020202020204" pitchFamily="34" charset="0"/>
                <a:cs typeface="Arial" panose="020B0604020202020204" pitchFamily="34" charset="0"/>
              </a:rPr>
              <a:t>2019</a:t>
            </a:r>
            <a:endParaRPr lang="en-US" sz="2600" b="1">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73908053"/>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66738" indent="-457200" algn="just" eaLnBrk="1" hangingPunct="1">
              <a:lnSpc>
                <a:spcPct val="114000"/>
              </a:lnSpc>
              <a:spcBef>
                <a:spcPts val="1200"/>
              </a:spcBef>
              <a:spcAft>
                <a:spcPts val="0"/>
              </a:spcAft>
              <a:buClr>
                <a:srgbClr val="FF0000"/>
              </a:buClr>
              <a:buFont typeface="Wingdings" panose="05000000000000000000" pitchFamily="2" charset="2"/>
              <a:buChar char="q"/>
              <a:defRPr/>
            </a:pPr>
            <a:r>
              <a:rPr lang="en-US" sz="2200" b="1" kern="0" smtClean="0">
                <a:solidFill>
                  <a:srgbClr val="FF3399"/>
                </a:solidFill>
                <a:latin typeface="Arial" charset="0"/>
              </a:rPr>
              <a:t>Nhà </a:t>
            </a:r>
            <a:r>
              <a:rPr lang="en-US" sz="2200" b="1" kern="0">
                <a:solidFill>
                  <a:srgbClr val="FF3399"/>
                </a:solidFill>
                <a:latin typeface="Arial" charset="0"/>
              </a:rPr>
              <a:t>nước không can thiệp trực tiếp vào tiền lương của doanh nghiệp</a:t>
            </a:r>
          </a:p>
          <a:p>
            <a:pPr marL="566738" indent="-457200" algn="just" eaLnBrk="1" hangingPunct="1">
              <a:lnSpc>
                <a:spcPct val="114000"/>
              </a:lnSpc>
              <a:spcBef>
                <a:spcPts val="1200"/>
              </a:spcBef>
              <a:spcAft>
                <a:spcPts val="0"/>
              </a:spcAft>
              <a:buClr>
                <a:srgbClr val="FF0000"/>
              </a:buClr>
              <a:buFont typeface="Wingdings" panose="05000000000000000000" pitchFamily="2" charset="2"/>
              <a:buChar char="Ø"/>
              <a:defRPr/>
            </a:pPr>
            <a:r>
              <a:rPr lang="en-US" sz="2200" b="1" kern="0" smtClean="0">
                <a:solidFill>
                  <a:srgbClr val="0000FF"/>
                </a:solidFill>
                <a:latin typeface="Arial" charset="0"/>
              </a:rPr>
              <a:t>Tại Điều 93, </a:t>
            </a:r>
            <a:r>
              <a:rPr lang="en-US" sz="2200" b="1" kern="0">
                <a:solidFill>
                  <a:srgbClr val="0000FF"/>
                </a:solidFill>
                <a:latin typeface="Arial" charset="0"/>
              </a:rPr>
              <a:t>doanh nghiệp được chủ động trong việc xây dựng thang lương, bảng lương và định mức lao động trên cơ </a:t>
            </a:r>
            <a:r>
              <a:rPr lang="en-US" sz="2200" b="1" kern="0">
                <a:solidFill>
                  <a:srgbClr val="0000FF"/>
                </a:solidFill>
                <a:latin typeface="Arial" charset="0"/>
              </a:rPr>
              <a:t>sở </a:t>
            </a:r>
            <a:r>
              <a:rPr lang="en-US" sz="2200" b="1" kern="0" smtClean="0">
                <a:solidFill>
                  <a:srgbClr val="0000FF"/>
                </a:solidFill>
                <a:latin typeface="Arial" charset="0"/>
              </a:rPr>
              <a:t>thoả </a:t>
            </a:r>
            <a:r>
              <a:rPr lang="en-US" sz="2200" b="1" kern="0">
                <a:solidFill>
                  <a:srgbClr val="0000FF"/>
                </a:solidFill>
                <a:latin typeface="Arial" charset="0"/>
              </a:rPr>
              <a:t>thuận với người </a:t>
            </a:r>
            <a:r>
              <a:rPr lang="en-US" sz="2200" b="1" kern="0">
                <a:solidFill>
                  <a:srgbClr val="0000FF"/>
                </a:solidFill>
                <a:latin typeface="Arial" charset="0"/>
              </a:rPr>
              <a:t>lao </a:t>
            </a:r>
            <a:r>
              <a:rPr lang="en-US" sz="2200" b="1" kern="0" smtClean="0">
                <a:solidFill>
                  <a:srgbClr val="0000FF"/>
                </a:solidFill>
                <a:latin typeface="Arial" charset="0"/>
              </a:rPr>
              <a:t>động.</a:t>
            </a:r>
          </a:p>
          <a:p>
            <a:pPr marL="566738" indent="-457200" algn="just" eaLnBrk="1" hangingPunct="1">
              <a:lnSpc>
                <a:spcPct val="114000"/>
              </a:lnSpc>
              <a:spcBef>
                <a:spcPts val="1200"/>
              </a:spcBef>
              <a:spcAft>
                <a:spcPts val="0"/>
              </a:spcAft>
              <a:buClr>
                <a:srgbClr val="FF0000"/>
              </a:buClr>
              <a:buFont typeface="Wingdings" panose="05000000000000000000" pitchFamily="2" charset="2"/>
              <a:buChar char="Ø"/>
              <a:defRPr/>
            </a:pPr>
            <a:r>
              <a:rPr lang="en-US" sz="2200" b="1" kern="0" smtClean="0">
                <a:solidFill>
                  <a:srgbClr val="0000FF"/>
                </a:solidFill>
                <a:latin typeface="Arial" charset="0"/>
              </a:rPr>
              <a:t>Điều 90, tiền </a:t>
            </a:r>
            <a:r>
              <a:rPr lang="en-US" sz="2200" b="1" kern="0">
                <a:solidFill>
                  <a:srgbClr val="0000FF"/>
                </a:solidFill>
                <a:latin typeface="Arial" charset="0"/>
              </a:rPr>
              <a:t>lương trả cho người lao động là số tiền để thực hiện công việc, bao gồm mức lương theo công việc hoặc chức danh, phụ cấp lương và các khoản bổ </a:t>
            </a:r>
            <a:r>
              <a:rPr lang="en-US" sz="2200" b="1" kern="0">
                <a:solidFill>
                  <a:srgbClr val="0000FF"/>
                </a:solidFill>
                <a:latin typeface="Arial" charset="0"/>
              </a:rPr>
              <a:t>sung </a:t>
            </a:r>
            <a:r>
              <a:rPr lang="en-US" sz="2200" b="1" kern="0" smtClean="0">
                <a:solidFill>
                  <a:srgbClr val="0000FF"/>
                </a:solidFill>
                <a:latin typeface="Arial" charset="0"/>
              </a:rPr>
              <a:t>khác.</a:t>
            </a:r>
          </a:p>
          <a:p>
            <a:pPr marL="566738" indent="-457200" algn="just" eaLnBrk="1" hangingPunct="1">
              <a:lnSpc>
                <a:spcPct val="114000"/>
              </a:lnSpc>
              <a:spcBef>
                <a:spcPts val="1200"/>
              </a:spcBef>
              <a:spcAft>
                <a:spcPts val="0"/>
              </a:spcAft>
              <a:buClr>
                <a:srgbClr val="FF0000"/>
              </a:buClr>
              <a:buFont typeface="Wingdings" panose="05000000000000000000" pitchFamily="2" charset="2"/>
              <a:buChar char="Ø"/>
              <a:defRPr/>
            </a:pPr>
            <a:r>
              <a:rPr lang="en-US" sz="2200" b="1" kern="0" smtClean="0">
                <a:solidFill>
                  <a:srgbClr val="0000FF"/>
                </a:solidFill>
                <a:latin typeface="Arial" charset="0"/>
              </a:rPr>
              <a:t>Mức </a:t>
            </a:r>
            <a:r>
              <a:rPr lang="en-US" sz="2200" b="1" kern="0">
                <a:solidFill>
                  <a:srgbClr val="0000FF"/>
                </a:solidFill>
                <a:latin typeface="Arial" charset="0"/>
              </a:rPr>
              <a:t>lương theo công việc hoặc chức danh không được thấp hơn mức lương tối thiểu vùng do Chính phủ quy định.</a:t>
            </a:r>
          </a:p>
        </p:txBody>
      </p:sp>
      <p:sp>
        <p:nvSpPr>
          <p:cNvPr id="2" name="Title 1"/>
          <p:cNvSpPr>
            <a:spLocks noGrp="1"/>
          </p:cNvSpPr>
          <p:nvPr>
            <p:ph type="title"/>
          </p:nvPr>
        </p:nvSpPr>
        <p:spPr>
          <a:xfrm>
            <a:off x="234950" y="152400"/>
            <a:ext cx="8680450" cy="762000"/>
          </a:xfrm>
        </p:spPr>
        <p:txBody>
          <a:bodyPr anchor="ctr"/>
          <a:lstStyle/>
          <a:p>
            <a:pPr algn="ctr"/>
            <a:r>
              <a:rPr lang="en-US" sz="2600" b="1" smtClean="0">
                <a:solidFill>
                  <a:srgbClr val="FF0000"/>
                </a:solidFill>
                <a:latin typeface="Arial" panose="020B0604020202020204" pitchFamily="34" charset="0"/>
                <a:cs typeface="Arial" panose="020B0604020202020204" pitchFamily="34" charset="0"/>
              </a:rPr>
              <a:t>Các </a:t>
            </a:r>
            <a:r>
              <a:rPr lang="en-US" sz="2600" b="1">
                <a:solidFill>
                  <a:srgbClr val="FF0000"/>
                </a:solidFill>
                <a:latin typeface="Arial" panose="020B0604020202020204" pitchFamily="34" charset="0"/>
                <a:cs typeface="Arial" panose="020B0604020202020204" pitchFamily="34" charset="0"/>
              </a:rPr>
              <a:t>điểm mới của Bộ Luật Lao động năm </a:t>
            </a:r>
            <a:r>
              <a:rPr lang="en-US" sz="2600" b="1" smtClean="0">
                <a:solidFill>
                  <a:srgbClr val="FF0000"/>
                </a:solidFill>
                <a:latin typeface="Arial" panose="020B0604020202020204" pitchFamily="34" charset="0"/>
                <a:cs typeface="Arial" panose="020B0604020202020204" pitchFamily="34" charset="0"/>
              </a:rPr>
              <a:t>2019</a:t>
            </a:r>
            <a:endParaRPr lang="en-US" sz="2600" b="1">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03390022"/>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66738" indent="-457200" algn="just" eaLnBrk="1" hangingPunct="1">
              <a:lnSpc>
                <a:spcPct val="114000"/>
              </a:lnSpc>
              <a:spcBef>
                <a:spcPts val="1200"/>
              </a:spcBef>
              <a:spcAft>
                <a:spcPts val="0"/>
              </a:spcAft>
              <a:buClr>
                <a:srgbClr val="FF0000"/>
              </a:buClr>
              <a:buFont typeface="Wingdings" panose="05000000000000000000" pitchFamily="2" charset="2"/>
              <a:buChar char="q"/>
              <a:defRPr/>
            </a:pPr>
            <a:r>
              <a:rPr lang="en-US" sz="2200" b="1" kern="0" smtClean="0">
                <a:solidFill>
                  <a:srgbClr val="FF3399"/>
                </a:solidFill>
                <a:latin typeface="Arial" charset="0"/>
              </a:rPr>
              <a:t>Theo </a:t>
            </a:r>
            <a:r>
              <a:rPr lang="en-US" sz="2200" b="1" kern="0">
                <a:solidFill>
                  <a:srgbClr val="FF3399"/>
                </a:solidFill>
                <a:latin typeface="Arial" charset="0"/>
              </a:rPr>
              <a:t>như quy định trên, các hình thức thưởng cho người lao động không chỉ là bằng tiền mà còn có thể dưới các loại tài sản khác theo quy định của Bộ Luật Dân sự.</a:t>
            </a:r>
          </a:p>
          <a:p>
            <a:pPr marL="566738" indent="-457200" algn="just" eaLnBrk="1" hangingPunct="1">
              <a:lnSpc>
                <a:spcPct val="114000"/>
              </a:lnSpc>
              <a:spcBef>
                <a:spcPts val="1200"/>
              </a:spcBef>
              <a:spcAft>
                <a:spcPts val="0"/>
              </a:spcAft>
              <a:buClr>
                <a:srgbClr val="FF0000"/>
              </a:buClr>
              <a:buFont typeface="Wingdings" panose="05000000000000000000" pitchFamily="2" charset="2"/>
              <a:buChar char="v"/>
              <a:defRPr/>
            </a:pPr>
            <a:r>
              <a:rPr lang="en-US" sz="2200" b="1" kern="0" smtClean="0">
                <a:solidFill>
                  <a:srgbClr val="009900"/>
                </a:solidFill>
                <a:latin typeface="Arial" charset="0"/>
              </a:rPr>
              <a:t>Điều </a:t>
            </a:r>
            <a:r>
              <a:rPr lang="en-US" sz="2200" b="1" kern="0">
                <a:solidFill>
                  <a:srgbClr val="009900"/>
                </a:solidFill>
                <a:latin typeface="Arial" charset="0"/>
              </a:rPr>
              <a:t>104. Thưởng</a:t>
            </a:r>
          </a:p>
          <a:p>
            <a:pPr marL="566738" indent="-457200" algn="just" eaLnBrk="1" hangingPunct="1">
              <a:lnSpc>
                <a:spcPct val="114000"/>
              </a:lnSpc>
              <a:spcBef>
                <a:spcPts val="1200"/>
              </a:spcBef>
              <a:spcAft>
                <a:spcPts val="0"/>
              </a:spcAft>
              <a:buClr>
                <a:srgbClr val="FF0000"/>
              </a:buClr>
              <a:buFont typeface="+mj-lt"/>
              <a:buAutoNum type="arabicPeriod"/>
              <a:defRPr/>
            </a:pPr>
            <a:r>
              <a:rPr lang="en-US" sz="2200" b="1" kern="0">
                <a:solidFill>
                  <a:srgbClr val="0000FF"/>
                </a:solidFill>
                <a:latin typeface="Arial" charset="0"/>
              </a:rPr>
              <a:t>Thưởng là số tiền hoặc tài sản hoặc bằng các hình thức khác mà người sử dụng lao động thưởng cho người lao </a:t>
            </a:r>
            <a:r>
              <a:rPr lang="en-US" sz="2200" b="1" kern="0">
                <a:solidFill>
                  <a:srgbClr val="0000FF"/>
                </a:solidFill>
                <a:latin typeface="Arial" charset="0"/>
              </a:rPr>
              <a:t>động căn cứ vào kết quả sản xuất, kinh doanh, mức độ hoàn thành công việc của người lao </a:t>
            </a:r>
            <a:r>
              <a:rPr lang="en-US" sz="2200" b="1" kern="0">
                <a:solidFill>
                  <a:srgbClr val="0000FF"/>
                </a:solidFill>
                <a:latin typeface="Arial" charset="0"/>
              </a:rPr>
              <a:t>động.</a:t>
            </a:r>
          </a:p>
          <a:p>
            <a:pPr marL="566738" indent="-457200" algn="just" eaLnBrk="1" hangingPunct="1">
              <a:lnSpc>
                <a:spcPct val="114000"/>
              </a:lnSpc>
              <a:spcBef>
                <a:spcPts val="1200"/>
              </a:spcBef>
              <a:spcAft>
                <a:spcPts val="0"/>
              </a:spcAft>
              <a:buClr>
                <a:srgbClr val="FF0000"/>
              </a:buClr>
              <a:buFont typeface="+mj-lt"/>
              <a:buAutoNum type="arabicPeriod"/>
              <a:defRPr/>
            </a:pPr>
            <a:r>
              <a:rPr lang="it-IT" sz="2200" b="1" kern="0" smtClean="0">
                <a:solidFill>
                  <a:srgbClr val="0000FF"/>
                </a:solidFill>
                <a:latin typeface="Arial" charset="0"/>
              </a:rPr>
              <a:t>Quy </a:t>
            </a:r>
            <a:r>
              <a:rPr lang="it-IT" sz="2200" b="1" kern="0">
                <a:solidFill>
                  <a:srgbClr val="0000FF"/>
                </a:solidFill>
                <a:latin typeface="Arial" charset="0"/>
              </a:rPr>
              <a:t>chế thưởng do người sử dụng lao động quyết định và công bố công khai tại nơi làm việc sau khi tham khảo ý kiến của tổ chức đại diện người lao động tại cơ sở đối với nơi có tổ chức đại diện người lao động tại cơ </a:t>
            </a:r>
            <a:r>
              <a:rPr lang="it-IT" sz="2200" b="1" kern="0">
                <a:solidFill>
                  <a:srgbClr val="0000FF"/>
                </a:solidFill>
                <a:latin typeface="Arial" charset="0"/>
              </a:rPr>
              <a:t>sở</a:t>
            </a:r>
            <a:r>
              <a:rPr lang="it-IT" sz="2200" b="1" kern="0" smtClean="0">
                <a:solidFill>
                  <a:srgbClr val="0000FF"/>
                </a:solidFill>
                <a:latin typeface="Arial" charset="0"/>
              </a:rPr>
              <a:t>.</a:t>
            </a:r>
            <a:endParaRPr lang="it-IT" sz="2200" b="1" ker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algn="ctr"/>
            <a:r>
              <a:rPr lang="en-US" sz="2600" b="1" smtClean="0">
                <a:solidFill>
                  <a:srgbClr val="FF0000"/>
                </a:solidFill>
                <a:latin typeface="Arial" panose="020B0604020202020204" pitchFamily="34" charset="0"/>
                <a:cs typeface="Arial" panose="020B0604020202020204" pitchFamily="34" charset="0"/>
              </a:rPr>
              <a:t>Các </a:t>
            </a:r>
            <a:r>
              <a:rPr lang="en-US" sz="2600" b="1">
                <a:solidFill>
                  <a:srgbClr val="FF0000"/>
                </a:solidFill>
                <a:latin typeface="Arial" panose="020B0604020202020204" pitchFamily="34" charset="0"/>
                <a:cs typeface="Arial" panose="020B0604020202020204" pitchFamily="34" charset="0"/>
              </a:rPr>
              <a:t>điểm mới của Bộ Luật Lao động năm </a:t>
            </a:r>
            <a:r>
              <a:rPr lang="en-US" sz="2600" b="1" smtClean="0">
                <a:solidFill>
                  <a:srgbClr val="FF0000"/>
                </a:solidFill>
                <a:latin typeface="Arial" panose="020B0604020202020204" pitchFamily="34" charset="0"/>
                <a:cs typeface="Arial" panose="020B0604020202020204" pitchFamily="34" charset="0"/>
              </a:rPr>
              <a:t>2019</a:t>
            </a:r>
            <a:endParaRPr lang="en-US" sz="2600" b="1">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91825495"/>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66738" indent="-457200" algn="just" eaLnBrk="1" hangingPunct="1">
              <a:lnSpc>
                <a:spcPct val="114000"/>
              </a:lnSpc>
              <a:spcBef>
                <a:spcPts val="1200"/>
              </a:spcBef>
              <a:spcAft>
                <a:spcPts val="0"/>
              </a:spcAft>
              <a:buClr>
                <a:srgbClr val="FF0000"/>
              </a:buClr>
              <a:buFont typeface="Wingdings" panose="05000000000000000000" pitchFamily="2" charset="2"/>
              <a:buChar char="q"/>
              <a:defRPr/>
            </a:pPr>
            <a:r>
              <a:rPr lang="en-US" sz="2000" b="1" kern="0" smtClean="0">
                <a:solidFill>
                  <a:srgbClr val="FF3399"/>
                </a:solidFill>
                <a:latin typeface="Arial" charset="0"/>
              </a:rPr>
              <a:t>Doanh </a:t>
            </a:r>
            <a:r>
              <a:rPr lang="en-US" sz="2000" b="1" kern="0">
                <a:solidFill>
                  <a:srgbClr val="FF3399"/>
                </a:solidFill>
                <a:latin typeface="Arial" charset="0"/>
              </a:rPr>
              <a:t>nghiệp phải gửi bảng kê chi tiết </a:t>
            </a:r>
            <a:r>
              <a:rPr lang="en-US" sz="2000" b="1" kern="0">
                <a:solidFill>
                  <a:srgbClr val="FF3399"/>
                </a:solidFill>
                <a:latin typeface="Arial" charset="0"/>
              </a:rPr>
              <a:t>cho </a:t>
            </a:r>
            <a:r>
              <a:rPr lang="en-US" sz="2000" b="1" kern="0" smtClean="0">
                <a:solidFill>
                  <a:srgbClr val="FF3399"/>
                </a:solidFill>
                <a:latin typeface="Arial" charset="0"/>
              </a:rPr>
              <a:t>NLĐ khi </a:t>
            </a:r>
            <a:r>
              <a:rPr lang="en-US" sz="2000" b="1" kern="0">
                <a:solidFill>
                  <a:srgbClr val="FF3399"/>
                </a:solidFill>
                <a:latin typeface="Arial" charset="0"/>
              </a:rPr>
              <a:t>trả </a:t>
            </a:r>
            <a:r>
              <a:rPr lang="en-US" sz="2000" b="1" kern="0">
                <a:solidFill>
                  <a:srgbClr val="FF3399"/>
                </a:solidFill>
                <a:latin typeface="Arial" charset="0"/>
              </a:rPr>
              <a:t>lương</a:t>
            </a:r>
          </a:p>
          <a:p>
            <a:pPr marL="566738" indent="-457200" algn="just" eaLnBrk="1" hangingPunct="1">
              <a:lnSpc>
                <a:spcPct val="114000"/>
              </a:lnSpc>
              <a:spcBef>
                <a:spcPts val="1200"/>
              </a:spcBef>
              <a:spcAft>
                <a:spcPts val="0"/>
              </a:spcAft>
              <a:buClr>
                <a:srgbClr val="FF0000"/>
              </a:buClr>
              <a:buFont typeface="Wingdings" panose="05000000000000000000" pitchFamily="2" charset="2"/>
              <a:buChar char="Ø"/>
              <a:defRPr/>
            </a:pPr>
            <a:r>
              <a:rPr lang="en-US" sz="2000" b="1" kern="0" smtClean="0">
                <a:solidFill>
                  <a:srgbClr val="0000FF"/>
                </a:solidFill>
                <a:latin typeface="Arial" charset="0"/>
              </a:rPr>
              <a:t>Theo </a:t>
            </a:r>
            <a:r>
              <a:rPr lang="en-US" sz="2000" b="1" kern="0">
                <a:solidFill>
                  <a:srgbClr val="0000FF"/>
                </a:solidFill>
                <a:latin typeface="Arial" charset="0"/>
              </a:rPr>
              <a:t>khoản 3 </a:t>
            </a:r>
            <a:r>
              <a:rPr lang="en-US" sz="2000" b="1" kern="0">
                <a:solidFill>
                  <a:srgbClr val="0000FF"/>
                </a:solidFill>
                <a:latin typeface="Arial" charset="0"/>
              </a:rPr>
              <a:t>Điều </a:t>
            </a:r>
            <a:r>
              <a:rPr lang="en-US" sz="2000" b="1" kern="0" smtClean="0">
                <a:solidFill>
                  <a:srgbClr val="0000FF"/>
                </a:solidFill>
                <a:latin typeface="Arial" charset="0"/>
              </a:rPr>
              <a:t>95: </a:t>
            </a:r>
            <a:r>
              <a:rPr lang="en-US" sz="2000" b="1" kern="0">
                <a:solidFill>
                  <a:srgbClr val="0000FF"/>
                </a:solidFill>
                <a:latin typeface="Arial" charset="0"/>
              </a:rPr>
              <a:t>Mỗi lần trả lương, người sử dụng lao động phải thông báo bảng kê trả lương </a:t>
            </a:r>
            <a:r>
              <a:rPr lang="en-US" sz="2000" b="1" kern="0">
                <a:solidFill>
                  <a:srgbClr val="0000FF"/>
                </a:solidFill>
                <a:latin typeface="Arial" charset="0"/>
              </a:rPr>
              <a:t>cho </a:t>
            </a:r>
            <a:r>
              <a:rPr lang="en-US" sz="2000" b="1" kern="0" smtClean="0">
                <a:solidFill>
                  <a:srgbClr val="0000FF"/>
                </a:solidFill>
                <a:latin typeface="Arial" charset="0"/>
              </a:rPr>
              <a:t>NLĐ, </a:t>
            </a:r>
            <a:r>
              <a:rPr lang="en-US" sz="2000" b="1" kern="0">
                <a:solidFill>
                  <a:srgbClr val="0000FF"/>
                </a:solidFill>
                <a:latin typeface="Arial" charset="0"/>
              </a:rPr>
              <a:t>trong đó ghi rõ tiền lương, tiền lương làm thêm giờ, tiền lương làm việc vào ban đêm, nội dung và số tiền bị khấu trừ (</a:t>
            </a:r>
            <a:r>
              <a:rPr lang="en-US" sz="2000" b="1" kern="0">
                <a:solidFill>
                  <a:srgbClr val="0000FF"/>
                </a:solidFill>
                <a:latin typeface="Arial" charset="0"/>
              </a:rPr>
              <a:t>nếu </a:t>
            </a:r>
            <a:r>
              <a:rPr lang="en-US" sz="2000" b="1" kern="0" smtClean="0">
                <a:solidFill>
                  <a:srgbClr val="0000FF"/>
                </a:solidFill>
                <a:latin typeface="Arial" charset="0"/>
              </a:rPr>
              <a:t>có) </a:t>
            </a:r>
            <a:r>
              <a:rPr lang="en-US" sz="2000" b="1" kern="0" smtClean="0">
                <a:solidFill>
                  <a:srgbClr val="0000FF"/>
                </a:solidFill>
                <a:latin typeface="Arial" charset="0"/>
                <a:sym typeface="Wingdings" panose="05000000000000000000" pitchFamily="2" charset="2"/>
              </a:rPr>
              <a:t> </a:t>
            </a:r>
            <a:r>
              <a:rPr lang="en-US" sz="2000" b="1" kern="0" smtClean="0">
                <a:solidFill>
                  <a:srgbClr val="0000FF"/>
                </a:solidFill>
                <a:latin typeface="Arial" charset="0"/>
              </a:rPr>
              <a:t>Quy </a:t>
            </a:r>
            <a:r>
              <a:rPr lang="en-US" sz="2000" b="1" kern="0">
                <a:solidFill>
                  <a:srgbClr val="0000FF"/>
                </a:solidFill>
                <a:latin typeface="Arial" charset="0"/>
              </a:rPr>
              <a:t>định trả lương như trên đã tạo nên sự minh bạch, rõ ràng về tiền lương </a:t>
            </a:r>
            <a:r>
              <a:rPr lang="en-US" sz="2000" b="1" kern="0">
                <a:solidFill>
                  <a:srgbClr val="0000FF"/>
                </a:solidFill>
                <a:latin typeface="Arial" charset="0"/>
              </a:rPr>
              <a:t>của </a:t>
            </a:r>
            <a:r>
              <a:rPr lang="en-US" sz="2000" b="1" kern="0" smtClean="0">
                <a:solidFill>
                  <a:srgbClr val="0000FF"/>
                </a:solidFill>
                <a:latin typeface="Arial" charset="0"/>
              </a:rPr>
              <a:t>NLĐ.</a:t>
            </a:r>
          </a:p>
          <a:p>
            <a:pPr marL="566738" indent="-457200" algn="just" eaLnBrk="1" hangingPunct="1">
              <a:lnSpc>
                <a:spcPct val="114000"/>
              </a:lnSpc>
              <a:spcBef>
                <a:spcPts val="1200"/>
              </a:spcBef>
              <a:spcAft>
                <a:spcPts val="0"/>
              </a:spcAft>
              <a:buClr>
                <a:srgbClr val="FF0000"/>
              </a:buClr>
              <a:buFont typeface="Wingdings" panose="05000000000000000000" pitchFamily="2" charset="2"/>
              <a:buChar char="q"/>
              <a:defRPr/>
            </a:pPr>
            <a:r>
              <a:rPr lang="en-US" sz="2000" b="1" kern="0" smtClean="0">
                <a:solidFill>
                  <a:srgbClr val="FF3399"/>
                </a:solidFill>
                <a:latin typeface="Arial" charset="0"/>
              </a:rPr>
              <a:t>Tăng </a:t>
            </a:r>
            <a:r>
              <a:rPr lang="en-US" sz="2000" b="1" kern="0">
                <a:solidFill>
                  <a:srgbClr val="FF3399"/>
                </a:solidFill>
                <a:latin typeface="Arial" charset="0"/>
              </a:rPr>
              <a:t>thời lượng </a:t>
            </a:r>
            <a:r>
              <a:rPr lang="en-US" sz="2000" b="1" kern="0">
                <a:solidFill>
                  <a:srgbClr val="FF3399"/>
                </a:solidFill>
                <a:latin typeface="Arial" charset="0"/>
              </a:rPr>
              <a:t>mà </a:t>
            </a:r>
            <a:r>
              <a:rPr lang="en-US" sz="2000" b="1" kern="0" smtClean="0">
                <a:solidFill>
                  <a:srgbClr val="FF3399"/>
                </a:solidFill>
                <a:latin typeface="Arial" charset="0"/>
              </a:rPr>
              <a:t>NLĐ có </a:t>
            </a:r>
            <a:r>
              <a:rPr lang="en-US" sz="2000" b="1" kern="0">
                <a:solidFill>
                  <a:srgbClr val="FF3399"/>
                </a:solidFill>
                <a:latin typeface="Arial" charset="0"/>
              </a:rPr>
              <a:t>thể làm thêm </a:t>
            </a:r>
            <a:r>
              <a:rPr lang="en-US" sz="2000" b="1" kern="0">
                <a:solidFill>
                  <a:srgbClr val="FF3399"/>
                </a:solidFill>
                <a:latin typeface="Arial" charset="0"/>
              </a:rPr>
              <a:t>trong </a:t>
            </a:r>
            <a:r>
              <a:rPr lang="en-US" sz="2000" b="1" kern="0" smtClean="0">
                <a:solidFill>
                  <a:srgbClr val="FF3399"/>
                </a:solidFill>
                <a:latin typeface="Arial" charset="0"/>
              </a:rPr>
              <a:t>01 </a:t>
            </a:r>
            <a:r>
              <a:rPr lang="en-US" sz="2000" b="1" kern="0">
                <a:solidFill>
                  <a:srgbClr val="FF3399"/>
                </a:solidFill>
                <a:latin typeface="Arial" charset="0"/>
              </a:rPr>
              <a:t>tháng là </a:t>
            </a:r>
            <a:r>
              <a:rPr lang="en-US" sz="2000" b="1" kern="0">
                <a:solidFill>
                  <a:srgbClr val="FF3399"/>
                </a:solidFill>
                <a:latin typeface="Arial" charset="0"/>
              </a:rPr>
              <a:t>40 </a:t>
            </a:r>
            <a:r>
              <a:rPr lang="en-US" sz="2000" b="1" kern="0" smtClean="0">
                <a:solidFill>
                  <a:srgbClr val="FF3399"/>
                </a:solidFill>
                <a:latin typeface="Arial" charset="0"/>
              </a:rPr>
              <a:t>giờ</a:t>
            </a:r>
          </a:p>
          <a:p>
            <a:pPr marL="566738" indent="-457200" algn="just" eaLnBrk="1" hangingPunct="1">
              <a:lnSpc>
                <a:spcPct val="114000"/>
              </a:lnSpc>
              <a:spcBef>
                <a:spcPts val="1200"/>
              </a:spcBef>
              <a:spcAft>
                <a:spcPts val="0"/>
              </a:spcAft>
              <a:buClr>
                <a:srgbClr val="FF0000"/>
              </a:buClr>
              <a:buFont typeface="Wingdings" panose="05000000000000000000" pitchFamily="2" charset="2"/>
              <a:buChar char="Ø"/>
              <a:defRPr/>
            </a:pPr>
            <a:r>
              <a:rPr lang="en-US" sz="2000" b="1" kern="0" smtClean="0">
                <a:solidFill>
                  <a:srgbClr val="0000FF"/>
                </a:solidFill>
                <a:latin typeface="Arial" charset="0"/>
              </a:rPr>
              <a:t>Theo </a:t>
            </a:r>
            <a:r>
              <a:rPr lang="en-US" sz="2000" b="1" kern="0">
                <a:solidFill>
                  <a:srgbClr val="0000FF"/>
                </a:solidFill>
                <a:latin typeface="Arial" charset="0"/>
              </a:rPr>
              <a:t>điểm b khoản 2 </a:t>
            </a:r>
            <a:r>
              <a:rPr lang="en-US" sz="2000" b="1" kern="0">
                <a:solidFill>
                  <a:srgbClr val="0000FF"/>
                </a:solidFill>
                <a:latin typeface="Arial" charset="0"/>
              </a:rPr>
              <a:t>Điều </a:t>
            </a:r>
            <a:r>
              <a:rPr lang="en-US" sz="2000" b="1" kern="0" smtClean="0">
                <a:solidFill>
                  <a:srgbClr val="0000FF"/>
                </a:solidFill>
                <a:latin typeface="Arial" charset="0"/>
              </a:rPr>
              <a:t>107: </a:t>
            </a:r>
            <a:r>
              <a:rPr lang="en-US" sz="2000" b="1" kern="0">
                <a:solidFill>
                  <a:srgbClr val="0000FF"/>
                </a:solidFill>
                <a:latin typeface="Arial" charset="0"/>
              </a:rPr>
              <a:t>Thời gian tối đa một tháng </a:t>
            </a:r>
            <a:r>
              <a:rPr lang="en-US" sz="2000" b="1" kern="0">
                <a:solidFill>
                  <a:srgbClr val="0000FF"/>
                </a:solidFill>
                <a:latin typeface="Arial" charset="0"/>
              </a:rPr>
              <a:t>mà </a:t>
            </a:r>
            <a:r>
              <a:rPr lang="en-US" sz="2000" b="1" kern="0" smtClean="0">
                <a:solidFill>
                  <a:srgbClr val="0000FF"/>
                </a:solidFill>
                <a:latin typeface="Arial" charset="0"/>
              </a:rPr>
              <a:t>NLĐ có </a:t>
            </a:r>
            <a:r>
              <a:rPr lang="en-US" sz="2000" b="1" kern="0">
                <a:solidFill>
                  <a:srgbClr val="0000FF"/>
                </a:solidFill>
                <a:latin typeface="Arial" charset="0"/>
              </a:rPr>
              <a:t>thể làm thêm đã tăng lên là 40 giờ thay vì 30 giờ </a:t>
            </a:r>
            <a:r>
              <a:rPr lang="en-US" sz="2000" b="1" kern="0">
                <a:solidFill>
                  <a:srgbClr val="0000FF"/>
                </a:solidFill>
                <a:latin typeface="Arial" charset="0"/>
              </a:rPr>
              <a:t>như </a:t>
            </a:r>
            <a:r>
              <a:rPr lang="en-US" sz="2000" b="1" kern="0" smtClean="0">
                <a:solidFill>
                  <a:srgbClr val="0000FF"/>
                </a:solidFill>
                <a:latin typeface="Arial" charset="0"/>
              </a:rPr>
              <a:t>trước đây.</a:t>
            </a:r>
          </a:p>
          <a:p>
            <a:pPr marL="566738" indent="-457200" algn="just" eaLnBrk="1" hangingPunct="1">
              <a:lnSpc>
                <a:spcPct val="114000"/>
              </a:lnSpc>
              <a:spcBef>
                <a:spcPts val="1200"/>
              </a:spcBef>
              <a:spcAft>
                <a:spcPts val="0"/>
              </a:spcAft>
              <a:buClr>
                <a:srgbClr val="FF0000"/>
              </a:buClr>
              <a:buFont typeface="Wingdings" panose="05000000000000000000" pitchFamily="2" charset="2"/>
              <a:buChar char="Ø"/>
              <a:defRPr/>
            </a:pPr>
            <a:r>
              <a:rPr lang="en-US" sz="2000" b="1" kern="0" smtClean="0">
                <a:solidFill>
                  <a:srgbClr val="0000FF"/>
                </a:solidFill>
                <a:latin typeface="Arial" charset="0"/>
              </a:rPr>
              <a:t>Theo </a:t>
            </a:r>
            <a:r>
              <a:rPr lang="en-US" sz="2000" b="1" kern="0">
                <a:solidFill>
                  <a:srgbClr val="0000FF"/>
                </a:solidFill>
                <a:latin typeface="Arial" charset="0"/>
              </a:rPr>
              <a:t>khoản 3 </a:t>
            </a:r>
            <a:r>
              <a:rPr lang="en-US" sz="2000" b="1" kern="0">
                <a:solidFill>
                  <a:srgbClr val="0000FF"/>
                </a:solidFill>
                <a:latin typeface="Arial" charset="0"/>
              </a:rPr>
              <a:t>Điều </a:t>
            </a:r>
            <a:r>
              <a:rPr lang="en-US" sz="2000" b="1" kern="0" smtClean="0">
                <a:solidFill>
                  <a:srgbClr val="0000FF"/>
                </a:solidFill>
                <a:latin typeface="Arial" charset="0"/>
              </a:rPr>
              <a:t>107: </a:t>
            </a:r>
            <a:r>
              <a:rPr lang="en-US" sz="2000" b="1" kern="0">
                <a:solidFill>
                  <a:srgbClr val="0000FF"/>
                </a:solidFill>
                <a:latin typeface="Arial" charset="0"/>
              </a:rPr>
              <a:t>Các trường hợp được làm thêm tới 300 giờ/năm như sản xuất, gia công xuất khẩu sản phẩm là hàng dệt, may, da, giày, linh kiện điện, điện tử, chế biến nông, lâm, thủy sản; sản xuất, cung cấp điện, viễn thông, lọc dầu; cấp, thoát </a:t>
            </a:r>
            <a:r>
              <a:rPr lang="en-US" sz="2000" b="1" kern="0">
                <a:solidFill>
                  <a:srgbClr val="0000FF"/>
                </a:solidFill>
                <a:latin typeface="Arial" charset="0"/>
              </a:rPr>
              <a:t>nước</a:t>
            </a:r>
            <a:r>
              <a:rPr lang="en-US" sz="2000" b="1" kern="0" smtClean="0">
                <a:solidFill>
                  <a:srgbClr val="0000FF"/>
                </a:solidFill>
                <a:latin typeface="Arial" charset="0"/>
              </a:rPr>
              <a:t>;…</a:t>
            </a:r>
            <a:endParaRPr lang="en-US" sz="2000" b="1" ker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algn="ctr"/>
            <a:r>
              <a:rPr lang="en-US" sz="2600" b="1" smtClean="0">
                <a:solidFill>
                  <a:srgbClr val="FF0000"/>
                </a:solidFill>
                <a:latin typeface="Arial" panose="020B0604020202020204" pitchFamily="34" charset="0"/>
                <a:cs typeface="Arial" panose="020B0604020202020204" pitchFamily="34" charset="0"/>
              </a:rPr>
              <a:t>Các </a:t>
            </a:r>
            <a:r>
              <a:rPr lang="en-US" sz="2600" b="1">
                <a:solidFill>
                  <a:srgbClr val="FF0000"/>
                </a:solidFill>
                <a:latin typeface="Arial" panose="020B0604020202020204" pitchFamily="34" charset="0"/>
                <a:cs typeface="Arial" panose="020B0604020202020204" pitchFamily="34" charset="0"/>
              </a:rPr>
              <a:t>điểm mới của Bộ Luật Lao động năm </a:t>
            </a:r>
            <a:r>
              <a:rPr lang="en-US" sz="2600" b="1" smtClean="0">
                <a:solidFill>
                  <a:srgbClr val="FF0000"/>
                </a:solidFill>
                <a:latin typeface="Arial" panose="020B0604020202020204" pitchFamily="34" charset="0"/>
                <a:cs typeface="Arial" panose="020B0604020202020204" pitchFamily="34" charset="0"/>
              </a:rPr>
              <a:t>2019</a:t>
            </a:r>
            <a:endParaRPr lang="en-US" sz="2600" b="1">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43837522"/>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66738" indent="-457200" algn="just" eaLnBrk="1" hangingPunct="1">
              <a:lnSpc>
                <a:spcPct val="114000"/>
              </a:lnSpc>
              <a:spcBef>
                <a:spcPts val="1200"/>
              </a:spcBef>
              <a:spcAft>
                <a:spcPts val="0"/>
              </a:spcAft>
              <a:buClr>
                <a:srgbClr val="FF0000"/>
              </a:buClr>
              <a:buFont typeface="Wingdings" panose="05000000000000000000" pitchFamily="2" charset="2"/>
              <a:buChar char="q"/>
              <a:defRPr/>
            </a:pPr>
            <a:r>
              <a:rPr lang="en-US" sz="1900" b="1" kern="0" smtClean="0">
                <a:solidFill>
                  <a:srgbClr val="FF3399"/>
                </a:solidFill>
                <a:latin typeface="Arial" charset="0"/>
              </a:rPr>
              <a:t>Đối </a:t>
            </a:r>
            <a:r>
              <a:rPr lang="en-US" sz="1900" b="1" kern="0">
                <a:solidFill>
                  <a:srgbClr val="FF3399"/>
                </a:solidFill>
                <a:latin typeface="Arial" charset="0"/>
              </a:rPr>
              <a:t>thoại định kỳ tại nơi làm việc giảm xuống còn 1 </a:t>
            </a:r>
            <a:r>
              <a:rPr lang="en-US" sz="1900" b="1" kern="0">
                <a:solidFill>
                  <a:srgbClr val="FF3399"/>
                </a:solidFill>
                <a:latin typeface="Arial" charset="0"/>
              </a:rPr>
              <a:t>năm/lần</a:t>
            </a:r>
          </a:p>
          <a:p>
            <a:pPr marL="566738" indent="-457200" algn="just" eaLnBrk="1" hangingPunct="1">
              <a:lnSpc>
                <a:spcPct val="114000"/>
              </a:lnSpc>
              <a:spcBef>
                <a:spcPts val="1200"/>
              </a:spcBef>
              <a:spcAft>
                <a:spcPts val="0"/>
              </a:spcAft>
              <a:buClr>
                <a:srgbClr val="FF0000"/>
              </a:buClr>
              <a:buFont typeface="Wingdings" panose="05000000000000000000" pitchFamily="2" charset="2"/>
              <a:buChar char="Ø"/>
              <a:defRPr/>
            </a:pPr>
            <a:r>
              <a:rPr lang="en-US" sz="1900" b="1" kern="0" smtClean="0">
                <a:solidFill>
                  <a:srgbClr val="0000FF"/>
                </a:solidFill>
                <a:latin typeface="Arial" charset="0"/>
              </a:rPr>
              <a:t>Thay </a:t>
            </a:r>
            <a:r>
              <a:rPr lang="en-US" sz="1900" b="1" kern="0">
                <a:solidFill>
                  <a:srgbClr val="0000FF"/>
                </a:solidFill>
                <a:latin typeface="Arial" charset="0"/>
              </a:rPr>
              <a:t>vì tổ chức định kỳ 03 tháng/lần </a:t>
            </a:r>
            <a:r>
              <a:rPr lang="en-US" sz="1900" b="1" kern="0">
                <a:solidFill>
                  <a:srgbClr val="0000FF"/>
                </a:solidFill>
                <a:latin typeface="Arial" charset="0"/>
              </a:rPr>
              <a:t>như </a:t>
            </a:r>
            <a:r>
              <a:rPr lang="en-US" sz="1900" b="1" kern="0" smtClean="0">
                <a:solidFill>
                  <a:srgbClr val="0000FF"/>
                </a:solidFill>
                <a:latin typeface="Arial" charset="0"/>
              </a:rPr>
              <a:t>trước đây, </a:t>
            </a:r>
            <a:r>
              <a:rPr lang="en-US" sz="1900" b="1" kern="0">
                <a:solidFill>
                  <a:srgbClr val="0000FF"/>
                </a:solidFill>
                <a:latin typeface="Arial" charset="0"/>
              </a:rPr>
              <a:t>khoản 1 Điều </a:t>
            </a:r>
            <a:r>
              <a:rPr lang="en-US" sz="1900" b="1" kern="0">
                <a:solidFill>
                  <a:srgbClr val="0000FF"/>
                </a:solidFill>
                <a:latin typeface="Arial" charset="0"/>
              </a:rPr>
              <a:t>63 </a:t>
            </a:r>
            <a:r>
              <a:rPr lang="en-US" sz="1900" b="1" kern="0" smtClean="0">
                <a:solidFill>
                  <a:srgbClr val="0000FF"/>
                </a:solidFill>
                <a:latin typeface="Arial" charset="0"/>
              </a:rPr>
              <a:t>đã </a:t>
            </a:r>
            <a:r>
              <a:rPr lang="en-US" sz="1900" b="1" kern="0">
                <a:solidFill>
                  <a:srgbClr val="0000FF"/>
                </a:solidFill>
                <a:latin typeface="Arial" charset="0"/>
              </a:rPr>
              <a:t>nâng thời gian tổ chức đối thoại định kỳ tại nơi làm việc </a:t>
            </a:r>
            <a:r>
              <a:rPr lang="en-US" sz="1900" b="1" kern="0">
                <a:solidFill>
                  <a:srgbClr val="0000FF"/>
                </a:solidFill>
                <a:latin typeface="Arial" charset="0"/>
              </a:rPr>
              <a:t>lên </a:t>
            </a:r>
            <a:r>
              <a:rPr lang="en-US" sz="1900" b="1" kern="0" smtClean="0">
                <a:solidFill>
                  <a:srgbClr val="0000FF"/>
                </a:solidFill>
                <a:latin typeface="Arial" charset="0"/>
              </a:rPr>
              <a:t>01 năm/lần; điều </a:t>
            </a:r>
            <a:r>
              <a:rPr lang="en-US" sz="1900" b="1" kern="0">
                <a:solidFill>
                  <a:srgbClr val="0000FF"/>
                </a:solidFill>
                <a:latin typeface="Arial" charset="0"/>
              </a:rPr>
              <a:t>khoản này còn bổ sung thêm một số trường hợp người sử </a:t>
            </a:r>
            <a:r>
              <a:rPr lang="en-US" sz="1900" b="1" kern="0">
                <a:solidFill>
                  <a:srgbClr val="0000FF"/>
                </a:solidFill>
                <a:latin typeface="Arial" charset="0"/>
              </a:rPr>
              <a:t>dụng </a:t>
            </a:r>
            <a:r>
              <a:rPr lang="en-US" sz="1900" b="1" kern="0" smtClean="0">
                <a:solidFill>
                  <a:srgbClr val="0000FF"/>
                </a:solidFill>
                <a:latin typeface="Arial" charset="0"/>
              </a:rPr>
              <a:t>LĐ </a:t>
            </a:r>
            <a:r>
              <a:rPr lang="en-US" sz="1900" b="1" kern="0">
                <a:solidFill>
                  <a:srgbClr val="0000FF"/>
                </a:solidFill>
                <a:latin typeface="Arial" charset="0"/>
              </a:rPr>
              <a:t>phải tổ chức đối thoại như nguy cơ mất việc làm, phải thôi việc; xây dựng thang lương, bảng lương, định mức </a:t>
            </a:r>
            <a:r>
              <a:rPr lang="en-US" sz="1900" b="1" kern="0">
                <a:solidFill>
                  <a:srgbClr val="0000FF"/>
                </a:solidFill>
                <a:latin typeface="Arial" charset="0"/>
              </a:rPr>
              <a:t>lao </a:t>
            </a:r>
            <a:r>
              <a:rPr lang="en-US" sz="1900" b="1" kern="0" smtClean="0">
                <a:solidFill>
                  <a:srgbClr val="0000FF"/>
                </a:solidFill>
                <a:latin typeface="Arial" charset="0"/>
              </a:rPr>
              <a:t>động…</a:t>
            </a:r>
          </a:p>
          <a:p>
            <a:pPr marL="566738" indent="-457200" algn="just" eaLnBrk="1" hangingPunct="1">
              <a:lnSpc>
                <a:spcPct val="114000"/>
              </a:lnSpc>
              <a:spcBef>
                <a:spcPts val="1200"/>
              </a:spcBef>
              <a:spcAft>
                <a:spcPts val="0"/>
              </a:spcAft>
              <a:buClr>
                <a:srgbClr val="FF0000"/>
              </a:buClr>
              <a:buFont typeface="Wingdings" panose="05000000000000000000" pitchFamily="2" charset="2"/>
              <a:buChar char="q"/>
              <a:defRPr/>
            </a:pPr>
            <a:r>
              <a:rPr lang="en-US" sz="1900" b="1" kern="0" smtClean="0">
                <a:solidFill>
                  <a:srgbClr val="FF3399"/>
                </a:solidFill>
                <a:latin typeface="Arial" charset="0"/>
              </a:rPr>
              <a:t>Người </a:t>
            </a:r>
            <a:r>
              <a:rPr lang="en-US" sz="1900" b="1" kern="0">
                <a:solidFill>
                  <a:srgbClr val="FF3399"/>
                </a:solidFill>
                <a:latin typeface="Arial" charset="0"/>
              </a:rPr>
              <a:t>sử dụng lao động được ký hợp đồng xác định thời hạn nhiều lần với người </a:t>
            </a:r>
            <a:r>
              <a:rPr lang="en-US" sz="1900" b="1" kern="0">
                <a:solidFill>
                  <a:srgbClr val="FF3399"/>
                </a:solidFill>
                <a:latin typeface="Arial" charset="0"/>
              </a:rPr>
              <a:t>cao </a:t>
            </a:r>
            <a:r>
              <a:rPr lang="en-US" sz="1900" b="1" kern="0" smtClean="0">
                <a:solidFill>
                  <a:srgbClr val="FF3399"/>
                </a:solidFill>
                <a:latin typeface="Arial" charset="0"/>
              </a:rPr>
              <a:t>tuổi</a:t>
            </a:r>
          </a:p>
          <a:p>
            <a:pPr marL="566738" indent="-457200" algn="just" eaLnBrk="1" hangingPunct="1">
              <a:lnSpc>
                <a:spcPct val="114000"/>
              </a:lnSpc>
              <a:spcBef>
                <a:spcPts val="1200"/>
              </a:spcBef>
              <a:spcAft>
                <a:spcPts val="0"/>
              </a:spcAft>
              <a:buClr>
                <a:srgbClr val="FF0000"/>
              </a:buClr>
              <a:buFont typeface="Wingdings" panose="05000000000000000000" pitchFamily="2" charset="2"/>
              <a:buChar char="Ø"/>
              <a:defRPr/>
            </a:pPr>
            <a:r>
              <a:rPr lang="en-US" sz="1900" b="1" kern="0" smtClean="0">
                <a:solidFill>
                  <a:srgbClr val="0000FF"/>
                </a:solidFill>
                <a:latin typeface="Arial" charset="0"/>
              </a:rPr>
              <a:t>Điều 149: </a:t>
            </a:r>
            <a:r>
              <a:rPr lang="en-US" sz="1900" b="1" kern="0">
                <a:solidFill>
                  <a:srgbClr val="0000FF"/>
                </a:solidFill>
                <a:latin typeface="Arial" charset="0"/>
              </a:rPr>
              <a:t>“Khi sử </a:t>
            </a:r>
            <a:r>
              <a:rPr lang="en-US" sz="1900" b="1" kern="0">
                <a:solidFill>
                  <a:srgbClr val="0000FF"/>
                </a:solidFill>
                <a:latin typeface="Arial" charset="0"/>
              </a:rPr>
              <a:t>dụng </a:t>
            </a:r>
            <a:r>
              <a:rPr lang="en-US" sz="1900" b="1" kern="0" smtClean="0">
                <a:solidFill>
                  <a:srgbClr val="0000FF"/>
                </a:solidFill>
                <a:latin typeface="Arial" charset="0"/>
              </a:rPr>
              <a:t>NLĐ cao </a:t>
            </a:r>
            <a:r>
              <a:rPr lang="en-US" sz="1900" b="1" kern="0">
                <a:solidFill>
                  <a:srgbClr val="0000FF"/>
                </a:solidFill>
                <a:latin typeface="Arial" charset="0"/>
              </a:rPr>
              <a:t>tuổi, hai bên có thể thỏa thuận giao kết nhiều lần hợp đồng lao động xác định thời </a:t>
            </a:r>
            <a:r>
              <a:rPr lang="en-US" sz="1900" b="1" kern="0">
                <a:solidFill>
                  <a:srgbClr val="0000FF"/>
                </a:solidFill>
                <a:latin typeface="Arial" charset="0"/>
              </a:rPr>
              <a:t>hạn</a:t>
            </a:r>
            <a:r>
              <a:rPr lang="en-US" sz="1900" b="1" kern="0" smtClean="0">
                <a:solidFill>
                  <a:srgbClr val="0000FF"/>
                </a:solidFill>
                <a:latin typeface="Arial" charset="0"/>
              </a:rPr>
              <a:t>.”</a:t>
            </a:r>
          </a:p>
          <a:p>
            <a:pPr marL="566738" indent="-457200" algn="just" eaLnBrk="1" hangingPunct="1">
              <a:lnSpc>
                <a:spcPct val="114000"/>
              </a:lnSpc>
              <a:spcBef>
                <a:spcPts val="1200"/>
              </a:spcBef>
              <a:spcAft>
                <a:spcPts val="0"/>
              </a:spcAft>
              <a:buClr>
                <a:srgbClr val="FF0000"/>
              </a:buClr>
              <a:buFont typeface="Wingdings" panose="05000000000000000000" pitchFamily="2" charset="2"/>
              <a:buChar char="Ø"/>
              <a:defRPr/>
            </a:pPr>
            <a:r>
              <a:rPr lang="en-US" sz="1900" b="1" kern="0" smtClean="0">
                <a:solidFill>
                  <a:srgbClr val="0000FF"/>
                </a:solidFill>
                <a:latin typeface="Arial" charset="0"/>
              </a:rPr>
              <a:t>Quy </a:t>
            </a:r>
            <a:r>
              <a:rPr lang="en-US" sz="1900" b="1" kern="0">
                <a:solidFill>
                  <a:srgbClr val="0000FF"/>
                </a:solidFill>
                <a:latin typeface="Arial" charset="0"/>
              </a:rPr>
              <a:t>định </a:t>
            </a:r>
            <a:r>
              <a:rPr lang="en-US" sz="1900" b="1" kern="0">
                <a:solidFill>
                  <a:srgbClr val="0000FF"/>
                </a:solidFill>
                <a:latin typeface="Arial" charset="0"/>
              </a:rPr>
              <a:t>trên </a:t>
            </a:r>
            <a:r>
              <a:rPr lang="en-US" sz="1900" b="1" kern="0" smtClean="0">
                <a:solidFill>
                  <a:srgbClr val="0000FF"/>
                </a:solidFill>
                <a:latin typeface="Arial" charset="0"/>
              </a:rPr>
              <a:t>cho </a:t>
            </a:r>
            <a:r>
              <a:rPr lang="en-US" sz="1900" b="1" kern="0">
                <a:solidFill>
                  <a:srgbClr val="0000FF"/>
                </a:solidFill>
                <a:latin typeface="Arial" charset="0"/>
              </a:rPr>
              <a:t>phép người sử dụng lao động thỏa thuận giao kết nhiều lần hợp đồng lao động xác định thời hạn với người cao tuổi thay vì kéo dài thời hạn hợp đồng lao động hoặc giao kết hợp đồng lao động mới như </a:t>
            </a:r>
            <a:r>
              <a:rPr lang="en-US" sz="1900" b="1" kern="0">
                <a:solidFill>
                  <a:srgbClr val="0000FF"/>
                </a:solidFill>
                <a:latin typeface="Arial" charset="0"/>
              </a:rPr>
              <a:t>trước </a:t>
            </a:r>
            <a:r>
              <a:rPr lang="en-US" sz="1900" b="1" kern="0" smtClean="0">
                <a:solidFill>
                  <a:srgbClr val="0000FF"/>
                </a:solidFill>
                <a:latin typeface="Arial" charset="0"/>
              </a:rPr>
              <a:t>đây.</a:t>
            </a:r>
            <a:endParaRPr lang="en-US" sz="1900" b="1" ker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algn="ctr"/>
            <a:r>
              <a:rPr lang="en-US" sz="2600" b="1" smtClean="0">
                <a:solidFill>
                  <a:srgbClr val="FF0000"/>
                </a:solidFill>
                <a:latin typeface="Arial" panose="020B0604020202020204" pitchFamily="34" charset="0"/>
                <a:cs typeface="Arial" panose="020B0604020202020204" pitchFamily="34" charset="0"/>
              </a:rPr>
              <a:t>Các </a:t>
            </a:r>
            <a:r>
              <a:rPr lang="en-US" sz="2600" b="1">
                <a:solidFill>
                  <a:srgbClr val="FF0000"/>
                </a:solidFill>
                <a:latin typeface="Arial" panose="020B0604020202020204" pitchFamily="34" charset="0"/>
                <a:cs typeface="Arial" panose="020B0604020202020204" pitchFamily="34" charset="0"/>
              </a:rPr>
              <a:t>điểm mới của Bộ Luật Lao động năm </a:t>
            </a:r>
            <a:r>
              <a:rPr lang="en-US" sz="2600" b="1" smtClean="0">
                <a:solidFill>
                  <a:srgbClr val="FF0000"/>
                </a:solidFill>
                <a:latin typeface="Arial" panose="020B0604020202020204" pitchFamily="34" charset="0"/>
                <a:cs typeface="Arial" panose="020B0604020202020204" pitchFamily="34" charset="0"/>
              </a:rPr>
              <a:t>2019</a:t>
            </a:r>
            <a:endParaRPr lang="en-US" sz="2600" b="1">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93875367"/>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66738" indent="-457200" algn="just" eaLnBrk="1" hangingPunct="1">
              <a:lnSpc>
                <a:spcPct val="114000"/>
              </a:lnSpc>
              <a:spcBef>
                <a:spcPts val="1200"/>
              </a:spcBef>
              <a:spcAft>
                <a:spcPts val="0"/>
              </a:spcAft>
              <a:buClr>
                <a:srgbClr val="FF0000"/>
              </a:buClr>
              <a:buFont typeface="Wingdings" panose="05000000000000000000" pitchFamily="2" charset="2"/>
              <a:buChar char="q"/>
              <a:defRPr/>
            </a:pPr>
            <a:r>
              <a:rPr lang="en-US" sz="2200" b="1" kern="0" smtClean="0">
                <a:solidFill>
                  <a:srgbClr val="FF3399"/>
                </a:solidFill>
                <a:latin typeface="Arial" charset="0"/>
              </a:rPr>
              <a:t>Quy </a:t>
            </a:r>
            <a:r>
              <a:rPr lang="en-US" sz="2200" b="1" kern="0">
                <a:solidFill>
                  <a:srgbClr val="FF3399"/>
                </a:solidFill>
                <a:latin typeface="Arial" charset="0"/>
              </a:rPr>
              <a:t>định chặt chẽ hơn về thử việc</a:t>
            </a:r>
          </a:p>
          <a:p>
            <a:pPr marL="566738" indent="-457200" algn="just" eaLnBrk="1" hangingPunct="1">
              <a:lnSpc>
                <a:spcPct val="114000"/>
              </a:lnSpc>
              <a:spcBef>
                <a:spcPts val="1200"/>
              </a:spcBef>
              <a:spcAft>
                <a:spcPts val="0"/>
              </a:spcAft>
              <a:buClr>
                <a:srgbClr val="FF0000"/>
              </a:buClr>
              <a:buFont typeface="Wingdings" panose="05000000000000000000" pitchFamily="2" charset="2"/>
              <a:buChar char="v"/>
              <a:defRPr/>
            </a:pPr>
            <a:r>
              <a:rPr lang="nl-NL" sz="2200" b="1" kern="0" smtClean="0">
                <a:solidFill>
                  <a:srgbClr val="009900"/>
                </a:solidFill>
                <a:latin typeface="Arial" charset="0"/>
              </a:rPr>
              <a:t>Điều </a:t>
            </a:r>
            <a:r>
              <a:rPr lang="nl-NL" sz="2200" b="1" kern="0">
                <a:solidFill>
                  <a:srgbClr val="009900"/>
                </a:solidFill>
                <a:latin typeface="Arial" charset="0"/>
              </a:rPr>
              <a:t>24. Thử </a:t>
            </a:r>
            <a:r>
              <a:rPr lang="nl-NL" sz="2200" b="1" kern="0">
                <a:solidFill>
                  <a:srgbClr val="009900"/>
                </a:solidFill>
                <a:latin typeface="Arial" charset="0"/>
              </a:rPr>
              <a:t>việc</a:t>
            </a:r>
          </a:p>
          <a:p>
            <a:pPr marL="566738" indent="-457200" algn="just" eaLnBrk="1" hangingPunct="1">
              <a:lnSpc>
                <a:spcPct val="114000"/>
              </a:lnSpc>
              <a:spcBef>
                <a:spcPts val="1200"/>
              </a:spcBef>
              <a:spcAft>
                <a:spcPts val="0"/>
              </a:spcAft>
              <a:buClr>
                <a:srgbClr val="FF0000"/>
              </a:buClr>
              <a:buFont typeface="+mj-lt"/>
              <a:buAutoNum type="arabicPeriod"/>
              <a:defRPr/>
            </a:pPr>
            <a:r>
              <a:rPr lang="nl-NL" sz="2200" b="1" kern="0" smtClean="0">
                <a:solidFill>
                  <a:srgbClr val="0000FF"/>
                </a:solidFill>
                <a:latin typeface="Arial" charset="0"/>
              </a:rPr>
              <a:t>Người </a:t>
            </a:r>
            <a:r>
              <a:rPr lang="nl-NL" sz="2200" b="1" kern="0">
                <a:solidFill>
                  <a:srgbClr val="0000FF"/>
                </a:solidFill>
                <a:latin typeface="Arial" charset="0"/>
              </a:rPr>
              <a:t>sử dụng lao động </a:t>
            </a:r>
            <a:r>
              <a:rPr lang="nl-NL" sz="2200" b="1" kern="0">
                <a:solidFill>
                  <a:srgbClr val="0000FF"/>
                </a:solidFill>
                <a:latin typeface="Arial" charset="0"/>
              </a:rPr>
              <a:t>và </a:t>
            </a:r>
            <a:r>
              <a:rPr lang="nl-NL" sz="2200" b="1" kern="0" smtClean="0">
                <a:solidFill>
                  <a:srgbClr val="0000FF"/>
                </a:solidFill>
                <a:latin typeface="Arial" charset="0"/>
              </a:rPr>
              <a:t>NLĐ có </a:t>
            </a:r>
            <a:r>
              <a:rPr lang="nl-NL" sz="2200" b="1" kern="0">
                <a:solidFill>
                  <a:srgbClr val="0000FF"/>
                </a:solidFill>
                <a:latin typeface="Arial" charset="0"/>
              </a:rPr>
              <a:t>thể thỏa thuận nội dung thử việc ghi trong hợp đồng lao động hoặc thỏa thuận về thử việc bằng việc giao kết hợp đồng </a:t>
            </a:r>
            <a:r>
              <a:rPr lang="nl-NL" sz="2200" b="1" kern="0">
                <a:solidFill>
                  <a:srgbClr val="0000FF"/>
                </a:solidFill>
                <a:latin typeface="Arial" charset="0"/>
              </a:rPr>
              <a:t>thử </a:t>
            </a:r>
            <a:r>
              <a:rPr lang="nl-NL" sz="2200" b="1" kern="0" smtClean="0">
                <a:solidFill>
                  <a:srgbClr val="0000FF"/>
                </a:solidFill>
                <a:latin typeface="Arial" charset="0"/>
              </a:rPr>
              <a:t>việc.</a:t>
            </a:r>
          </a:p>
          <a:p>
            <a:pPr marL="566738" indent="-457200" algn="just" eaLnBrk="1" hangingPunct="1">
              <a:lnSpc>
                <a:spcPct val="114000"/>
              </a:lnSpc>
              <a:spcBef>
                <a:spcPts val="1200"/>
              </a:spcBef>
              <a:spcAft>
                <a:spcPts val="0"/>
              </a:spcAft>
              <a:buClr>
                <a:srgbClr val="FF0000"/>
              </a:buClr>
              <a:buFont typeface="+mj-lt"/>
              <a:buAutoNum type="arabicPeriod"/>
              <a:defRPr/>
            </a:pPr>
            <a:r>
              <a:rPr lang="nl-NL" sz="2200" b="1" kern="0" smtClean="0">
                <a:solidFill>
                  <a:srgbClr val="0000FF"/>
                </a:solidFill>
                <a:latin typeface="Arial" charset="0"/>
              </a:rPr>
              <a:t>Nội </a:t>
            </a:r>
            <a:r>
              <a:rPr lang="nl-NL" sz="2200" b="1" kern="0">
                <a:solidFill>
                  <a:srgbClr val="0000FF"/>
                </a:solidFill>
                <a:latin typeface="Arial" charset="0"/>
              </a:rPr>
              <a:t>dung chủ yếu của hợp đồng thử việc gồm thời gian thử việc và nội dung quy định tại các điểm a, b, c, đ, g và h khoản 1 Điều 21 của Bộ luật này</a:t>
            </a:r>
            <a:r>
              <a:rPr lang="nl-NL" sz="2200" b="1" kern="0">
                <a:solidFill>
                  <a:srgbClr val="0000FF"/>
                </a:solidFill>
                <a:latin typeface="Arial" charset="0"/>
              </a:rPr>
              <a:t>. </a:t>
            </a:r>
            <a:endParaRPr lang="nl-NL" sz="2200" b="1" kern="0" smtClean="0">
              <a:solidFill>
                <a:srgbClr val="0000FF"/>
              </a:solidFill>
              <a:latin typeface="Arial" charset="0"/>
            </a:endParaRPr>
          </a:p>
          <a:p>
            <a:pPr marL="566738" indent="-457200" algn="just" eaLnBrk="1" hangingPunct="1">
              <a:lnSpc>
                <a:spcPct val="114000"/>
              </a:lnSpc>
              <a:spcBef>
                <a:spcPts val="1200"/>
              </a:spcBef>
              <a:spcAft>
                <a:spcPts val="0"/>
              </a:spcAft>
              <a:buClr>
                <a:srgbClr val="FF0000"/>
              </a:buClr>
              <a:buFont typeface="+mj-lt"/>
              <a:buAutoNum type="arabicPeriod"/>
              <a:defRPr/>
            </a:pPr>
            <a:r>
              <a:rPr lang="nl-NL" sz="2200" b="1" kern="0" smtClean="0">
                <a:solidFill>
                  <a:srgbClr val="0000FF"/>
                </a:solidFill>
                <a:latin typeface="Arial" charset="0"/>
              </a:rPr>
              <a:t>Không </a:t>
            </a:r>
            <a:r>
              <a:rPr lang="nl-NL" sz="2200" b="1" kern="0">
                <a:solidFill>
                  <a:srgbClr val="0000FF"/>
                </a:solidFill>
                <a:latin typeface="Arial" charset="0"/>
              </a:rPr>
              <a:t>áp dụng thử việc đối </a:t>
            </a:r>
            <a:r>
              <a:rPr lang="nl-NL" sz="2200" b="1" kern="0">
                <a:solidFill>
                  <a:srgbClr val="0000FF"/>
                </a:solidFill>
                <a:latin typeface="Arial" charset="0"/>
              </a:rPr>
              <a:t>với </a:t>
            </a:r>
            <a:r>
              <a:rPr lang="nl-NL" sz="2200" b="1" kern="0" smtClean="0">
                <a:solidFill>
                  <a:srgbClr val="0000FF"/>
                </a:solidFill>
                <a:latin typeface="Arial" charset="0"/>
              </a:rPr>
              <a:t>NLĐ giao </a:t>
            </a:r>
            <a:r>
              <a:rPr lang="nl-NL" sz="2200" b="1" kern="0">
                <a:solidFill>
                  <a:srgbClr val="0000FF"/>
                </a:solidFill>
                <a:latin typeface="Arial" charset="0"/>
              </a:rPr>
              <a:t>kết hợp đồng lao động có thời hạn dưới 01 </a:t>
            </a:r>
            <a:r>
              <a:rPr lang="nl-NL" sz="2200" b="1" kern="0">
                <a:solidFill>
                  <a:srgbClr val="0000FF"/>
                </a:solidFill>
                <a:latin typeface="Arial" charset="0"/>
              </a:rPr>
              <a:t>tháng</a:t>
            </a:r>
            <a:r>
              <a:rPr lang="nl-NL" sz="2200" b="1" kern="0" smtClean="0">
                <a:solidFill>
                  <a:srgbClr val="0000FF"/>
                </a:solidFill>
                <a:latin typeface="Arial" charset="0"/>
              </a:rPr>
              <a:t>.</a:t>
            </a:r>
            <a:endParaRPr lang="it-IT" sz="2200" b="1" ker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algn="ctr"/>
            <a:r>
              <a:rPr lang="en-US" sz="2600" b="1" smtClean="0">
                <a:solidFill>
                  <a:srgbClr val="FF0000"/>
                </a:solidFill>
                <a:latin typeface="Arial" panose="020B0604020202020204" pitchFamily="34" charset="0"/>
                <a:cs typeface="Arial" panose="020B0604020202020204" pitchFamily="34" charset="0"/>
              </a:rPr>
              <a:t>Các </a:t>
            </a:r>
            <a:r>
              <a:rPr lang="en-US" sz="2600" b="1">
                <a:solidFill>
                  <a:srgbClr val="FF0000"/>
                </a:solidFill>
                <a:latin typeface="Arial" panose="020B0604020202020204" pitchFamily="34" charset="0"/>
                <a:cs typeface="Arial" panose="020B0604020202020204" pitchFamily="34" charset="0"/>
              </a:rPr>
              <a:t>điểm mới của Bộ Luật Lao động năm </a:t>
            </a:r>
            <a:r>
              <a:rPr lang="en-US" sz="2600" b="1" smtClean="0">
                <a:solidFill>
                  <a:srgbClr val="FF0000"/>
                </a:solidFill>
                <a:latin typeface="Arial" panose="020B0604020202020204" pitchFamily="34" charset="0"/>
                <a:cs typeface="Arial" panose="020B0604020202020204" pitchFamily="34" charset="0"/>
              </a:rPr>
              <a:t>2019</a:t>
            </a:r>
            <a:endParaRPr lang="en-US" sz="2600" b="1">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13176028"/>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66738" indent="-457200" algn="just" eaLnBrk="1" hangingPunct="1">
              <a:lnSpc>
                <a:spcPct val="110000"/>
              </a:lnSpc>
              <a:spcBef>
                <a:spcPts val="1000"/>
              </a:spcBef>
              <a:spcAft>
                <a:spcPts val="0"/>
              </a:spcAft>
              <a:buClr>
                <a:srgbClr val="FF0000"/>
              </a:buClr>
              <a:buFont typeface="Wingdings" panose="05000000000000000000" pitchFamily="2" charset="2"/>
              <a:buChar char="q"/>
              <a:defRPr/>
            </a:pPr>
            <a:r>
              <a:rPr lang="en-US" sz="1900" b="1" kern="0" smtClean="0">
                <a:solidFill>
                  <a:srgbClr val="FF3399"/>
                </a:solidFill>
                <a:latin typeface="Arial" charset="0"/>
              </a:rPr>
              <a:t>Quy </a:t>
            </a:r>
            <a:r>
              <a:rPr lang="en-US" sz="1900" b="1" kern="0">
                <a:solidFill>
                  <a:srgbClr val="FF3399"/>
                </a:solidFill>
                <a:latin typeface="Arial" charset="0"/>
              </a:rPr>
              <a:t>định chặt chẽ hơn về thử việc</a:t>
            </a:r>
          </a:p>
          <a:p>
            <a:pPr marL="566738" indent="-457200" algn="just" eaLnBrk="1" hangingPunct="1">
              <a:lnSpc>
                <a:spcPct val="110000"/>
              </a:lnSpc>
              <a:spcBef>
                <a:spcPts val="1000"/>
              </a:spcBef>
              <a:spcAft>
                <a:spcPts val="0"/>
              </a:spcAft>
              <a:buClr>
                <a:srgbClr val="FF0000"/>
              </a:buClr>
              <a:buFont typeface="Wingdings" panose="05000000000000000000" pitchFamily="2" charset="2"/>
              <a:buChar char="v"/>
              <a:defRPr/>
            </a:pPr>
            <a:r>
              <a:rPr lang="nl-NL" sz="1900" b="1" kern="0" smtClean="0">
                <a:solidFill>
                  <a:srgbClr val="009900"/>
                </a:solidFill>
                <a:latin typeface="Arial" charset="0"/>
              </a:rPr>
              <a:t>Điều </a:t>
            </a:r>
            <a:r>
              <a:rPr lang="nl-NL" sz="1900" b="1" kern="0">
                <a:solidFill>
                  <a:srgbClr val="009900"/>
                </a:solidFill>
                <a:latin typeface="Arial" charset="0"/>
              </a:rPr>
              <a:t>25. Thời gian thử </a:t>
            </a:r>
            <a:r>
              <a:rPr lang="nl-NL" sz="1900" b="1" kern="0">
                <a:solidFill>
                  <a:srgbClr val="009900"/>
                </a:solidFill>
                <a:latin typeface="Arial" charset="0"/>
              </a:rPr>
              <a:t>việc</a:t>
            </a:r>
          </a:p>
          <a:p>
            <a:pPr marL="109538" indent="0" algn="just" eaLnBrk="1" hangingPunct="1">
              <a:lnSpc>
                <a:spcPct val="110000"/>
              </a:lnSpc>
              <a:spcBef>
                <a:spcPts val="1000"/>
              </a:spcBef>
              <a:spcAft>
                <a:spcPts val="0"/>
              </a:spcAft>
              <a:buClr>
                <a:srgbClr val="FF0000"/>
              </a:buClr>
              <a:buNone/>
              <a:defRPr/>
            </a:pPr>
            <a:r>
              <a:rPr lang="nl-NL" sz="1900" b="1" kern="0" smtClean="0">
                <a:solidFill>
                  <a:srgbClr val="0000FF"/>
                </a:solidFill>
                <a:latin typeface="Arial" charset="0"/>
              </a:rPr>
              <a:t>Thời </a:t>
            </a:r>
            <a:r>
              <a:rPr lang="nl-NL" sz="1900" b="1" kern="0">
                <a:solidFill>
                  <a:srgbClr val="0000FF"/>
                </a:solidFill>
                <a:latin typeface="Arial" charset="0"/>
              </a:rPr>
              <a:t>gian thử việc do hai bên thỏa thuận căn cứ vào tính chất và mức độ phức tạp của công việc nhưng chỉ được thử </a:t>
            </a:r>
            <a:r>
              <a:rPr lang="nl-NL" sz="1900" b="1" kern="0">
                <a:solidFill>
                  <a:srgbClr val="0000FF"/>
                </a:solidFill>
                <a:latin typeface="Arial" charset="0"/>
              </a:rPr>
              <a:t>việc </a:t>
            </a:r>
            <a:r>
              <a:rPr lang="nl-NL" sz="1900" b="1" kern="0" smtClean="0">
                <a:solidFill>
                  <a:srgbClr val="0000FF"/>
                </a:solidFill>
                <a:latin typeface="Arial" charset="0"/>
              </a:rPr>
              <a:t>01 </a:t>
            </a:r>
            <a:r>
              <a:rPr lang="nl-NL" sz="1900" b="1" kern="0">
                <a:solidFill>
                  <a:srgbClr val="0000FF"/>
                </a:solidFill>
                <a:latin typeface="Arial" charset="0"/>
              </a:rPr>
              <a:t>lần đối với một công việc và bảo đảm điều kiện </a:t>
            </a:r>
            <a:r>
              <a:rPr lang="nl-NL" sz="1900" b="1" kern="0">
                <a:solidFill>
                  <a:srgbClr val="0000FF"/>
                </a:solidFill>
                <a:latin typeface="Arial" charset="0"/>
              </a:rPr>
              <a:t>sau </a:t>
            </a:r>
            <a:r>
              <a:rPr lang="nl-NL" sz="1900" b="1" kern="0" smtClean="0">
                <a:solidFill>
                  <a:srgbClr val="0000FF"/>
                </a:solidFill>
                <a:latin typeface="Arial" charset="0"/>
              </a:rPr>
              <a:t>đây:</a:t>
            </a:r>
          </a:p>
          <a:p>
            <a:pPr marL="566738" indent="-457200" algn="just" eaLnBrk="1" hangingPunct="1">
              <a:lnSpc>
                <a:spcPct val="110000"/>
              </a:lnSpc>
              <a:spcBef>
                <a:spcPts val="1000"/>
              </a:spcBef>
              <a:spcAft>
                <a:spcPts val="0"/>
              </a:spcAft>
              <a:buClr>
                <a:srgbClr val="FF0000"/>
              </a:buClr>
              <a:buFont typeface="+mj-lt"/>
              <a:buAutoNum type="arabicPeriod"/>
              <a:defRPr/>
            </a:pPr>
            <a:r>
              <a:rPr lang="nl-NL" sz="1900" b="1" kern="0" smtClean="0">
                <a:solidFill>
                  <a:srgbClr val="0000FF"/>
                </a:solidFill>
                <a:latin typeface="Arial" charset="0"/>
              </a:rPr>
              <a:t>Không </a:t>
            </a:r>
            <a:r>
              <a:rPr lang="nl-NL" sz="1900" b="1" kern="0">
                <a:solidFill>
                  <a:srgbClr val="0000FF"/>
                </a:solidFill>
                <a:latin typeface="Arial" charset="0"/>
              </a:rPr>
              <a:t>quá </a:t>
            </a:r>
            <a:r>
              <a:rPr lang="nl-NL" sz="1900" b="1" kern="0">
                <a:solidFill>
                  <a:srgbClr val="FF3399"/>
                </a:solidFill>
                <a:latin typeface="Arial" charset="0"/>
              </a:rPr>
              <a:t>180 ngày </a:t>
            </a:r>
            <a:r>
              <a:rPr lang="nl-NL" sz="1900" b="1" kern="0">
                <a:solidFill>
                  <a:srgbClr val="0000FF"/>
                </a:solidFill>
                <a:latin typeface="Arial" charset="0"/>
              </a:rPr>
              <a:t>đối với công việc của người quản lý doanh nghiệp theo quy định của Luật Doanh nghiệp, Luật Quản lý, sử dụng vốn nhà nước đầu tư vào sản xuất, kinh doanh tại </a:t>
            </a:r>
            <a:r>
              <a:rPr lang="nl-NL" sz="1900" b="1" kern="0">
                <a:solidFill>
                  <a:srgbClr val="0000FF"/>
                </a:solidFill>
                <a:latin typeface="Arial" charset="0"/>
              </a:rPr>
              <a:t>doanh </a:t>
            </a:r>
            <a:r>
              <a:rPr lang="nl-NL" sz="1900" b="1" kern="0" smtClean="0">
                <a:solidFill>
                  <a:srgbClr val="0000FF"/>
                </a:solidFill>
                <a:latin typeface="Arial" charset="0"/>
              </a:rPr>
              <a:t>nghiệp;</a:t>
            </a:r>
          </a:p>
          <a:p>
            <a:pPr marL="566738" indent="-457200" algn="just" eaLnBrk="1" hangingPunct="1">
              <a:lnSpc>
                <a:spcPct val="110000"/>
              </a:lnSpc>
              <a:spcBef>
                <a:spcPts val="1000"/>
              </a:spcBef>
              <a:spcAft>
                <a:spcPts val="0"/>
              </a:spcAft>
              <a:buClr>
                <a:srgbClr val="FF0000"/>
              </a:buClr>
              <a:buFont typeface="+mj-lt"/>
              <a:buAutoNum type="arabicPeriod"/>
              <a:defRPr/>
            </a:pPr>
            <a:r>
              <a:rPr lang="nl-NL" sz="1900" b="1" kern="0" smtClean="0">
                <a:solidFill>
                  <a:srgbClr val="0000FF"/>
                </a:solidFill>
                <a:latin typeface="Arial" charset="0"/>
              </a:rPr>
              <a:t>Không </a:t>
            </a:r>
            <a:r>
              <a:rPr lang="nl-NL" sz="1900" b="1" kern="0">
                <a:solidFill>
                  <a:srgbClr val="0000FF"/>
                </a:solidFill>
                <a:latin typeface="Arial" charset="0"/>
              </a:rPr>
              <a:t>quá </a:t>
            </a:r>
            <a:r>
              <a:rPr lang="nl-NL" sz="1900" b="1" kern="0">
                <a:solidFill>
                  <a:srgbClr val="FF3399"/>
                </a:solidFill>
                <a:latin typeface="Arial" charset="0"/>
              </a:rPr>
              <a:t>60 ngày </a:t>
            </a:r>
            <a:r>
              <a:rPr lang="nl-NL" sz="1900" b="1" kern="0">
                <a:solidFill>
                  <a:srgbClr val="0000FF"/>
                </a:solidFill>
                <a:latin typeface="Arial" charset="0"/>
              </a:rPr>
              <a:t>đối với công việc có chức danh nghề nghiệp cần trình độ chuyên môn, kỹ thuật từ cao đẳng </a:t>
            </a:r>
            <a:r>
              <a:rPr lang="nl-NL" sz="1900" b="1" kern="0">
                <a:solidFill>
                  <a:srgbClr val="0000FF"/>
                </a:solidFill>
                <a:latin typeface="Arial" charset="0"/>
              </a:rPr>
              <a:t>trở </a:t>
            </a:r>
            <a:r>
              <a:rPr lang="nl-NL" sz="1900" b="1" kern="0" smtClean="0">
                <a:solidFill>
                  <a:srgbClr val="0000FF"/>
                </a:solidFill>
                <a:latin typeface="Arial" charset="0"/>
              </a:rPr>
              <a:t>lên;</a:t>
            </a:r>
          </a:p>
          <a:p>
            <a:pPr marL="566738" indent="-457200" algn="just" eaLnBrk="1" hangingPunct="1">
              <a:lnSpc>
                <a:spcPct val="110000"/>
              </a:lnSpc>
              <a:spcBef>
                <a:spcPts val="1000"/>
              </a:spcBef>
              <a:spcAft>
                <a:spcPts val="0"/>
              </a:spcAft>
              <a:buClr>
                <a:srgbClr val="FF0000"/>
              </a:buClr>
              <a:buFont typeface="+mj-lt"/>
              <a:buAutoNum type="arabicPeriod"/>
              <a:defRPr/>
            </a:pPr>
            <a:r>
              <a:rPr lang="nl-NL" sz="1900" b="1" kern="0" smtClean="0">
                <a:solidFill>
                  <a:srgbClr val="0000FF"/>
                </a:solidFill>
                <a:latin typeface="Arial" charset="0"/>
              </a:rPr>
              <a:t>Không </a:t>
            </a:r>
            <a:r>
              <a:rPr lang="nl-NL" sz="1900" b="1" kern="0">
                <a:solidFill>
                  <a:srgbClr val="0000FF"/>
                </a:solidFill>
                <a:latin typeface="Arial" charset="0"/>
              </a:rPr>
              <a:t>quá </a:t>
            </a:r>
            <a:r>
              <a:rPr lang="nl-NL" sz="1900" b="1" kern="0">
                <a:solidFill>
                  <a:srgbClr val="FF3399"/>
                </a:solidFill>
                <a:latin typeface="Arial" charset="0"/>
              </a:rPr>
              <a:t>30 ngày </a:t>
            </a:r>
            <a:r>
              <a:rPr lang="nl-NL" sz="1900" b="1" kern="0">
                <a:solidFill>
                  <a:srgbClr val="0000FF"/>
                </a:solidFill>
                <a:latin typeface="Arial" charset="0"/>
              </a:rPr>
              <a:t>đối với công việc có chức danh nghề nghiệp cần trình độ chuyên môn, kỹ thuật trung cấp, công nhân kỹ thuật, nhân viên </a:t>
            </a:r>
            <a:r>
              <a:rPr lang="nl-NL" sz="1900" b="1" kern="0">
                <a:solidFill>
                  <a:srgbClr val="0000FF"/>
                </a:solidFill>
                <a:latin typeface="Arial" charset="0"/>
              </a:rPr>
              <a:t>nghiệp </a:t>
            </a:r>
            <a:r>
              <a:rPr lang="nl-NL" sz="1900" b="1" kern="0" smtClean="0">
                <a:solidFill>
                  <a:srgbClr val="0000FF"/>
                </a:solidFill>
                <a:latin typeface="Arial" charset="0"/>
              </a:rPr>
              <a:t>vụ;</a:t>
            </a:r>
          </a:p>
          <a:p>
            <a:pPr marL="566738" indent="-457200" algn="just" eaLnBrk="1" hangingPunct="1">
              <a:lnSpc>
                <a:spcPct val="110000"/>
              </a:lnSpc>
              <a:spcBef>
                <a:spcPts val="1000"/>
              </a:spcBef>
              <a:spcAft>
                <a:spcPts val="0"/>
              </a:spcAft>
              <a:buClr>
                <a:srgbClr val="FF0000"/>
              </a:buClr>
              <a:buFont typeface="+mj-lt"/>
              <a:buAutoNum type="arabicPeriod"/>
              <a:defRPr/>
            </a:pPr>
            <a:r>
              <a:rPr lang="nl-NL" sz="1900" b="1" kern="0" smtClean="0">
                <a:solidFill>
                  <a:srgbClr val="0000FF"/>
                </a:solidFill>
                <a:latin typeface="Arial" charset="0"/>
              </a:rPr>
              <a:t>Không </a:t>
            </a:r>
            <a:r>
              <a:rPr lang="nl-NL" sz="1900" b="1" kern="0">
                <a:solidFill>
                  <a:srgbClr val="0000FF"/>
                </a:solidFill>
                <a:latin typeface="Arial" charset="0"/>
              </a:rPr>
              <a:t>quá </a:t>
            </a:r>
            <a:r>
              <a:rPr lang="nl-NL" sz="1900" b="1" kern="0">
                <a:solidFill>
                  <a:srgbClr val="FF3399"/>
                </a:solidFill>
                <a:latin typeface="Arial" charset="0"/>
              </a:rPr>
              <a:t>06 ngày </a:t>
            </a:r>
            <a:r>
              <a:rPr lang="nl-NL" sz="1900" b="1" kern="0">
                <a:solidFill>
                  <a:srgbClr val="0000FF"/>
                </a:solidFill>
                <a:latin typeface="Arial" charset="0"/>
              </a:rPr>
              <a:t>làm việc đối với công việc </a:t>
            </a:r>
            <a:r>
              <a:rPr lang="nl-NL" sz="1900" b="1" kern="0">
                <a:solidFill>
                  <a:srgbClr val="0000FF"/>
                </a:solidFill>
                <a:latin typeface="Arial" charset="0"/>
              </a:rPr>
              <a:t>khác</a:t>
            </a:r>
            <a:r>
              <a:rPr lang="nl-NL" sz="1900" b="1" kern="0" smtClean="0">
                <a:solidFill>
                  <a:srgbClr val="0000FF"/>
                </a:solidFill>
                <a:latin typeface="Arial" charset="0"/>
              </a:rPr>
              <a:t>.</a:t>
            </a:r>
            <a:endParaRPr lang="it-IT" sz="1900" b="1" ker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algn="ctr"/>
            <a:r>
              <a:rPr lang="en-US" sz="2600" b="1" smtClean="0">
                <a:solidFill>
                  <a:srgbClr val="FF0000"/>
                </a:solidFill>
                <a:latin typeface="Arial" panose="020B0604020202020204" pitchFamily="34" charset="0"/>
                <a:cs typeface="Arial" panose="020B0604020202020204" pitchFamily="34" charset="0"/>
              </a:rPr>
              <a:t>Các </a:t>
            </a:r>
            <a:r>
              <a:rPr lang="en-US" sz="2600" b="1">
                <a:solidFill>
                  <a:srgbClr val="FF0000"/>
                </a:solidFill>
                <a:latin typeface="Arial" panose="020B0604020202020204" pitchFamily="34" charset="0"/>
                <a:cs typeface="Arial" panose="020B0604020202020204" pitchFamily="34" charset="0"/>
              </a:rPr>
              <a:t>điểm mới của Bộ Luật Lao động năm </a:t>
            </a:r>
            <a:r>
              <a:rPr lang="en-US" sz="2600" b="1" smtClean="0">
                <a:solidFill>
                  <a:srgbClr val="FF0000"/>
                </a:solidFill>
                <a:latin typeface="Arial" panose="020B0604020202020204" pitchFamily="34" charset="0"/>
                <a:cs typeface="Arial" panose="020B0604020202020204" pitchFamily="34" charset="0"/>
              </a:rPr>
              <a:t>2019</a:t>
            </a:r>
            <a:endParaRPr lang="en-US" sz="2600" b="1">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31679054"/>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47006A05-71E8-4A6D-8CFB-62065BD41703}" type="slidenum">
              <a:rPr lang="en-US" smtClean="0"/>
              <a:pPr>
                <a:defRPr/>
              </a:pPr>
              <a:t>129</a:t>
            </a:fld>
            <a:endParaRPr lang="en-US"/>
          </a:p>
        </p:txBody>
      </p:sp>
      <p:sp>
        <p:nvSpPr>
          <p:cNvPr id="4" name="TextBox 3"/>
          <p:cNvSpPr txBox="1"/>
          <p:nvPr/>
        </p:nvSpPr>
        <p:spPr bwMode="auto">
          <a:xfrm>
            <a:off x="457200" y="2186214"/>
            <a:ext cx="8305800" cy="1549014"/>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spAutoFit/>
          </a:bodyPr>
          <a:lstStyle/>
          <a:p>
            <a:pPr>
              <a:lnSpc>
                <a:spcPct val="150000"/>
              </a:lnSpc>
              <a:spcBef>
                <a:spcPts val="600"/>
              </a:spcBef>
              <a:spcAft>
                <a:spcPts val="600"/>
              </a:spcAft>
            </a:pPr>
            <a:r>
              <a:rPr lang="en-US" sz="7200" b="1" kern="0" smtClean="0">
                <a:solidFill>
                  <a:srgbClr val="FF0000"/>
                </a:solidFill>
                <a:latin typeface="Arial" pitchFamily="34" charset="0"/>
                <a:ea typeface="+mj-ea"/>
                <a:cs typeface="Arial" pitchFamily="34" charset="0"/>
              </a:rPr>
              <a:t>Q &amp; A</a:t>
            </a:r>
          </a:p>
        </p:txBody>
      </p:sp>
    </p:spTree>
    <p:extLst>
      <p:ext uri="{BB962C8B-B14F-4D97-AF65-F5344CB8AC3E}">
        <p14:creationId xmlns:p14="http://schemas.microsoft.com/office/powerpoint/2010/main" val="400721124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457200" algn="just" eaLnBrk="1" hangingPunct="1">
              <a:lnSpc>
                <a:spcPct val="114000"/>
              </a:lnSpc>
              <a:spcBef>
                <a:spcPts val="1200"/>
              </a:spcBef>
              <a:spcAft>
                <a:spcPts val="0"/>
              </a:spcAft>
              <a:buClr>
                <a:srgbClr val="FF0000"/>
              </a:buClr>
              <a:buFont typeface="+mj-lt"/>
              <a:buAutoNum type="arabicPeriod"/>
              <a:defRPr/>
            </a:pPr>
            <a:r>
              <a:rPr lang="vi-VN" sz="2200" b="1" kern="0" smtClean="0">
                <a:solidFill>
                  <a:srgbClr val="0000FF"/>
                </a:solidFill>
                <a:latin typeface="Arial" charset="0"/>
              </a:rPr>
              <a:t>Xây </a:t>
            </a:r>
            <a:r>
              <a:rPr lang="vi-VN" sz="2200" b="1" kern="0">
                <a:solidFill>
                  <a:srgbClr val="0000FF"/>
                </a:solidFill>
                <a:latin typeface="Arial" charset="0"/>
              </a:rPr>
              <a:t>dựng, xử lý, lưu giữ, bảo quản, kết nối và phát triển tài nguyên thông tin phù hợp với người sử dụng thư </a:t>
            </a:r>
            <a:r>
              <a:rPr lang="vi-VN" sz="2200" b="1" kern="0" smtClean="0">
                <a:solidFill>
                  <a:srgbClr val="0000FF"/>
                </a:solidFill>
                <a:latin typeface="Arial" charset="0"/>
              </a:rPr>
              <a:t>viện.</a:t>
            </a:r>
            <a:endParaRPr lang="en-US" sz="2200" b="1" kern="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mj-lt"/>
              <a:buAutoNum type="arabicPeriod"/>
              <a:defRPr/>
            </a:pPr>
            <a:r>
              <a:rPr lang="vi-VN" sz="2200" b="1" kern="0" smtClean="0">
                <a:solidFill>
                  <a:srgbClr val="0000FF"/>
                </a:solidFill>
                <a:latin typeface="Arial" charset="0"/>
              </a:rPr>
              <a:t>Tổ </a:t>
            </a:r>
            <a:r>
              <a:rPr lang="vi-VN" sz="2200" b="1" kern="0">
                <a:solidFill>
                  <a:srgbClr val="0000FF"/>
                </a:solidFill>
                <a:latin typeface="Arial" charset="0"/>
              </a:rPr>
              <a:t>chức sử dụng chung tài nguyên thông tin, sản phẩm thông tin và dịch vụ thư viện; truyền bá tri thức, giá trị văn hóa của dân tộc và nhân loại; phục vụ nhu cầu nghiên cứu, học tập, giải trí; góp phần hình thành và phát triển kiến thức, kỹ năng, phẩm chất, năng lực củ</a:t>
            </a:r>
            <a:r>
              <a:rPr lang="en-US" sz="2200" b="1" kern="0">
                <a:solidFill>
                  <a:srgbClr val="0000FF"/>
                </a:solidFill>
                <a:latin typeface="Arial" charset="0"/>
              </a:rPr>
              <a:t>a </a:t>
            </a:r>
            <a:r>
              <a:rPr lang="vi-VN" sz="2200" b="1" kern="0">
                <a:solidFill>
                  <a:srgbClr val="0000FF"/>
                </a:solidFill>
                <a:latin typeface="Arial" charset="0"/>
              </a:rPr>
              <a:t>người sử dụng thư </a:t>
            </a:r>
            <a:r>
              <a:rPr lang="vi-VN" sz="2200" b="1" kern="0" smtClean="0">
                <a:solidFill>
                  <a:srgbClr val="0000FF"/>
                </a:solidFill>
                <a:latin typeface="Arial" charset="0"/>
              </a:rPr>
              <a:t>viện.</a:t>
            </a:r>
            <a:endParaRPr lang="en-US" sz="2200" b="1" kern="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mj-lt"/>
              <a:buAutoNum type="arabicPeriod"/>
              <a:defRPr/>
            </a:pPr>
            <a:r>
              <a:rPr lang="vi-VN" sz="2200" b="1" kern="0" smtClean="0">
                <a:solidFill>
                  <a:srgbClr val="0000FF"/>
                </a:solidFill>
                <a:latin typeface="Arial" charset="0"/>
              </a:rPr>
              <a:t>Ứng </a:t>
            </a:r>
            <a:r>
              <a:rPr lang="vi-VN" sz="2200" b="1" kern="0">
                <a:solidFill>
                  <a:srgbClr val="0000FF"/>
                </a:solidFill>
                <a:latin typeface="Arial" charset="0"/>
              </a:rPr>
              <a:t>dụng th</a:t>
            </a:r>
            <a:r>
              <a:rPr lang="en-US" sz="2200" b="1" kern="0">
                <a:solidFill>
                  <a:srgbClr val="0000FF"/>
                </a:solidFill>
                <a:latin typeface="Arial" charset="0"/>
              </a:rPr>
              <a:t>à</a:t>
            </a:r>
            <a:r>
              <a:rPr lang="vi-VN" sz="2200" b="1" kern="0">
                <a:solidFill>
                  <a:srgbClr val="0000FF"/>
                </a:solidFill>
                <a:latin typeface="Arial" charset="0"/>
              </a:rPr>
              <a:t>nh tựu khoa học và công nghệ, hiện đại hóa thư </a:t>
            </a:r>
            <a:r>
              <a:rPr lang="vi-VN" sz="2200" b="1" kern="0" smtClean="0">
                <a:solidFill>
                  <a:srgbClr val="0000FF"/>
                </a:solidFill>
                <a:latin typeface="Arial" charset="0"/>
              </a:rPr>
              <a:t>viện.</a:t>
            </a:r>
            <a:endParaRPr lang="en-US" sz="2200" b="1" kern="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mj-lt"/>
              <a:buAutoNum type="arabicPeriod"/>
              <a:defRPr/>
            </a:pPr>
            <a:r>
              <a:rPr lang="vi-VN" sz="2200" b="1" kern="0" smtClean="0">
                <a:solidFill>
                  <a:srgbClr val="0000FF"/>
                </a:solidFill>
                <a:latin typeface="Arial" charset="0"/>
              </a:rPr>
              <a:t>Phát </a:t>
            </a:r>
            <a:r>
              <a:rPr lang="vi-VN" sz="2200" b="1" kern="0">
                <a:solidFill>
                  <a:srgbClr val="0000FF"/>
                </a:solidFill>
                <a:latin typeface="Arial" charset="0"/>
              </a:rPr>
              <a:t>triển văn hóa đọc và góp phần tạo môi trường học tập suốt đời cho Nhân d</a:t>
            </a:r>
            <a:r>
              <a:rPr lang="en-US" sz="2200" b="1" kern="0">
                <a:solidFill>
                  <a:srgbClr val="0000FF"/>
                </a:solidFill>
                <a:latin typeface="Arial" charset="0"/>
              </a:rPr>
              <a:t>â</a:t>
            </a:r>
            <a:r>
              <a:rPr lang="vi-VN" sz="2200" b="1" kern="0">
                <a:solidFill>
                  <a:srgbClr val="0000FF"/>
                </a:solidFill>
                <a:latin typeface="Arial" charset="0"/>
              </a:rPr>
              <a:t>n, xây dựng xã hội học tập, nâng cao dân trí, xây dựng con người Việt Nam toàn diện</a:t>
            </a:r>
            <a:r>
              <a:rPr lang="vi-VN" sz="2200" b="1" kern="0" smtClean="0">
                <a:solidFill>
                  <a:srgbClr val="0000FF"/>
                </a:solidFill>
                <a:latin typeface="Arial" charset="0"/>
              </a:rPr>
              <a:t>.</a:t>
            </a:r>
            <a:endParaRPr lang="en-US" sz="2200" b="1" ker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marL="115888" indent="-12700" algn="ctr" eaLnBrk="1" hangingPunct="1">
              <a:lnSpc>
                <a:spcPct val="114000"/>
              </a:lnSpc>
              <a:spcBef>
                <a:spcPts val="1200"/>
              </a:spcBef>
              <a:spcAft>
                <a:spcPts val="0"/>
              </a:spcAft>
              <a:defRPr/>
            </a:pPr>
            <a:r>
              <a:rPr lang="vi-VN" sz="2600" b="1" smtClean="0">
                <a:solidFill>
                  <a:srgbClr val="FF0000"/>
                </a:solidFill>
                <a:latin typeface="Arial" panose="020B0604020202020204" pitchFamily="34" charset="0"/>
                <a:cs typeface="Arial" panose="020B0604020202020204" pitchFamily="34" charset="0"/>
              </a:rPr>
              <a:t>Điều </a:t>
            </a:r>
            <a:r>
              <a:rPr lang="vi-VN" sz="2600" b="1">
                <a:solidFill>
                  <a:srgbClr val="FF0000"/>
                </a:solidFill>
                <a:latin typeface="Arial" panose="020B0604020202020204" pitchFamily="34" charset="0"/>
                <a:cs typeface="Arial" panose="020B0604020202020204" pitchFamily="34" charset="0"/>
              </a:rPr>
              <a:t>4. Chức năng, nhiệm vụ của thư viện</a:t>
            </a:r>
            <a:endParaRPr lang="en-US" sz="2600" b="1">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2494093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457200" algn="just" eaLnBrk="1" hangingPunct="1">
              <a:lnSpc>
                <a:spcPct val="114000"/>
              </a:lnSpc>
              <a:spcBef>
                <a:spcPts val="1200"/>
              </a:spcBef>
              <a:spcAft>
                <a:spcPts val="0"/>
              </a:spcAft>
              <a:buClr>
                <a:srgbClr val="FF0000"/>
              </a:buClr>
              <a:buFont typeface="+mj-lt"/>
              <a:buAutoNum type="arabicPeriod"/>
              <a:defRPr/>
            </a:pPr>
            <a:r>
              <a:rPr lang="vi-VN" sz="2200" b="1" kern="0" smtClean="0">
                <a:solidFill>
                  <a:srgbClr val="0000FF"/>
                </a:solidFill>
                <a:latin typeface="Arial" charset="0"/>
              </a:rPr>
              <a:t>Cộng </a:t>
            </a:r>
            <a:r>
              <a:rPr lang="vi-VN" sz="2200" b="1" kern="0">
                <a:solidFill>
                  <a:srgbClr val="0000FF"/>
                </a:solidFill>
                <a:latin typeface="Arial" charset="0"/>
              </a:rPr>
              <a:t>đồng dân cư, tổ chức, cá nhân được tạo điều kiện để đầu tư, tài trợ, viện trợ, tặng cho, đóng góp phát triển sự nghiệp thư viện, văn hóa đọc, xây dựng và phát huy không gian đọc, phòng đọc cơ </a:t>
            </a:r>
            <a:r>
              <a:rPr lang="vi-VN" sz="2200" b="1" kern="0" smtClean="0">
                <a:solidFill>
                  <a:srgbClr val="0000FF"/>
                </a:solidFill>
                <a:latin typeface="Arial" charset="0"/>
              </a:rPr>
              <a:t>sở.</a:t>
            </a:r>
            <a:endParaRPr lang="en-US" sz="2200" b="1" kern="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mj-lt"/>
              <a:buAutoNum type="arabicPeriod"/>
              <a:defRPr/>
            </a:pPr>
            <a:r>
              <a:rPr lang="vi-VN" sz="2200" b="1" kern="0" smtClean="0">
                <a:solidFill>
                  <a:srgbClr val="0000FF"/>
                </a:solidFill>
                <a:latin typeface="Arial" charset="0"/>
              </a:rPr>
              <a:t>Cộng </a:t>
            </a:r>
            <a:r>
              <a:rPr lang="vi-VN" sz="2200" b="1" kern="0">
                <a:solidFill>
                  <a:srgbClr val="0000FF"/>
                </a:solidFill>
                <a:latin typeface="Arial" charset="0"/>
              </a:rPr>
              <a:t>đồng dân cư, tổ chức, cá nhân tham gia hoạt động thư viện được hưởng ưu đãi theo quy định của pháp </a:t>
            </a:r>
            <a:r>
              <a:rPr lang="vi-VN" sz="2200" b="1" kern="0" smtClean="0">
                <a:solidFill>
                  <a:srgbClr val="0000FF"/>
                </a:solidFill>
                <a:latin typeface="Arial" charset="0"/>
              </a:rPr>
              <a:t>luật.</a:t>
            </a:r>
            <a:endParaRPr lang="en-US" sz="2200" b="1" kern="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mj-lt"/>
              <a:buAutoNum type="arabicPeriod"/>
              <a:defRPr/>
            </a:pPr>
            <a:r>
              <a:rPr lang="vi-VN" sz="2200" b="1" kern="0" smtClean="0">
                <a:solidFill>
                  <a:srgbClr val="0000FF"/>
                </a:solidFill>
                <a:latin typeface="Arial" charset="0"/>
              </a:rPr>
              <a:t>Cộng </a:t>
            </a:r>
            <a:r>
              <a:rPr lang="vi-VN" sz="2200" b="1" kern="0">
                <a:solidFill>
                  <a:srgbClr val="0000FF"/>
                </a:solidFill>
                <a:latin typeface="Arial" charset="0"/>
              </a:rPr>
              <a:t>đồng dân c</a:t>
            </a:r>
            <a:r>
              <a:rPr lang="en-US" sz="2200" b="1" kern="0">
                <a:solidFill>
                  <a:srgbClr val="0000FF"/>
                </a:solidFill>
                <a:latin typeface="Arial" charset="0"/>
              </a:rPr>
              <a:t>ư</a:t>
            </a:r>
            <a:r>
              <a:rPr lang="vi-VN" sz="2200" b="1" kern="0">
                <a:solidFill>
                  <a:srgbClr val="0000FF"/>
                </a:solidFill>
                <a:latin typeface="Arial" charset="0"/>
              </a:rPr>
              <a:t>, tổ chức, cá nhân đầu tư xây dựng cơ sở vật chất, trang thiết bị cho thư viện; tài trợ, viện trợ, tặng cho, đóng góp để phát triển sự nghiệp thư viện và phát triển văn hóa đọc được ghi nhận và vinh danh theo quy định của pháp luật về thi đua, khen </a:t>
            </a:r>
            <a:r>
              <a:rPr lang="vi-VN" sz="2200" b="1" kern="0" smtClean="0">
                <a:solidFill>
                  <a:srgbClr val="0000FF"/>
                </a:solidFill>
                <a:latin typeface="Arial" charset="0"/>
              </a:rPr>
              <a:t>thưởng.</a:t>
            </a:r>
            <a:endParaRPr lang="en-US" sz="2200" b="1" kern="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mj-lt"/>
              <a:buAutoNum type="arabicPeriod"/>
              <a:defRPr/>
            </a:pPr>
            <a:r>
              <a:rPr lang="vi-VN" sz="2200" b="1" kern="0" smtClean="0">
                <a:solidFill>
                  <a:srgbClr val="0000FF"/>
                </a:solidFill>
                <a:latin typeface="Arial" charset="0"/>
              </a:rPr>
              <a:t>Chính </a:t>
            </a:r>
            <a:r>
              <a:rPr lang="vi-VN" sz="2200" b="1" kern="0">
                <a:solidFill>
                  <a:srgbClr val="0000FF"/>
                </a:solidFill>
                <a:latin typeface="Arial" charset="0"/>
              </a:rPr>
              <a:t>phủ quy định chi tiết về không gian đọc, phòng đọc cơ sở quy định tại khoản 1 Điều này</a:t>
            </a:r>
            <a:r>
              <a:rPr lang="vi-VN" sz="2200" b="1" kern="0" smtClean="0">
                <a:solidFill>
                  <a:srgbClr val="0000FF"/>
                </a:solidFill>
                <a:latin typeface="Arial" charset="0"/>
              </a:rPr>
              <a:t>.</a:t>
            </a:r>
            <a:endParaRPr lang="en-US" sz="2200" b="1" ker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marL="115888" indent="-12700" algn="ctr" eaLnBrk="1" hangingPunct="1">
              <a:lnSpc>
                <a:spcPct val="114000"/>
              </a:lnSpc>
              <a:spcBef>
                <a:spcPts val="1200"/>
              </a:spcBef>
              <a:spcAft>
                <a:spcPts val="0"/>
              </a:spcAft>
              <a:defRPr/>
            </a:pPr>
            <a:r>
              <a:rPr lang="vi-VN" sz="2600" b="1" smtClean="0">
                <a:solidFill>
                  <a:srgbClr val="FF0000"/>
                </a:solidFill>
                <a:latin typeface="Arial" panose="020B0604020202020204" pitchFamily="34" charset="0"/>
                <a:cs typeface="Arial" panose="020B0604020202020204" pitchFamily="34" charset="0"/>
              </a:rPr>
              <a:t>Điều </a:t>
            </a:r>
            <a:r>
              <a:rPr lang="vi-VN" sz="2600" b="1">
                <a:solidFill>
                  <a:srgbClr val="FF0000"/>
                </a:solidFill>
                <a:latin typeface="Arial" panose="020B0604020202020204" pitchFamily="34" charset="0"/>
                <a:cs typeface="Arial" panose="020B0604020202020204" pitchFamily="34" charset="0"/>
              </a:rPr>
              <a:t>6. Xã hội hóa trong hoạt động thư viện</a:t>
            </a:r>
            <a:endParaRPr lang="en-US" sz="2600" b="1">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6582823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57250"/>
            <a:ext cx="9144000" cy="5143500"/>
          </a:xfrm>
          <a:prstGeom prst="rect">
            <a:avLst/>
          </a:prstGeom>
        </p:spPr>
      </p:pic>
    </p:spTree>
    <p:extLst>
      <p:ext uri="{BB962C8B-B14F-4D97-AF65-F5344CB8AC3E}">
        <p14:creationId xmlns:p14="http://schemas.microsoft.com/office/powerpoint/2010/main" val="381842105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457200" algn="just" eaLnBrk="1" hangingPunct="1">
              <a:lnSpc>
                <a:spcPct val="110000"/>
              </a:lnSpc>
              <a:spcBef>
                <a:spcPts val="1000"/>
              </a:spcBef>
              <a:spcAft>
                <a:spcPts val="0"/>
              </a:spcAft>
              <a:buClr>
                <a:srgbClr val="FF0000"/>
              </a:buClr>
              <a:buFont typeface="Wingdings" panose="05000000000000000000" pitchFamily="2" charset="2"/>
              <a:buChar char="q"/>
              <a:defRPr/>
            </a:pPr>
            <a:r>
              <a:rPr lang="en-US" sz="2000" b="1" kern="0" smtClean="0">
                <a:solidFill>
                  <a:srgbClr val="009900"/>
                </a:solidFill>
                <a:latin typeface="Arial" charset="0"/>
              </a:rPr>
              <a:t>Mục </a:t>
            </a:r>
            <a:r>
              <a:rPr lang="en-US" sz="2000" b="1" kern="0">
                <a:solidFill>
                  <a:srgbClr val="009900"/>
                </a:solidFill>
                <a:latin typeface="Arial" charset="0"/>
              </a:rPr>
              <a:t>1. MẠNG LƯỚI THƯ VIỆN</a:t>
            </a:r>
          </a:p>
          <a:p>
            <a:pPr marL="579438" indent="-457200" algn="just" eaLnBrk="1" hangingPunct="1">
              <a:lnSpc>
                <a:spcPct val="110000"/>
              </a:lnSpc>
              <a:spcBef>
                <a:spcPts val="1000"/>
              </a:spcBef>
              <a:spcAft>
                <a:spcPts val="0"/>
              </a:spcAft>
              <a:buClr>
                <a:srgbClr val="FF0000"/>
              </a:buClr>
              <a:buFont typeface="Wingdings" panose="05000000000000000000" pitchFamily="2" charset="2"/>
              <a:buChar char="v"/>
              <a:defRPr/>
            </a:pPr>
            <a:r>
              <a:rPr lang="en-US" sz="2000" b="1" kern="0" smtClean="0">
                <a:solidFill>
                  <a:srgbClr val="FF3399"/>
                </a:solidFill>
                <a:latin typeface="Arial" charset="0"/>
              </a:rPr>
              <a:t>Điều </a:t>
            </a:r>
            <a:r>
              <a:rPr lang="en-US" sz="2000" b="1" kern="0">
                <a:solidFill>
                  <a:srgbClr val="FF3399"/>
                </a:solidFill>
                <a:latin typeface="Arial" charset="0"/>
              </a:rPr>
              <a:t>9. Các loại thư </a:t>
            </a:r>
            <a:r>
              <a:rPr lang="en-US" sz="2000" b="1" kern="0" smtClean="0">
                <a:solidFill>
                  <a:srgbClr val="FF3399"/>
                </a:solidFill>
                <a:latin typeface="Arial" charset="0"/>
              </a:rPr>
              <a:t>viện</a:t>
            </a:r>
          </a:p>
          <a:p>
            <a:pPr marL="579438" indent="-457200" algn="just" eaLnBrk="1" hangingPunct="1">
              <a:lnSpc>
                <a:spcPct val="110000"/>
              </a:lnSpc>
              <a:spcBef>
                <a:spcPts val="1000"/>
              </a:spcBef>
              <a:spcAft>
                <a:spcPts val="0"/>
              </a:spcAft>
              <a:buClr>
                <a:srgbClr val="FF0000"/>
              </a:buClr>
              <a:buFont typeface="+mj-lt"/>
              <a:buAutoNum type="arabicPeriod"/>
              <a:defRPr/>
            </a:pPr>
            <a:r>
              <a:rPr lang="vi-VN" sz="2000" b="1" kern="0" smtClean="0">
                <a:solidFill>
                  <a:srgbClr val="0000FF"/>
                </a:solidFill>
                <a:latin typeface="Arial" charset="0"/>
              </a:rPr>
              <a:t>Thư </a:t>
            </a:r>
            <a:r>
              <a:rPr lang="vi-VN" sz="2000" b="1" kern="0">
                <a:solidFill>
                  <a:srgbClr val="0000FF"/>
                </a:solidFill>
                <a:latin typeface="Arial" charset="0"/>
              </a:rPr>
              <a:t>viện bao gồm các loại sau </a:t>
            </a:r>
            <a:r>
              <a:rPr lang="vi-VN" sz="2000" b="1" kern="0" smtClean="0">
                <a:solidFill>
                  <a:srgbClr val="0000FF"/>
                </a:solidFill>
                <a:latin typeface="Arial" charset="0"/>
              </a:rPr>
              <a:t>đây:</a:t>
            </a:r>
            <a:endParaRPr lang="en-US" sz="2000" b="1" kern="0" smtClean="0">
              <a:solidFill>
                <a:srgbClr val="0000FF"/>
              </a:solidFill>
              <a:latin typeface="Arial" charset="0"/>
            </a:endParaRPr>
          </a:p>
          <a:p>
            <a:pPr marL="579438" indent="-457200" algn="just" eaLnBrk="1" hangingPunct="1">
              <a:lnSpc>
                <a:spcPct val="110000"/>
              </a:lnSpc>
              <a:spcBef>
                <a:spcPts val="1000"/>
              </a:spcBef>
              <a:spcAft>
                <a:spcPts val="0"/>
              </a:spcAft>
              <a:buClr>
                <a:srgbClr val="FF0000"/>
              </a:buClr>
              <a:buFont typeface="+mj-lt"/>
              <a:buAutoNum type="alphaLcParenR"/>
              <a:defRPr/>
            </a:pPr>
            <a:r>
              <a:rPr lang="vi-VN" sz="2000" b="1" kern="0" smtClean="0">
                <a:solidFill>
                  <a:srgbClr val="0000FF"/>
                </a:solidFill>
                <a:latin typeface="Arial" charset="0"/>
              </a:rPr>
              <a:t>Thư </a:t>
            </a:r>
            <a:r>
              <a:rPr lang="vi-VN" sz="2000" b="1" kern="0">
                <a:solidFill>
                  <a:srgbClr val="0000FF"/>
                </a:solidFill>
                <a:latin typeface="Arial" charset="0"/>
              </a:rPr>
              <a:t>viện Quốc gia Việt </a:t>
            </a:r>
            <a:r>
              <a:rPr lang="vi-VN" sz="2000" b="1" kern="0" smtClean="0">
                <a:solidFill>
                  <a:srgbClr val="0000FF"/>
                </a:solidFill>
                <a:latin typeface="Arial" charset="0"/>
              </a:rPr>
              <a:t>Nam;</a:t>
            </a:r>
            <a:endParaRPr lang="en-US" sz="2000" b="1" kern="0" smtClean="0">
              <a:solidFill>
                <a:srgbClr val="0000FF"/>
              </a:solidFill>
              <a:latin typeface="Arial" charset="0"/>
            </a:endParaRPr>
          </a:p>
          <a:p>
            <a:pPr marL="579438" indent="-457200" algn="just" eaLnBrk="1" hangingPunct="1">
              <a:lnSpc>
                <a:spcPct val="110000"/>
              </a:lnSpc>
              <a:spcBef>
                <a:spcPts val="1000"/>
              </a:spcBef>
              <a:spcAft>
                <a:spcPts val="0"/>
              </a:spcAft>
              <a:buClr>
                <a:srgbClr val="FF0000"/>
              </a:buClr>
              <a:buFont typeface="+mj-lt"/>
              <a:buAutoNum type="alphaLcParenR"/>
              <a:defRPr/>
            </a:pPr>
            <a:r>
              <a:rPr lang="vi-VN" sz="2000" b="1" kern="0" smtClean="0">
                <a:solidFill>
                  <a:srgbClr val="0000FF"/>
                </a:solidFill>
                <a:latin typeface="Arial" charset="0"/>
              </a:rPr>
              <a:t>Thư </a:t>
            </a:r>
            <a:r>
              <a:rPr lang="vi-VN" sz="2000" b="1" kern="0">
                <a:solidFill>
                  <a:srgbClr val="0000FF"/>
                </a:solidFill>
                <a:latin typeface="Arial" charset="0"/>
              </a:rPr>
              <a:t>viện c</a:t>
            </a:r>
            <a:r>
              <a:rPr lang="en-US" sz="2000" b="1" kern="0">
                <a:solidFill>
                  <a:srgbClr val="0000FF"/>
                </a:solidFill>
                <a:latin typeface="Arial" charset="0"/>
              </a:rPr>
              <a:t>ô</a:t>
            </a:r>
            <a:r>
              <a:rPr lang="vi-VN" sz="2000" b="1" kern="0">
                <a:solidFill>
                  <a:srgbClr val="0000FF"/>
                </a:solidFill>
                <a:latin typeface="Arial" charset="0"/>
              </a:rPr>
              <a:t>ng </a:t>
            </a:r>
            <a:r>
              <a:rPr lang="vi-VN" sz="2000" b="1" kern="0" smtClean="0">
                <a:solidFill>
                  <a:srgbClr val="0000FF"/>
                </a:solidFill>
                <a:latin typeface="Arial" charset="0"/>
              </a:rPr>
              <a:t>cộng;</a:t>
            </a:r>
            <a:endParaRPr lang="en-US" sz="2000" b="1" kern="0" smtClean="0">
              <a:solidFill>
                <a:srgbClr val="0000FF"/>
              </a:solidFill>
              <a:latin typeface="Arial" charset="0"/>
            </a:endParaRPr>
          </a:p>
          <a:p>
            <a:pPr marL="579438" indent="-457200" algn="just" eaLnBrk="1" hangingPunct="1">
              <a:lnSpc>
                <a:spcPct val="110000"/>
              </a:lnSpc>
              <a:spcBef>
                <a:spcPts val="1000"/>
              </a:spcBef>
              <a:spcAft>
                <a:spcPts val="0"/>
              </a:spcAft>
              <a:buClr>
                <a:srgbClr val="FF0000"/>
              </a:buClr>
              <a:buFont typeface="+mj-lt"/>
              <a:buAutoNum type="alphaLcParenR"/>
              <a:defRPr/>
            </a:pPr>
            <a:r>
              <a:rPr lang="vi-VN" sz="2000" b="1" kern="0" smtClean="0">
                <a:solidFill>
                  <a:srgbClr val="0000FF"/>
                </a:solidFill>
                <a:latin typeface="Arial" charset="0"/>
              </a:rPr>
              <a:t>Thư </a:t>
            </a:r>
            <a:r>
              <a:rPr lang="vi-VN" sz="2000" b="1" kern="0">
                <a:solidFill>
                  <a:srgbClr val="0000FF"/>
                </a:solidFill>
                <a:latin typeface="Arial" charset="0"/>
              </a:rPr>
              <a:t>viện chuyên </a:t>
            </a:r>
            <a:r>
              <a:rPr lang="vi-VN" sz="2000" b="1" kern="0" smtClean="0">
                <a:solidFill>
                  <a:srgbClr val="0000FF"/>
                </a:solidFill>
                <a:latin typeface="Arial" charset="0"/>
              </a:rPr>
              <a:t>ngành;</a:t>
            </a:r>
            <a:endParaRPr lang="en-US" sz="2000" b="1" kern="0" smtClean="0">
              <a:solidFill>
                <a:srgbClr val="0000FF"/>
              </a:solidFill>
              <a:latin typeface="Arial" charset="0"/>
            </a:endParaRPr>
          </a:p>
          <a:p>
            <a:pPr marL="579438" indent="-457200" algn="just" eaLnBrk="1" hangingPunct="1">
              <a:lnSpc>
                <a:spcPct val="110000"/>
              </a:lnSpc>
              <a:spcBef>
                <a:spcPts val="1000"/>
              </a:spcBef>
              <a:spcAft>
                <a:spcPts val="0"/>
              </a:spcAft>
              <a:buClr>
                <a:srgbClr val="FF0000"/>
              </a:buClr>
              <a:buFont typeface="+mj-lt"/>
              <a:buAutoNum type="alphaLcParenR"/>
              <a:defRPr/>
            </a:pPr>
            <a:r>
              <a:rPr lang="vi-VN" sz="2000" b="1" kern="0" smtClean="0">
                <a:solidFill>
                  <a:srgbClr val="0000FF"/>
                </a:solidFill>
                <a:latin typeface="Arial" charset="0"/>
              </a:rPr>
              <a:t>Thư </a:t>
            </a:r>
            <a:r>
              <a:rPr lang="vi-VN" sz="2000" b="1" kern="0">
                <a:solidFill>
                  <a:srgbClr val="0000FF"/>
                </a:solidFill>
                <a:latin typeface="Arial" charset="0"/>
              </a:rPr>
              <a:t>viện lực lượng vũ trang nhân </a:t>
            </a:r>
            <a:r>
              <a:rPr lang="vi-VN" sz="2000" b="1" kern="0" smtClean="0">
                <a:solidFill>
                  <a:srgbClr val="0000FF"/>
                </a:solidFill>
                <a:latin typeface="Arial" charset="0"/>
              </a:rPr>
              <a:t>dân;</a:t>
            </a:r>
            <a:endParaRPr lang="en-US" sz="2000" b="1" kern="0" smtClean="0">
              <a:solidFill>
                <a:srgbClr val="0000FF"/>
              </a:solidFill>
              <a:latin typeface="Arial" charset="0"/>
            </a:endParaRPr>
          </a:p>
          <a:p>
            <a:pPr marL="122238" indent="0" algn="just" eaLnBrk="1" hangingPunct="1">
              <a:lnSpc>
                <a:spcPct val="110000"/>
              </a:lnSpc>
              <a:spcBef>
                <a:spcPts val="1000"/>
              </a:spcBef>
              <a:spcAft>
                <a:spcPts val="0"/>
              </a:spcAft>
              <a:buClr>
                <a:srgbClr val="FF0000"/>
              </a:buClr>
              <a:buNone/>
              <a:defRPr/>
            </a:pPr>
            <a:r>
              <a:rPr lang="en-US" sz="2000" b="1" kern="0">
                <a:solidFill>
                  <a:srgbClr val="FF0000"/>
                </a:solidFill>
                <a:latin typeface="Arial" charset="0"/>
              </a:rPr>
              <a:t>đ</a:t>
            </a:r>
            <a:r>
              <a:rPr lang="en-US" sz="2000" b="1" kern="0" smtClean="0">
                <a:solidFill>
                  <a:srgbClr val="FF0000"/>
                </a:solidFill>
                <a:latin typeface="Arial" charset="0"/>
              </a:rPr>
              <a:t>)</a:t>
            </a:r>
            <a:r>
              <a:rPr lang="en-US" sz="2000" b="1" kern="0" smtClean="0">
                <a:solidFill>
                  <a:srgbClr val="0000FF"/>
                </a:solidFill>
                <a:latin typeface="Arial" charset="0"/>
              </a:rPr>
              <a:t>   </a:t>
            </a:r>
            <a:r>
              <a:rPr lang="vi-VN" sz="2000" b="1" kern="0" smtClean="0">
                <a:solidFill>
                  <a:srgbClr val="0000FF"/>
                </a:solidFill>
                <a:latin typeface="Arial" charset="0"/>
              </a:rPr>
              <a:t>Thư </a:t>
            </a:r>
            <a:r>
              <a:rPr lang="vi-VN" sz="2000" b="1" kern="0">
                <a:solidFill>
                  <a:srgbClr val="0000FF"/>
                </a:solidFill>
                <a:latin typeface="Arial" charset="0"/>
              </a:rPr>
              <a:t>viện cơ sở giáo dục đại học (sau đây gọi là thư viện đại học</a:t>
            </a:r>
            <a:r>
              <a:rPr lang="vi-VN" sz="2000" b="1" kern="0" smtClean="0">
                <a:solidFill>
                  <a:srgbClr val="0000FF"/>
                </a:solidFill>
                <a:latin typeface="Arial" charset="0"/>
              </a:rPr>
              <a:t>);</a:t>
            </a:r>
            <a:endParaRPr lang="en-US" sz="2000" b="1" kern="0" smtClean="0">
              <a:solidFill>
                <a:srgbClr val="0000FF"/>
              </a:solidFill>
              <a:latin typeface="Arial" charset="0"/>
            </a:endParaRPr>
          </a:p>
          <a:p>
            <a:pPr marL="579438" indent="-457200" algn="just" eaLnBrk="1" hangingPunct="1">
              <a:lnSpc>
                <a:spcPct val="110000"/>
              </a:lnSpc>
              <a:spcBef>
                <a:spcPts val="1000"/>
              </a:spcBef>
              <a:spcAft>
                <a:spcPts val="0"/>
              </a:spcAft>
              <a:buClr>
                <a:srgbClr val="FF0000"/>
              </a:buClr>
              <a:buFont typeface="+mj-lt"/>
              <a:buAutoNum type="alphaLcParenR" startAt="5"/>
              <a:defRPr/>
            </a:pPr>
            <a:r>
              <a:rPr lang="vi-VN" sz="2000" b="1" kern="0" smtClean="0">
                <a:solidFill>
                  <a:srgbClr val="0000FF"/>
                </a:solidFill>
                <a:latin typeface="Arial" charset="0"/>
              </a:rPr>
              <a:t>Thư </a:t>
            </a:r>
            <a:r>
              <a:rPr lang="vi-VN" sz="2000" b="1" kern="0">
                <a:solidFill>
                  <a:srgbClr val="0000FF"/>
                </a:solidFill>
                <a:latin typeface="Arial" charset="0"/>
              </a:rPr>
              <a:t>viện cơ sở giáo dục mầm non, cơ sở giáo dục phổ thông, cơ s</a:t>
            </a:r>
            <a:r>
              <a:rPr lang="en-US" sz="2000" b="1" kern="0">
                <a:solidFill>
                  <a:srgbClr val="0000FF"/>
                </a:solidFill>
                <a:latin typeface="Arial" charset="0"/>
              </a:rPr>
              <a:t>ở </a:t>
            </a:r>
            <a:r>
              <a:rPr lang="vi-VN" sz="2000" b="1" kern="0">
                <a:solidFill>
                  <a:srgbClr val="0000FF"/>
                </a:solidFill>
                <a:latin typeface="Arial" charset="0"/>
              </a:rPr>
              <a:t>giáo dục nghề nghiệp và cơ sở giáo dục </a:t>
            </a:r>
            <a:r>
              <a:rPr lang="vi-VN" sz="2000" b="1" kern="0" smtClean="0">
                <a:solidFill>
                  <a:srgbClr val="0000FF"/>
                </a:solidFill>
                <a:latin typeface="Arial" charset="0"/>
              </a:rPr>
              <a:t>khác;</a:t>
            </a:r>
            <a:endParaRPr lang="en-US" sz="2000" b="1" kern="0" smtClean="0">
              <a:solidFill>
                <a:srgbClr val="0000FF"/>
              </a:solidFill>
              <a:latin typeface="Arial" charset="0"/>
            </a:endParaRPr>
          </a:p>
          <a:p>
            <a:pPr marL="579438" indent="-457200" algn="just" eaLnBrk="1" hangingPunct="1">
              <a:lnSpc>
                <a:spcPct val="110000"/>
              </a:lnSpc>
              <a:spcBef>
                <a:spcPts val="1000"/>
              </a:spcBef>
              <a:spcAft>
                <a:spcPts val="0"/>
              </a:spcAft>
              <a:buClr>
                <a:srgbClr val="FF0000"/>
              </a:buClr>
              <a:buFont typeface="+mj-lt"/>
              <a:buAutoNum type="alphaLcParenR" startAt="7"/>
              <a:defRPr/>
            </a:pPr>
            <a:r>
              <a:rPr lang="vi-VN" sz="2000" b="1" kern="0" smtClean="0">
                <a:solidFill>
                  <a:srgbClr val="0000FF"/>
                </a:solidFill>
                <a:latin typeface="Arial" charset="0"/>
              </a:rPr>
              <a:t>Thư </a:t>
            </a:r>
            <a:r>
              <a:rPr lang="vi-VN" sz="2000" b="1" kern="0">
                <a:solidFill>
                  <a:srgbClr val="0000FF"/>
                </a:solidFill>
                <a:latin typeface="Arial" charset="0"/>
              </a:rPr>
              <a:t>viện cộng đồng và thư viện tư nhân có phục vụ cộng </a:t>
            </a:r>
            <a:r>
              <a:rPr lang="vi-VN" sz="2000" b="1" kern="0" smtClean="0">
                <a:solidFill>
                  <a:srgbClr val="0000FF"/>
                </a:solidFill>
                <a:latin typeface="Arial" charset="0"/>
              </a:rPr>
              <a:t>đồng;</a:t>
            </a:r>
            <a:endParaRPr lang="en-US" sz="2000" b="1" kern="0" smtClean="0">
              <a:solidFill>
                <a:srgbClr val="0000FF"/>
              </a:solidFill>
              <a:latin typeface="Arial" charset="0"/>
            </a:endParaRPr>
          </a:p>
          <a:p>
            <a:pPr marL="579438" indent="-457200" algn="just" eaLnBrk="1" hangingPunct="1">
              <a:lnSpc>
                <a:spcPct val="110000"/>
              </a:lnSpc>
              <a:spcBef>
                <a:spcPts val="1000"/>
              </a:spcBef>
              <a:spcAft>
                <a:spcPts val="0"/>
              </a:spcAft>
              <a:buClr>
                <a:srgbClr val="FF0000"/>
              </a:buClr>
              <a:buFont typeface="+mj-lt"/>
              <a:buAutoNum type="alphaLcParenR" startAt="7"/>
              <a:defRPr/>
            </a:pPr>
            <a:r>
              <a:rPr lang="vi-VN" sz="2000" b="1" kern="0" spc="-60" smtClean="0">
                <a:solidFill>
                  <a:srgbClr val="0000FF"/>
                </a:solidFill>
                <a:latin typeface="Arial" charset="0"/>
              </a:rPr>
              <a:t>Thư </a:t>
            </a:r>
            <a:r>
              <a:rPr lang="vi-VN" sz="2000" b="1" kern="0" spc="-60">
                <a:solidFill>
                  <a:srgbClr val="0000FF"/>
                </a:solidFill>
                <a:latin typeface="Arial" charset="0"/>
              </a:rPr>
              <a:t>viện của tổ chức, cá nhân nước ngoài có phục vụ người Việt </a:t>
            </a:r>
            <a:r>
              <a:rPr lang="vi-VN" sz="2000" b="1" kern="0" spc="-60" smtClean="0">
                <a:solidFill>
                  <a:srgbClr val="0000FF"/>
                </a:solidFill>
                <a:latin typeface="Arial" charset="0"/>
              </a:rPr>
              <a:t>Nam</a:t>
            </a:r>
            <a:endParaRPr lang="en-US" sz="2000" b="1" kern="0">
              <a:solidFill>
                <a:srgbClr val="0000FF"/>
              </a:solidFill>
              <a:latin typeface="Arial" charset="0"/>
            </a:endParaRPr>
          </a:p>
        </p:txBody>
      </p:sp>
      <p:sp>
        <p:nvSpPr>
          <p:cNvPr id="5" name="Title 1"/>
          <p:cNvSpPr>
            <a:spLocks noGrp="1"/>
          </p:cNvSpPr>
          <p:nvPr>
            <p:ph type="title"/>
          </p:nvPr>
        </p:nvSpPr>
        <p:spPr>
          <a:xfrm>
            <a:off x="234950" y="152400"/>
            <a:ext cx="8680450" cy="762000"/>
          </a:xfrm>
        </p:spPr>
        <p:txBody>
          <a:bodyPr anchor="ctr"/>
          <a:lstStyle/>
          <a:p>
            <a:pPr algn="ctr"/>
            <a:r>
              <a:rPr lang="vi-VN" sz="2600" b="1" smtClean="0">
                <a:solidFill>
                  <a:srgbClr val="FF0000"/>
                </a:solidFill>
                <a:latin typeface="Arial" panose="020B0604020202020204" pitchFamily="34" charset="0"/>
                <a:cs typeface="Arial" panose="020B0604020202020204" pitchFamily="34" charset="0"/>
              </a:rPr>
              <a:t>C</a:t>
            </a:r>
            <a:r>
              <a:rPr lang="en-US" sz="2600" b="1" smtClean="0">
                <a:solidFill>
                  <a:srgbClr val="FF0000"/>
                </a:solidFill>
                <a:latin typeface="Arial" panose="020B0604020202020204" pitchFamily="34" charset="0"/>
                <a:cs typeface="Arial" panose="020B0604020202020204" pitchFamily="34" charset="0"/>
              </a:rPr>
              <a:t>HƯƠNG</a:t>
            </a:r>
            <a:r>
              <a:rPr lang="vi-VN" sz="2600" b="1" smtClean="0">
                <a:solidFill>
                  <a:srgbClr val="FF0000"/>
                </a:solidFill>
                <a:latin typeface="Arial" panose="020B0604020202020204" pitchFamily="34" charset="0"/>
                <a:cs typeface="Arial" panose="020B0604020202020204" pitchFamily="34" charset="0"/>
              </a:rPr>
              <a:t> </a:t>
            </a:r>
            <a:r>
              <a:rPr lang="en-US" sz="2600" b="1" smtClean="0">
                <a:solidFill>
                  <a:srgbClr val="FF0000"/>
                </a:solidFill>
                <a:latin typeface="Arial" panose="020B0604020202020204" pitchFamily="34" charset="0"/>
                <a:cs typeface="Arial" panose="020B0604020202020204" pitchFamily="34" charset="0"/>
              </a:rPr>
              <a:t>II</a:t>
            </a:r>
            <a:r>
              <a:rPr lang="vi-VN" sz="2600" b="1" smtClean="0">
                <a:solidFill>
                  <a:srgbClr val="FF0000"/>
                </a:solidFill>
                <a:latin typeface="Arial" panose="020B0604020202020204" pitchFamily="34" charset="0"/>
                <a:cs typeface="Arial" panose="020B0604020202020204" pitchFamily="34" charset="0"/>
              </a:rPr>
              <a:t>.</a:t>
            </a:r>
            <a:r>
              <a:rPr lang="en-US" sz="2600" b="1" smtClean="0">
                <a:solidFill>
                  <a:srgbClr val="FF0000"/>
                </a:solidFill>
                <a:latin typeface="Arial" panose="020B0604020202020204" pitchFamily="34" charset="0"/>
                <a:cs typeface="Arial" panose="020B0604020202020204" pitchFamily="34" charset="0"/>
              </a:rPr>
              <a:t> THÀNH LẬP THƯ VIỆN</a:t>
            </a:r>
            <a:endParaRPr lang="en-US" sz="2600" b="1">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8285505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457200" algn="just" eaLnBrk="1" hangingPunct="1">
              <a:lnSpc>
                <a:spcPct val="105000"/>
              </a:lnSpc>
              <a:spcBef>
                <a:spcPts val="600"/>
              </a:spcBef>
              <a:spcAft>
                <a:spcPts val="0"/>
              </a:spcAft>
              <a:buClr>
                <a:srgbClr val="FF0000"/>
              </a:buClr>
              <a:buFont typeface="Wingdings" panose="05000000000000000000" pitchFamily="2" charset="2"/>
              <a:buChar char="v"/>
              <a:defRPr/>
            </a:pPr>
            <a:r>
              <a:rPr lang="vi-VN" sz="2000" b="1" kern="0" smtClean="0">
                <a:solidFill>
                  <a:srgbClr val="FF3399"/>
                </a:solidFill>
                <a:latin typeface="Arial" charset="0"/>
              </a:rPr>
              <a:t>Điều </a:t>
            </a:r>
            <a:r>
              <a:rPr lang="vi-VN" sz="2000" b="1" kern="0">
                <a:solidFill>
                  <a:srgbClr val="FF3399"/>
                </a:solidFill>
                <a:latin typeface="Arial" charset="0"/>
              </a:rPr>
              <a:t>10. Thư viện Quốc gia Việt </a:t>
            </a:r>
            <a:r>
              <a:rPr lang="vi-VN" sz="2000" b="1" kern="0" smtClean="0">
                <a:solidFill>
                  <a:srgbClr val="FF3399"/>
                </a:solidFill>
                <a:latin typeface="Arial" charset="0"/>
              </a:rPr>
              <a:t>Nam</a:t>
            </a:r>
            <a:endParaRPr lang="en-US" sz="2000" b="1" kern="0" smtClean="0">
              <a:solidFill>
                <a:srgbClr val="FF3399"/>
              </a:solidFill>
              <a:latin typeface="Arial" charset="0"/>
            </a:endParaRPr>
          </a:p>
          <a:p>
            <a:pPr marL="579438" indent="0" algn="just" eaLnBrk="1" hangingPunct="1">
              <a:lnSpc>
                <a:spcPct val="105000"/>
              </a:lnSpc>
              <a:spcBef>
                <a:spcPts val="600"/>
              </a:spcBef>
              <a:spcAft>
                <a:spcPts val="0"/>
              </a:spcAft>
              <a:buClr>
                <a:srgbClr val="FF0000"/>
              </a:buClr>
              <a:buNone/>
              <a:defRPr/>
            </a:pPr>
            <a:r>
              <a:rPr lang="vi-VN" sz="2000" b="1" kern="0" smtClean="0">
                <a:solidFill>
                  <a:srgbClr val="0000FF"/>
                </a:solidFill>
                <a:latin typeface="Arial" charset="0"/>
              </a:rPr>
              <a:t>Thư </a:t>
            </a:r>
            <a:r>
              <a:rPr lang="vi-VN" sz="2000" b="1" kern="0">
                <a:solidFill>
                  <a:srgbClr val="0000FF"/>
                </a:solidFill>
                <a:latin typeface="Arial" charset="0"/>
              </a:rPr>
              <a:t>viện Quốc gia Việt Nam là thư viện trung tâm của cả </a:t>
            </a:r>
            <a:r>
              <a:rPr lang="vi-VN" sz="2000" b="1" kern="0" smtClean="0">
                <a:solidFill>
                  <a:srgbClr val="0000FF"/>
                </a:solidFill>
                <a:latin typeface="Arial" charset="0"/>
              </a:rPr>
              <a:t>nước.</a:t>
            </a:r>
            <a:endParaRPr lang="en-US" sz="2000" b="1" kern="0" smtClean="0">
              <a:solidFill>
                <a:srgbClr val="0000FF"/>
              </a:solidFill>
              <a:latin typeface="Arial" charset="0"/>
            </a:endParaRPr>
          </a:p>
          <a:p>
            <a:pPr marL="579438" indent="-457200" algn="just" eaLnBrk="1" hangingPunct="1">
              <a:lnSpc>
                <a:spcPct val="105000"/>
              </a:lnSpc>
              <a:spcBef>
                <a:spcPts val="600"/>
              </a:spcBef>
              <a:spcAft>
                <a:spcPts val="0"/>
              </a:spcAft>
              <a:buClr>
                <a:srgbClr val="FF0000"/>
              </a:buClr>
              <a:buFont typeface="Wingdings" panose="05000000000000000000" pitchFamily="2" charset="2"/>
              <a:buChar char="v"/>
              <a:defRPr/>
            </a:pPr>
            <a:r>
              <a:rPr lang="vi-VN" sz="2000" b="1" kern="0" smtClean="0">
                <a:solidFill>
                  <a:srgbClr val="FF3399"/>
                </a:solidFill>
                <a:latin typeface="Arial" charset="0"/>
              </a:rPr>
              <a:t>Điều </a:t>
            </a:r>
            <a:r>
              <a:rPr lang="vi-VN" sz="2000" b="1" kern="0">
                <a:solidFill>
                  <a:srgbClr val="FF3399"/>
                </a:solidFill>
                <a:latin typeface="Arial" charset="0"/>
              </a:rPr>
              <a:t>11. Thư viện công </a:t>
            </a:r>
            <a:r>
              <a:rPr lang="vi-VN" sz="2000" b="1" kern="0" smtClean="0">
                <a:solidFill>
                  <a:srgbClr val="FF3399"/>
                </a:solidFill>
                <a:latin typeface="Arial" charset="0"/>
              </a:rPr>
              <a:t>cộng</a:t>
            </a:r>
            <a:endParaRPr lang="en-US" sz="2000" b="1" kern="0" smtClean="0">
              <a:solidFill>
                <a:srgbClr val="FF3399"/>
              </a:solidFill>
              <a:latin typeface="Arial" charset="0"/>
            </a:endParaRPr>
          </a:p>
          <a:p>
            <a:pPr marL="579438" indent="-457200" algn="just" eaLnBrk="1" hangingPunct="1">
              <a:lnSpc>
                <a:spcPct val="105000"/>
              </a:lnSpc>
              <a:spcBef>
                <a:spcPts val="600"/>
              </a:spcBef>
              <a:spcAft>
                <a:spcPts val="0"/>
              </a:spcAft>
              <a:buClr>
                <a:srgbClr val="FF0000"/>
              </a:buClr>
              <a:buFont typeface="+mj-lt"/>
              <a:buAutoNum type="arabicPeriod"/>
              <a:defRPr/>
            </a:pPr>
            <a:r>
              <a:rPr lang="vi-VN" sz="2000" b="1" kern="0" smtClean="0">
                <a:solidFill>
                  <a:srgbClr val="0000FF"/>
                </a:solidFill>
                <a:latin typeface="Arial" charset="0"/>
              </a:rPr>
              <a:t>Thư </a:t>
            </a:r>
            <a:r>
              <a:rPr lang="vi-VN" sz="2000" b="1" kern="0">
                <a:solidFill>
                  <a:srgbClr val="0000FF"/>
                </a:solidFill>
                <a:latin typeface="Arial" charset="0"/>
              </a:rPr>
              <a:t>viện công cộng là thư viện có tài nguyên thông t</a:t>
            </a:r>
            <a:r>
              <a:rPr lang="en-US" sz="2000" b="1" kern="0">
                <a:solidFill>
                  <a:srgbClr val="0000FF"/>
                </a:solidFill>
                <a:latin typeface="Arial" charset="0"/>
              </a:rPr>
              <a:t>i</a:t>
            </a:r>
            <a:r>
              <a:rPr lang="vi-VN" sz="2000" b="1" kern="0">
                <a:solidFill>
                  <a:srgbClr val="0000FF"/>
                </a:solidFill>
                <a:latin typeface="Arial" charset="0"/>
              </a:rPr>
              <a:t>n tổng hợp phục vụ Nhân dân.</a:t>
            </a:r>
            <a:endParaRPr lang="en-US" sz="2000" b="1" kern="0">
              <a:solidFill>
                <a:srgbClr val="0000FF"/>
              </a:solidFill>
              <a:latin typeface="Arial" charset="0"/>
            </a:endParaRPr>
          </a:p>
          <a:p>
            <a:pPr marL="579438" indent="-457200" algn="just" eaLnBrk="1" hangingPunct="1">
              <a:lnSpc>
                <a:spcPct val="105000"/>
              </a:lnSpc>
              <a:spcBef>
                <a:spcPts val="600"/>
              </a:spcBef>
              <a:spcAft>
                <a:spcPts val="0"/>
              </a:spcAft>
              <a:buClr>
                <a:srgbClr val="FF0000"/>
              </a:buClr>
              <a:buFont typeface="+mj-lt"/>
              <a:buAutoNum type="arabicPeriod"/>
              <a:defRPr/>
            </a:pPr>
            <a:r>
              <a:rPr lang="en-US" sz="2000" b="1" kern="0" smtClean="0">
                <a:solidFill>
                  <a:srgbClr val="0000FF"/>
                </a:solidFill>
                <a:latin typeface="Arial" charset="0"/>
              </a:rPr>
              <a:t>Gồm có: </a:t>
            </a:r>
            <a:r>
              <a:rPr lang="vi-VN" sz="2000" b="1" kern="0" smtClean="0">
                <a:solidFill>
                  <a:srgbClr val="0000FF"/>
                </a:solidFill>
                <a:latin typeface="Arial" charset="0"/>
              </a:rPr>
              <a:t>Thư </a:t>
            </a:r>
            <a:r>
              <a:rPr lang="vi-VN" sz="2000" b="1" kern="0">
                <a:solidFill>
                  <a:srgbClr val="0000FF"/>
                </a:solidFill>
                <a:latin typeface="Arial" charset="0"/>
              </a:rPr>
              <a:t>viện cấp t</a:t>
            </a:r>
            <a:r>
              <a:rPr lang="en-US" sz="2000" b="1" kern="0">
                <a:solidFill>
                  <a:srgbClr val="0000FF"/>
                </a:solidFill>
                <a:latin typeface="Arial" charset="0"/>
              </a:rPr>
              <a:t>ỉ</a:t>
            </a:r>
            <a:r>
              <a:rPr lang="vi-VN" sz="2000" b="1" kern="0">
                <a:solidFill>
                  <a:srgbClr val="0000FF"/>
                </a:solidFill>
                <a:latin typeface="Arial" charset="0"/>
              </a:rPr>
              <a:t>nh là thư viện trung tâm của tỉnh, thành phố trực thuộc trung </a:t>
            </a:r>
            <a:r>
              <a:rPr lang="vi-VN" sz="2000" b="1" kern="0" smtClean="0">
                <a:solidFill>
                  <a:srgbClr val="0000FF"/>
                </a:solidFill>
                <a:latin typeface="Arial" charset="0"/>
              </a:rPr>
              <a:t>ương</a:t>
            </a:r>
            <a:r>
              <a:rPr lang="en-US" sz="2000" b="1" kern="0" smtClean="0">
                <a:solidFill>
                  <a:srgbClr val="0000FF"/>
                </a:solidFill>
                <a:latin typeface="Arial" charset="0"/>
              </a:rPr>
              <a:t>; </a:t>
            </a:r>
            <a:r>
              <a:rPr lang="vi-VN" sz="2000" b="1" kern="0" smtClean="0">
                <a:solidFill>
                  <a:srgbClr val="0000FF"/>
                </a:solidFill>
                <a:latin typeface="Arial" charset="0"/>
              </a:rPr>
              <a:t>Thư </a:t>
            </a:r>
            <a:r>
              <a:rPr lang="vi-VN" sz="2000" b="1" kern="0">
                <a:solidFill>
                  <a:srgbClr val="0000FF"/>
                </a:solidFill>
                <a:latin typeface="Arial" charset="0"/>
              </a:rPr>
              <a:t>viện cấp </a:t>
            </a:r>
            <a:r>
              <a:rPr lang="vi-VN" sz="2000" b="1" kern="0" smtClean="0">
                <a:solidFill>
                  <a:srgbClr val="0000FF"/>
                </a:solidFill>
                <a:latin typeface="Arial" charset="0"/>
              </a:rPr>
              <a:t>huyện</a:t>
            </a:r>
            <a:r>
              <a:rPr lang="en-US" sz="2000" b="1" kern="0" smtClean="0">
                <a:solidFill>
                  <a:srgbClr val="0000FF"/>
                </a:solidFill>
                <a:latin typeface="Arial" charset="0"/>
              </a:rPr>
              <a:t>; </a:t>
            </a:r>
            <a:r>
              <a:rPr lang="vi-VN" sz="2000" b="1" kern="0" smtClean="0">
                <a:solidFill>
                  <a:srgbClr val="0000FF"/>
                </a:solidFill>
                <a:latin typeface="Arial" charset="0"/>
              </a:rPr>
              <a:t>Thư </a:t>
            </a:r>
            <a:r>
              <a:rPr lang="vi-VN" sz="2000" b="1" kern="0">
                <a:solidFill>
                  <a:srgbClr val="0000FF"/>
                </a:solidFill>
                <a:latin typeface="Arial" charset="0"/>
              </a:rPr>
              <a:t>viện cấp </a:t>
            </a:r>
            <a:r>
              <a:rPr lang="vi-VN" sz="2000" b="1" kern="0" smtClean="0">
                <a:solidFill>
                  <a:srgbClr val="0000FF"/>
                </a:solidFill>
                <a:latin typeface="Arial" charset="0"/>
              </a:rPr>
              <a:t>xã</a:t>
            </a:r>
            <a:endParaRPr lang="en-US" sz="2000" b="1" kern="0" smtClean="0">
              <a:solidFill>
                <a:srgbClr val="0000FF"/>
              </a:solidFill>
              <a:latin typeface="Arial" charset="0"/>
            </a:endParaRPr>
          </a:p>
          <a:p>
            <a:pPr marL="579438" indent="-457200" algn="just" eaLnBrk="1" hangingPunct="1">
              <a:lnSpc>
                <a:spcPct val="105000"/>
              </a:lnSpc>
              <a:spcBef>
                <a:spcPts val="600"/>
              </a:spcBef>
              <a:spcAft>
                <a:spcPts val="0"/>
              </a:spcAft>
              <a:buClr>
                <a:srgbClr val="FF0000"/>
              </a:buClr>
              <a:buFont typeface="Wingdings" panose="05000000000000000000" pitchFamily="2" charset="2"/>
              <a:buChar char="v"/>
              <a:defRPr/>
            </a:pPr>
            <a:r>
              <a:rPr lang="vi-VN" sz="2000" b="1" kern="0" smtClean="0">
                <a:solidFill>
                  <a:srgbClr val="FF3399"/>
                </a:solidFill>
                <a:latin typeface="Arial" charset="0"/>
              </a:rPr>
              <a:t>Điều </a:t>
            </a:r>
            <a:r>
              <a:rPr lang="vi-VN" sz="2000" b="1" kern="0">
                <a:solidFill>
                  <a:srgbClr val="FF3399"/>
                </a:solidFill>
                <a:latin typeface="Arial" charset="0"/>
              </a:rPr>
              <a:t>12. Thư viện chuyên </a:t>
            </a:r>
            <a:r>
              <a:rPr lang="vi-VN" sz="2000" b="1" kern="0" smtClean="0">
                <a:solidFill>
                  <a:srgbClr val="FF3399"/>
                </a:solidFill>
                <a:latin typeface="Arial" charset="0"/>
              </a:rPr>
              <a:t>ngành</a:t>
            </a:r>
            <a:endParaRPr lang="en-US" sz="2000" b="1" kern="0" smtClean="0">
              <a:solidFill>
                <a:srgbClr val="FF3399"/>
              </a:solidFill>
              <a:latin typeface="Arial" charset="0"/>
            </a:endParaRPr>
          </a:p>
          <a:p>
            <a:pPr marL="579438" indent="-457200" algn="just" eaLnBrk="1" hangingPunct="1">
              <a:lnSpc>
                <a:spcPct val="105000"/>
              </a:lnSpc>
              <a:spcBef>
                <a:spcPts val="600"/>
              </a:spcBef>
              <a:spcAft>
                <a:spcPts val="0"/>
              </a:spcAft>
              <a:buClr>
                <a:srgbClr val="FF0000"/>
              </a:buClr>
              <a:buFont typeface="+mj-lt"/>
              <a:buAutoNum type="arabicPeriod"/>
              <a:defRPr/>
            </a:pPr>
            <a:r>
              <a:rPr lang="vi-VN" sz="2000" b="1" kern="0" smtClean="0">
                <a:solidFill>
                  <a:srgbClr val="0000FF"/>
                </a:solidFill>
                <a:latin typeface="Arial" charset="0"/>
              </a:rPr>
              <a:t>Thư </a:t>
            </a:r>
            <a:r>
              <a:rPr lang="vi-VN" sz="2000" b="1" kern="0">
                <a:solidFill>
                  <a:srgbClr val="0000FF"/>
                </a:solidFill>
                <a:latin typeface="Arial" charset="0"/>
              </a:rPr>
              <a:t>viện chuyên ngành là thư viện có tài nguyên thông tin chuyên sâu về một ngành, lĩnh vực hoặc nhiều ngành, lĩnh vực phục vụ </a:t>
            </a:r>
            <a:r>
              <a:rPr lang="en-US" sz="2000" b="1" kern="0" smtClean="0">
                <a:solidFill>
                  <a:srgbClr val="0000FF"/>
                </a:solidFill>
                <a:latin typeface="Arial" charset="0"/>
              </a:rPr>
              <a:t>CB,CC,VC</a:t>
            </a:r>
            <a:r>
              <a:rPr lang="vi-VN" sz="2000" b="1" kern="0" smtClean="0">
                <a:solidFill>
                  <a:srgbClr val="0000FF"/>
                </a:solidFill>
                <a:latin typeface="Arial" charset="0"/>
              </a:rPr>
              <a:t>, </a:t>
            </a:r>
            <a:r>
              <a:rPr lang="vi-VN" sz="2000" b="1" kern="0">
                <a:solidFill>
                  <a:srgbClr val="0000FF"/>
                </a:solidFill>
                <a:latin typeface="Arial" charset="0"/>
              </a:rPr>
              <a:t>người lao động của cơ quan, tổ chức chủ </a:t>
            </a:r>
            <a:r>
              <a:rPr lang="vi-VN" sz="2000" b="1" kern="0" smtClean="0">
                <a:solidFill>
                  <a:srgbClr val="0000FF"/>
                </a:solidFill>
                <a:latin typeface="Arial" charset="0"/>
              </a:rPr>
              <a:t>quản.</a:t>
            </a:r>
            <a:endParaRPr lang="en-US" sz="2000" b="1" kern="0" smtClean="0">
              <a:solidFill>
                <a:srgbClr val="0000FF"/>
              </a:solidFill>
              <a:latin typeface="Arial" charset="0"/>
            </a:endParaRPr>
          </a:p>
          <a:p>
            <a:pPr marL="579438" indent="-457200" algn="just" eaLnBrk="1" hangingPunct="1">
              <a:lnSpc>
                <a:spcPct val="105000"/>
              </a:lnSpc>
              <a:spcBef>
                <a:spcPts val="600"/>
              </a:spcBef>
              <a:spcAft>
                <a:spcPts val="0"/>
              </a:spcAft>
              <a:buClr>
                <a:srgbClr val="FF0000"/>
              </a:buClr>
              <a:buFont typeface="+mj-lt"/>
              <a:buAutoNum type="arabicPeriod"/>
              <a:defRPr/>
            </a:pPr>
            <a:r>
              <a:rPr lang="vi-VN" sz="2000" b="1" kern="0" smtClean="0">
                <a:solidFill>
                  <a:srgbClr val="0000FF"/>
                </a:solidFill>
                <a:latin typeface="Arial" charset="0"/>
              </a:rPr>
              <a:t>Thư </a:t>
            </a:r>
            <a:r>
              <a:rPr lang="vi-VN" sz="2000" b="1" kern="0">
                <a:solidFill>
                  <a:srgbClr val="0000FF"/>
                </a:solidFill>
                <a:latin typeface="Arial" charset="0"/>
              </a:rPr>
              <a:t>viện chuyên ngành gồm thư viện của </a:t>
            </a:r>
            <a:r>
              <a:rPr lang="en-US" sz="2000" b="1" kern="0" smtClean="0">
                <a:solidFill>
                  <a:srgbClr val="0000FF"/>
                </a:solidFill>
                <a:latin typeface="Arial" charset="0"/>
              </a:rPr>
              <a:t>CQNN</a:t>
            </a:r>
            <a:r>
              <a:rPr lang="vi-VN" sz="2000" b="1" kern="0" smtClean="0">
                <a:solidFill>
                  <a:srgbClr val="0000FF"/>
                </a:solidFill>
                <a:latin typeface="Arial" charset="0"/>
              </a:rPr>
              <a:t>; </a:t>
            </a:r>
            <a:r>
              <a:rPr lang="vi-VN" sz="2000" b="1" kern="0">
                <a:solidFill>
                  <a:srgbClr val="0000FF"/>
                </a:solidFill>
                <a:latin typeface="Arial" charset="0"/>
              </a:rPr>
              <a:t>thư viện của tổ chức khoa học và công nghệ; thư viện của tổ chức chính trị, tổ chức chính trị - xã hội, tổ chức xã hội, tổ chức xã hội - nghề nghiệp; thư viện của tổ chức kinh tế.</a:t>
            </a:r>
            <a:endParaRPr lang="en-US" sz="2000" b="1" kern="0">
              <a:solidFill>
                <a:srgbClr val="0000FF"/>
              </a:solidFill>
              <a:latin typeface="Arial" charset="0"/>
            </a:endParaRPr>
          </a:p>
        </p:txBody>
      </p:sp>
      <p:sp>
        <p:nvSpPr>
          <p:cNvPr id="5" name="Title 1"/>
          <p:cNvSpPr>
            <a:spLocks noGrp="1"/>
          </p:cNvSpPr>
          <p:nvPr>
            <p:ph type="title"/>
          </p:nvPr>
        </p:nvSpPr>
        <p:spPr>
          <a:xfrm>
            <a:off x="234950" y="152400"/>
            <a:ext cx="8680450" cy="762000"/>
          </a:xfrm>
        </p:spPr>
        <p:txBody>
          <a:bodyPr anchor="ctr"/>
          <a:lstStyle/>
          <a:p>
            <a:pPr algn="ctr"/>
            <a:r>
              <a:rPr lang="vi-VN" sz="2600" b="1" smtClean="0">
                <a:solidFill>
                  <a:srgbClr val="FF0000"/>
                </a:solidFill>
                <a:latin typeface="Arial" panose="020B0604020202020204" pitchFamily="34" charset="0"/>
                <a:cs typeface="Arial" panose="020B0604020202020204" pitchFamily="34" charset="0"/>
              </a:rPr>
              <a:t>C</a:t>
            </a:r>
            <a:r>
              <a:rPr lang="en-US" sz="2600" b="1" smtClean="0">
                <a:solidFill>
                  <a:srgbClr val="FF0000"/>
                </a:solidFill>
                <a:latin typeface="Arial" panose="020B0604020202020204" pitchFamily="34" charset="0"/>
                <a:cs typeface="Arial" panose="020B0604020202020204" pitchFamily="34" charset="0"/>
              </a:rPr>
              <a:t>HƯƠNG</a:t>
            </a:r>
            <a:r>
              <a:rPr lang="vi-VN" sz="2600" b="1" smtClean="0">
                <a:solidFill>
                  <a:srgbClr val="FF0000"/>
                </a:solidFill>
                <a:latin typeface="Arial" panose="020B0604020202020204" pitchFamily="34" charset="0"/>
                <a:cs typeface="Arial" panose="020B0604020202020204" pitchFamily="34" charset="0"/>
              </a:rPr>
              <a:t> </a:t>
            </a:r>
            <a:r>
              <a:rPr lang="en-US" sz="2600" b="1" smtClean="0">
                <a:solidFill>
                  <a:srgbClr val="FF0000"/>
                </a:solidFill>
                <a:latin typeface="Arial" panose="020B0604020202020204" pitchFamily="34" charset="0"/>
                <a:cs typeface="Arial" panose="020B0604020202020204" pitchFamily="34" charset="0"/>
              </a:rPr>
              <a:t>II</a:t>
            </a:r>
            <a:r>
              <a:rPr lang="vi-VN" sz="2600" b="1" smtClean="0">
                <a:solidFill>
                  <a:srgbClr val="FF0000"/>
                </a:solidFill>
                <a:latin typeface="Arial" panose="020B0604020202020204" pitchFamily="34" charset="0"/>
                <a:cs typeface="Arial" panose="020B0604020202020204" pitchFamily="34" charset="0"/>
              </a:rPr>
              <a:t>.</a:t>
            </a:r>
            <a:r>
              <a:rPr lang="en-US" sz="2600" b="1" smtClean="0">
                <a:solidFill>
                  <a:srgbClr val="FF0000"/>
                </a:solidFill>
                <a:latin typeface="Arial" panose="020B0604020202020204" pitchFamily="34" charset="0"/>
                <a:cs typeface="Arial" panose="020B0604020202020204" pitchFamily="34" charset="0"/>
              </a:rPr>
              <a:t> THÀNH LẬP THƯ VIỆN</a:t>
            </a:r>
            <a:endParaRPr lang="en-US" sz="2600" b="1">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6824366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457200" algn="just" eaLnBrk="1" hangingPunct="1">
              <a:lnSpc>
                <a:spcPct val="103000"/>
              </a:lnSpc>
              <a:spcBef>
                <a:spcPts val="700"/>
              </a:spcBef>
              <a:spcAft>
                <a:spcPts val="0"/>
              </a:spcAft>
              <a:buClr>
                <a:srgbClr val="FF0000"/>
              </a:buClr>
              <a:buFont typeface="+mj-lt"/>
              <a:buAutoNum type="arabicPeriod"/>
              <a:defRPr/>
            </a:pPr>
            <a:r>
              <a:rPr lang="vi-VN" sz="1950" b="1" kern="0" smtClean="0">
                <a:solidFill>
                  <a:srgbClr val="0000FF"/>
                </a:solidFill>
                <a:latin typeface="Arial" charset="0"/>
              </a:rPr>
              <a:t>Thư </a:t>
            </a:r>
            <a:r>
              <a:rPr lang="vi-VN" sz="1950" b="1" kern="0">
                <a:solidFill>
                  <a:srgbClr val="0000FF"/>
                </a:solidFill>
                <a:latin typeface="Arial" charset="0"/>
              </a:rPr>
              <a:t>viện đại học là thư viện có tài nguyên thông tin phục vụ người học và người dạy trong cơ sở giáo dục đại </a:t>
            </a:r>
            <a:r>
              <a:rPr lang="vi-VN" sz="1950" b="1" kern="0" smtClean="0">
                <a:solidFill>
                  <a:srgbClr val="0000FF"/>
                </a:solidFill>
                <a:latin typeface="Arial" charset="0"/>
              </a:rPr>
              <a:t>học.</a:t>
            </a:r>
            <a:endParaRPr lang="en-US" sz="1950" b="1" kern="0" smtClean="0">
              <a:solidFill>
                <a:srgbClr val="0000FF"/>
              </a:solidFill>
              <a:latin typeface="Arial" charset="0"/>
            </a:endParaRPr>
          </a:p>
          <a:p>
            <a:pPr marL="579438" indent="-457200" algn="just" eaLnBrk="1" hangingPunct="1">
              <a:lnSpc>
                <a:spcPct val="103000"/>
              </a:lnSpc>
              <a:spcBef>
                <a:spcPts val="700"/>
              </a:spcBef>
              <a:spcAft>
                <a:spcPts val="0"/>
              </a:spcAft>
              <a:buClr>
                <a:srgbClr val="FF0000"/>
              </a:buClr>
              <a:buFont typeface="+mj-lt"/>
              <a:buAutoNum type="arabicPeriod"/>
              <a:defRPr/>
            </a:pPr>
            <a:r>
              <a:rPr lang="vi-VN" sz="1950" b="1" kern="0" smtClean="0">
                <a:solidFill>
                  <a:srgbClr val="0000FF"/>
                </a:solidFill>
                <a:latin typeface="Arial" charset="0"/>
              </a:rPr>
              <a:t>Thư </a:t>
            </a:r>
            <a:r>
              <a:rPr lang="vi-VN" sz="1950" b="1" kern="0">
                <a:solidFill>
                  <a:srgbClr val="0000FF"/>
                </a:solidFill>
                <a:latin typeface="Arial" charset="0"/>
              </a:rPr>
              <a:t>viện đại học thực hiện chức năng, nhiệm vụ quy định tại Điều 4 của Luật này và các chức năng, nhiệm vụ sau </a:t>
            </a:r>
            <a:r>
              <a:rPr lang="vi-VN" sz="1950" b="1" kern="0" smtClean="0">
                <a:solidFill>
                  <a:srgbClr val="0000FF"/>
                </a:solidFill>
                <a:latin typeface="Arial" charset="0"/>
              </a:rPr>
              <a:t>đây:</a:t>
            </a:r>
            <a:endParaRPr lang="en-US" sz="1950" b="1" kern="0" smtClean="0">
              <a:solidFill>
                <a:srgbClr val="0000FF"/>
              </a:solidFill>
              <a:latin typeface="Arial" charset="0"/>
            </a:endParaRPr>
          </a:p>
          <a:p>
            <a:pPr marL="579438" indent="-457200" algn="just" eaLnBrk="1" hangingPunct="1">
              <a:lnSpc>
                <a:spcPct val="103000"/>
              </a:lnSpc>
              <a:spcBef>
                <a:spcPts val="700"/>
              </a:spcBef>
              <a:spcAft>
                <a:spcPts val="0"/>
              </a:spcAft>
              <a:buClr>
                <a:srgbClr val="FF0000"/>
              </a:buClr>
              <a:buFont typeface="+mj-lt"/>
              <a:buAutoNum type="alphaLcParenR"/>
              <a:defRPr/>
            </a:pPr>
            <a:r>
              <a:rPr lang="vi-VN" sz="1950" b="1" kern="0" smtClean="0">
                <a:solidFill>
                  <a:srgbClr val="FF3399"/>
                </a:solidFill>
                <a:latin typeface="Arial" charset="0"/>
              </a:rPr>
              <a:t>Phát </a:t>
            </a:r>
            <a:r>
              <a:rPr lang="vi-VN" sz="1950" b="1" kern="0">
                <a:solidFill>
                  <a:srgbClr val="FF3399"/>
                </a:solidFill>
                <a:latin typeface="Arial" charset="0"/>
              </a:rPr>
              <a:t>triển tài nguyên thông tin </a:t>
            </a:r>
            <a:r>
              <a:rPr lang="vi-VN" sz="1950" b="1" kern="0">
                <a:solidFill>
                  <a:srgbClr val="0000FF"/>
                </a:solidFill>
                <a:latin typeface="Arial" charset="0"/>
              </a:rPr>
              <a:t>phù hợp v</a:t>
            </a:r>
            <a:r>
              <a:rPr lang="en-US" sz="1950" b="1" kern="0">
                <a:solidFill>
                  <a:srgbClr val="0000FF"/>
                </a:solidFill>
                <a:latin typeface="Arial" charset="0"/>
              </a:rPr>
              <a:t>ớ</a:t>
            </a:r>
            <a:r>
              <a:rPr lang="vi-VN" sz="1950" b="1" kern="0">
                <a:solidFill>
                  <a:srgbClr val="0000FF"/>
                </a:solidFill>
                <a:latin typeface="Arial" charset="0"/>
              </a:rPr>
              <a:t>i mục tiêu, nội dung, chương trình, lĩnh vực, ngành đào tạo, nghiên cứu khoa học và phát tri</a:t>
            </a:r>
            <a:r>
              <a:rPr lang="en-US" sz="1950" b="1" kern="0">
                <a:solidFill>
                  <a:srgbClr val="0000FF"/>
                </a:solidFill>
                <a:latin typeface="Arial" charset="0"/>
              </a:rPr>
              <a:t>ể</a:t>
            </a:r>
            <a:r>
              <a:rPr lang="vi-VN" sz="1950" b="1" kern="0">
                <a:solidFill>
                  <a:srgbClr val="0000FF"/>
                </a:solidFill>
                <a:latin typeface="Arial" charset="0"/>
              </a:rPr>
              <a:t>n công nghệ của cơ sở giáo dục đại </a:t>
            </a:r>
            <a:r>
              <a:rPr lang="vi-VN" sz="1950" b="1" kern="0" smtClean="0">
                <a:solidFill>
                  <a:srgbClr val="0000FF"/>
                </a:solidFill>
                <a:latin typeface="Arial" charset="0"/>
              </a:rPr>
              <a:t>học;</a:t>
            </a:r>
            <a:endParaRPr lang="en-US" sz="1950" b="1" kern="0" smtClean="0">
              <a:solidFill>
                <a:srgbClr val="0000FF"/>
              </a:solidFill>
              <a:latin typeface="Arial" charset="0"/>
            </a:endParaRPr>
          </a:p>
          <a:p>
            <a:pPr marL="579438" indent="-457200" algn="just" eaLnBrk="1" hangingPunct="1">
              <a:lnSpc>
                <a:spcPct val="103000"/>
              </a:lnSpc>
              <a:spcBef>
                <a:spcPts val="700"/>
              </a:spcBef>
              <a:spcAft>
                <a:spcPts val="0"/>
              </a:spcAft>
              <a:buClr>
                <a:srgbClr val="FF0000"/>
              </a:buClr>
              <a:buFont typeface="+mj-lt"/>
              <a:buAutoNum type="alphaLcParenR"/>
              <a:defRPr/>
            </a:pPr>
            <a:r>
              <a:rPr lang="vi-VN" sz="1950" b="1" kern="0" smtClean="0">
                <a:solidFill>
                  <a:srgbClr val="009900"/>
                </a:solidFill>
                <a:latin typeface="Arial" charset="0"/>
              </a:rPr>
              <a:t>Tiếp </a:t>
            </a:r>
            <a:r>
              <a:rPr lang="vi-VN" sz="1950" b="1" kern="0">
                <a:solidFill>
                  <a:srgbClr val="009900"/>
                </a:solidFill>
                <a:latin typeface="Arial" charset="0"/>
              </a:rPr>
              <a:t>nhận, bổ sung và tổ chức khai thác khóa luận, đồ án, lu</a:t>
            </a:r>
            <a:r>
              <a:rPr lang="en-US" sz="1950" b="1" kern="0">
                <a:solidFill>
                  <a:srgbClr val="009900"/>
                </a:solidFill>
                <a:latin typeface="Arial" charset="0"/>
              </a:rPr>
              <a:t>ậ</a:t>
            </a:r>
            <a:r>
              <a:rPr lang="vi-VN" sz="1950" b="1" kern="0">
                <a:solidFill>
                  <a:srgbClr val="009900"/>
                </a:solidFill>
                <a:latin typeface="Arial" charset="0"/>
              </a:rPr>
              <a:t>n văn, luận án, kết quả nghiên cứu khoa học của người học và người dạy</a:t>
            </a:r>
            <a:r>
              <a:rPr lang="vi-VN" sz="1950" b="1" kern="0">
                <a:solidFill>
                  <a:srgbClr val="0000FF"/>
                </a:solidFill>
                <a:latin typeface="Arial" charset="0"/>
              </a:rPr>
              <a:t> </a:t>
            </a:r>
            <a:r>
              <a:rPr lang="en-US" sz="1950" b="1" kern="0">
                <a:solidFill>
                  <a:srgbClr val="0000FF"/>
                </a:solidFill>
                <a:latin typeface="Arial" charset="0"/>
              </a:rPr>
              <a:t>tr</a:t>
            </a:r>
            <a:r>
              <a:rPr lang="vi-VN" sz="1950" b="1" kern="0">
                <a:solidFill>
                  <a:srgbClr val="0000FF"/>
                </a:solidFill>
                <a:latin typeface="Arial" charset="0"/>
              </a:rPr>
              <a:t>ong cơ sở giáo dục đại học; xây d</a:t>
            </a:r>
            <a:r>
              <a:rPr lang="en-US" sz="1950" b="1" kern="0">
                <a:solidFill>
                  <a:srgbClr val="0000FF"/>
                </a:solidFill>
                <a:latin typeface="Arial" charset="0"/>
              </a:rPr>
              <a:t>ự</a:t>
            </a:r>
            <a:r>
              <a:rPr lang="vi-VN" sz="1950" b="1" kern="0">
                <a:solidFill>
                  <a:srgbClr val="0000FF"/>
                </a:solidFill>
                <a:latin typeface="Arial" charset="0"/>
              </a:rPr>
              <a:t>ng tài liệu nội sinh, cơ sở dữ liệu học liệu, tài nguyên học liệu </a:t>
            </a:r>
            <a:r>
              <a:rPr lang="vi-VN" sz="1950" b="1" kern="0" smtClean="0">
                <a:solidFill>
                  <a:srgbClr val="0000FF"/>
                </a:solidFill>
                <a:latin typeface="Arial" charset="0"/>
              </a:rPr>
              <a:t>mở;</a:t>
            </a:r>
            <a:endParaRPr lang="en-US" sz="1950" b="1" kern="0" smtClean="0">
              <a:solidFill>
                <a:srgbClr val="0000FF"/>
              </a:solidFill>
              <a:latin typeface="Arial" charset="0"/>
            </a:endParaRPr>
          </a:p>
          <a:p>
            <a:pPr marL="579438" indent="-457200" algn="just" eaLnBrk="1" hangingPunct="1">
              <a:lnSpc>
                <a:spcPct val="103000"/>
              </a:lnSpc>
              <a:spcBef>
                <a:spcPts val="700"/>
              </a:spcBef>
              <a:spcAft>
                <a:spcPts val="0"/>
              </a:spcAft>
              <a:buClr>
                <a:srgbClr val="FF0000"/>
              </a:buClr>
              <a:buFont typeface="+mj-lt"/>
              <a:buAutoNum type="alphaLcParenR"/>
              <a:defRPr/>
            </a:pPr>
            <a:r>
              <a:rPr lang="vi-VN" sz="1950" b="1" kern="0" smtClean="0">
                <a:solidFill>
                  <a:srgbClr val="FF3399"/>
                </a:solidFill>
                <a:latin typeface="Arial" charset="0"/>
              </a:rPr>
              <a:t>Tổ </a:t>
            </a:r>
            <a:r>
              <a:rPr lang="vi-VN" sz="1950" b="1" kern="0">
                <a:solidFill>
                  <a:srgbClr val="FF3399"/>
                </a:solidFill>
                <a:latin typeface="Arial" charset="0"/>
              </a:rPr>
              <a:t>chức không gian đọc</a:t>
            </a:r>
            <a:r>
              <a:rPr lang="vi-VN" sz="1950" b="1" kern="0">
                <a:solidFill>
                  <a:srgbClr val="0000FF"/>
                </a:solidFill>
                <a:latin typeface="Arial" charset="0"/>
              </a:rPr>
              <a:t>; hướng dẫn sử dụng sản phẩm </a:t>
            </a:r>
            <a:r>
              <a:rPr lang="en-US" sz="1950" b="1" kern="0" smtClean="0">
                <a:solidFill>
                  <a:srgbClr val="0000FF"/>
                </a:solidFill>
                <a:latin typeface="Arial" charset="0"/>
              </a:rPr>
              <a:t>TV </a:t>
            </a:r>
            <a:r>
              <a:rPr lang="vi-VN" sz="1950" b="1" kern="0" smtClean="0">
                <a:solidFill>
                  <a:srgbClr val="0000FF"/>
                </a:solidFill>
                <a:latin typeface="Arial" charset="0"/>
              </a:rPr>
              <a:t>và </a:t>
            </a:r>
            <a:r>
              <a:rPr lang="vi-VN" sz="1950" b="1" kern="0">
                <a:solidFill>
                  <a:srgbClr val="0000FF"/>
                </a:solidFill>
                <a:latin typeface="Arial" charset="0"/>
              </a:rPr>
              <a:t>dịch vụ </a:t>
            </a:r>
            <a:r>
              <a:rPr lang="en-US" sz="1950" b="1" kern="0" smtClean="0">
                <a:solidFill>
                  <a:srgbClr val="0000FF"/>
                </a:solidFill>
                <a:latin typeface="Arial" charset="0"/>
              </a:rPr>
              <a:t>TV</a:t>
            </a:r>
            <a:r>
              <a:rPr lang="vi-VN" sz="1950" b="1" kern="0" smtClean="0">
                <a:solidFill>
                  <a:srgbClr val="0000FF"/>
                </a:solidFill>
                <a:latin typeface="Arial" charset="0"/>
              </a:rPr>
              <a:t>; </a:t>
            </a:r>
            <a:r>
              <a:rPr lang="vi-VN" sz="1950" b="1" kern="0">
                <a:solidFill>
                  <a:srgbClr val="0000FF"/>
                </a:solidFill>
                <a:latin typeface="Arial" charset="0"/>
              </a:rPr>
              <a:t>hoàn thiện kỹ năng tìm ki</a:t>
            </a:r>
            <a:r>
              <a:rPr lang="en-US" sz="1950" b="1" kern="0">
                <a:solidFill>
                  <a:srgbClr val="0000FF"/>
                </a:solidFill>
                <a:latin typeface="Arial" charset="0"/>
              </a:rPr>
              <a:t>ế</a:t>
            </a:r>
            <a:r>
              <a:rPr lang="vi-VN" sz="1950" b="1" kern="0">
                <a:solidFill>
                  <a:srgbClr val="0000FF"/>
                </a:solidFill>
                <a:latin typeface="Arial" charset="0"/>
              </a:rPr>
              <a:t>m, khai thác và sử dụng thông tin; củng cố, mở rộng kiến thức cho người học, người dạy và </a:t>
            </a:r>
            <a:r>
              <a:rPr lang="en-US" sz="1950" b="1" kern="0" smtClean="0">
                <a:solidFill>
                  <a:srgbClr val="0000FF"/>
                </a:solidFill>
                <a:latin typeface="Arial" charset="0"/>
              </a:rPr>
              <a:t>CBQL</a:t>
            </a:r>
            <a:r>
              <a:rPr lang="vi-VN" sz="1950" b="1" kern="0" smtClean="0">
                <a:solidFill>
                  <a:srgbClr val="0000FF"/>
                </a:solidFill>
                <a:latin typeface="Arial" charset="0"/>
              </a:rPr>
              <a:t>;</a:t>
            </a:r>
            <a:endParaRPr lang="en-US" sz="1950" b="1" kern="0">
              <a:solidFill>
                <a:srgbClr val="0000FF"/>
              </a:solidFill>
              <a:latin typeface="Arial" charset="0"/>
            </a:endParaRPr>
          </a:p>
          <a:p>
            <a:pPr marL="579438" indent="-457200" algn="just" eaLnBrk="1" hangingPunct="1">
              <a:lnSpc>
                <a:spcPct val="103000"/>
              </a:lnSpc>
              <a:spcBef>
                <a:spcPts val="700"/>
              </a:spcBef>
              <a:spcAft>
                <a:spcPts val="0"/>
              </a:spcAft>
              <a:buClr>
                <a:srgbClr val="FF0000"/>
              </a:buClr>
              <a:buFont typeface="+mj-lt"/>
              <a:buAutoNum type="alphaLcParenR"/>
              <a:defRPr/>
            </a:pPr>
            <a:r>
              <a:rPr lang="vi-VN" sz="1950" b="1" kern="0">
                <a:solidFill>
                  <a:srgbClr val="0000FF"/>
                </a:solidFill>
                <a:latin typeface="Arial" charset="0"/>
              </a:rPr>
              <a:t>Thực hiện liên thông với thư viện trong nước và nước ngoài;</a:t>
            </a:r>
            <a:endParaRPr lang="en-US" sz="1950" b="1" kern="0">
              <a:solidFill>
                <a:srgbClr val="0000FF"/>
              </a:solidFill>
              <a:latin typeface="Arial" charset="0"/>
            </a:endParaRPr>
          </a:p>
          <a:p>
            <a:pPr marL="122238" indent="0" algn="just" eaLnBrk="1" hangingPunct="1">
              <a:lnSpc>
                <a:spcPct val="103000"/>
              </a:lnSpc>
              <a:spcBef>
                <a:spcPts val="700"/>
              </a:spcBef>
              <a:spcAft>
                <a:spcPts val="0"/>
              </a:spcAft>
              <a:buClr>
                <a:srgbClr val="FF0000"/>
              </a:buClr>
              <a:buNone/>
              <a:defRPr/>
            </a:pPr>
            <a:r>
              <a:rPr lang="vi-VN" sz="1950" b="1" kern="0">
                <a:solidFill>
                  <a:srgbClr val="FF0000"/>
                </a:solidFill>
                <a:latin typeface="Arial" charset="0"/>
              </a:rPr>
              <a:t>đ) </a:t>
            </a:r>
            <a:r>
              <a:rPr lang="en-US" sz="1950" b="1" kern="0">
                <a:solidFill>
                  <a:srgbClr val="FF0000"/>
                </a:solidFill>
                <a:latin typeface="Arial" charset="0"/>
              </a:rPr>
              <a:t>  </a:t>
            </a:r>
            <a:r>
              <a:rPr lang="vi-VN" sz="1950" b="1" kern="0">
                <a:solidFill>
                  <a:srgbClr val="0000FF"/>
                </a:solidFill>
                <a:latin typeface="Arial" charset="0"/>
              </a:rPr>
              <a:t>Thực hiện nhiệm vụ khác do cơ sở giáo dục đại học giao.</a:t>
            </a:r>
            <a:endParaRPr lang="en-US" sz="1950" b="1" kern="0">
              <a:solidFill>
                <a:srgbClr val="0000FF"/>
              </a:solidFill>
              <a:latin typeface="Arial" charset="0"/>
            </a:endParaRPr>
          </a:p>
        </p:txBody>
      </p:sp>
      <p:sp>
        <p:nvSpPr>
          <p:cNvPr id="5" name="Title 1"/>
          <p:cNvSpPr>
            <a:spLocks noGrp="1"/>
          </p:cNvSpPr>
          <p:nvPr>
            <p:ph type="title"/>
          </p:nvPr>
        </p:nvSpPr>
        <p:spPr>
          <a:xfrm>
            <a:off x="234950" y="152400"/>
            <a:ext cx="8680450" cy="762000"/>
          </a:xfrm>
        </p:spPr>
        <p:txBody>
          <a:bodyPr anchor="ctr"/>
          <a:lstStyle/>
          <a:p>
            <a:pPr algn="ctr"/>
            <a:r>
              <a:rPr lang="vi-VN" sz="2600" b="1" smtClean="0">
                <a:solidFill>
                  <a:srgbClr val="FF0000"/>
                </a:solidFill>
                <a:latin typeface="Arial" panose="020B0604020202020204" pitchFamily="34" charset="0"/>
                <a:cs typeface="Arial" panose="020B0604020202020204" pitchFamily="34" charset="0"/>
              </a:rPr>
              <a:t>Điều </a:t>
            </a:r>
            <a:r>
              <a:rPr lang="vi-VN" sz="2600" b="1">
                <a:solidFill>
                  <a:srgbClr val="FF0000"/>
                </a:solidFill>
                <a:latin typeface="Arial" panose="020B0604020202020204" pitchFamily="34" charset="0"/>
                <a:cs typeface="Arial" panose="020B0604020202020204" pitchFamily="34" charset="0"/>
              </a:rPr>
              <a:t>14. Thư viện đại học</a:t>
            </a:r>
            <a:endParaRPr lang="en-US" sz="2600" b="1">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41351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457200" algn="just" eaLnBrk="1" hangingPunct="1">
              <a:lnSpc>
                <a:spcPct val="114000"/>
              </a:lnSpc>
              <a:spcBef>
                <a:spcPts val="1200"/>
              </a:spcBef>
              <a:spcAft>
                <a:spcPts val="0"/>
              </a:spcAft>
              <a:buClr>
                <a:srgbClr val="FF0000"/>
              </a:buClr>
              <a:buFont typeface="+mj-lt"/>
              <a:buAutoNum type="arabicPeriod"/>
              <a:defRPr/>
            </a:pPr>
            <a:r>
              <a:rPr lang="vi-VN" sz="2100" b="1" kern="0" smtClean="0">
                <a:solidFill>
                  <a:srgbClr val="0000FF"/>
                </a:solidFill>
                <a:latin typeface="Arial" charset="0"/>
              </a:rPr>
              <a:t>Thư </a:t>
            </a:r>
            <a:r>
              <a:rPr lang="vi-VN" sz="2100" b="1" kern="0">
                <a:solidFill>
                  <a:srgbClr val="0000FF"/>
                </a:solidFill>
                <a:latin typeface="Arial" charset="0"/>
              </a:rPr>
              <a:t>viện </a:t>
            </a:r>
            <a:r>
              <a:rPr lang="en-US" sz="2100" b="1" kern="0" smtClean="0">
                <a:solidFill>
                  <a:srgbClr val="0000FF"/>
                </a:solidFill>
                <a:latin typeface="Arial" charset="0"/>
              </a:rPr>
              <a:t>CSGD </a:t>
            </a:r>
            <a:r>
              <a:rPr lang="vi-VN" sz="2100" b="1" kern="0" smtClean="0">
                <a:solidFill>
                  <a:srgbClr val="0000FF"/>
                </a:solidFill>
                <a:latin typeface="Arial" charset="0"/>
              </a:rPr>
              <a:t>mầm </a:t>
            </a:r>
            <a:r>
              <a:rPr lang="vi-VN" sz="2100" b="1" kern="0">
                <a:solidFill>
                  <a:srgbClr val="0000FF"/>
                </a:solidFill>
                <a:latin typeface="Arial" charset="0"/>
              </a:rPr>
              <a:t>non, </a:t>
            </a:r>
            <a:r>
              <a:rPr lang="en-US" sz="2100" b="1" kern="0" smtClean="0">
                <a:solidFill>
                  <a:srgbClr val="0000FF"/>
                </a:solidFill>
                <a:latin typeface="Arial" charset="0"/>
              </a:rPr>
              <a:t>CSGD </a:t>
            </a:r>
            <a:r>
              <a:rPr lang="vi-VN" sz="2100" b="1" kern="0" smtClean="0">
                <a:solidFill>
                  <a:srgbClr val="0000FF"/>
                </a:solidFill>
                <a:latin typeface="Arial" charset="0"/>
              </a:rPr>
              <a:t>phổ </a:t>
            </a:r>
            <a:r>
              <a:rPr lang="vi-VN" sz="2100" b="1" kern="0">
                <a:solidFill>
                  <a:srgbClr val="0000FF"/>
                </a:solidFill>
                <a:latin typeface="Arial" charset="0"/>
              </a:rPr>
              <a:t>thông, </a:t>
            </a:r>
            <a:r>
              <a:rPr lang="en-US" sz="2100" b="1" kern="0" smtClean="0">
                <a:solidFill>
                  <a:srgbClr val="0000FF"/>
                </a:solidFill>
                <a:latin typeface="Arial" charset="0"/>
              </a:rPr>
              <a:t>CSGD </a:t>
            </a:r>
            <a:r>
              <a:rPr lang="vi-VN" sz="2100" b="1" kern="0" smtClean="0">
                <a:solidFill>
                  <a:srgbClr val="0000FF"/>
                </a:solidFill>
                <a:latin typeface="Arial" charset="0"/>
              </a:rPr>
              <a:t>nghề </a:t>
            </a:r>
            <a:r>
              <a:rPr lang="vi-VN" sz="2100" b="1" kern="0">
                <a:solidFill>
                  <a:srgbClr val="0000FF"/>
                </a:solidFill>
                <a:latin typeface="Arial" charset="0"/>
              </a:rPr>
              <a:t>nghiệp và </a:t>
            </a:r>
            <a:r>
              <a:rPr lang="en-US" sz="2100" b="1" kern="0" smtClean="0">
                <a:solidFill>
                  <a:srgbClr val="0000FF"/>
                </a:solidFill>
                <a:latin typeface="Arial" charset="0"/>
              </a:rPr>
              <a:t>CSGD </a:t>
            </a:r>
            <a:r>
              <a:rPr lang="vi-VN" sz="2100" b="1" kern="0" smtClean="0">
                <a:solidFill>
                  <a:srgbClr val="0000FF"/>
                </a:solidFill>
                <a:latin typeface="Arial" charset="0"/>
              </a:rPr>
              <a:t>khác </a:t>
            </a:r>
            <a:r>
              <a:rPr lang="vi-VN" sz="2100" b="1" kern="0">
                <a:solidFill>
                  <a:srgbClr val="0000FF"/>
                </a:solidFill>
                <a:latin typeface="Arial" charset="0"/>
              </a:rPr>
              <a:t>là thư viện có tài nguyên thông tin phục vụ người h</a:t>
            </a:r>
            <a:r>
              <a:rPr lang="en-US" sz="2100" b="1" kern="0">
                <a:solidFill>
                  <a:srgbClr val="0000FF"/>
                </a:solidFill>
                <a:latin typeface="Arial" charset="0"/>
              </a:rPr>
              <a:t>ọ</a:t>
            </a:r>
            <a:r>
              <a:rPr lang="vi-VN" sz="2100" b="1" kern="0">
                <a:solidFill>
                  <a:srgbClr val="0000FF"/>
                </a:solidFill>
                <a:latin typeface="Arial" charset="0"/>
              </a:rPr>
              <a:t>c và ngư</a:t>
            </a:r>
            <a:r>
              <a:rPr lang="en-US" sz="2100" b="1" kern="0">
                <a:solidFill>
                  <a:srgbClr val="0000FF"/>
                </a:solidFill>
                <a:latin typeface="Arial" charset="0"/>
              </a:rPr>
              <a:t>ời </a:t>
            </a:r>
            <a:r>
              <a:rPr lang="vi-VN" sz="2100" b="1" kern="0">
                <a:solidFill>
                  <a:srgbClr val="0000FF"/>
                </a:solidFill>
                <a:latin typeface="Arial" charset="0"/>
              </a:rPr>
              <a:t>dạy tr</a:t>
            </a:r>
            <a:r>
              <a:rPr lang="en-US" sz="2100" b="1" kern="0">
                <a:solidFill>
                  <a:srgbClr val="0000FF"/>
                </a:solidFill>
                <a:latin typeface="Arial" charset="0"/>
              </a:rPr>
              <a:t>o</a:t>
            </a:r>
            <a:r>
              <a:rPr lang="vi-VN" sz="2100" b="1" kern="0">
                <a:solidFill>
                  <a:srgbClr val="0000FF"/>
                </a:solidFill>
                <a:latin typeface="Arial" charset="0"/>
              </a:rPr>
              <a:t>ng </a:t>
            </a:r>
            <a:r>
              <a:rPr lang="en-US" sz="2100" b="1" kern="0">
                <a:solidFill>
                  <a:srgbClr val="0000FF"/>
                </a:solidFill>
                <a:latin typeface="Arial" charset="0"/>
              </a:rPr>
              <a:t>cơ sở </a:t>
            </a:r>
            <a:r>
              <a:rPr lang="vi-VN" sz="2100" b="1" kern="0">
                <a:solidFill>
                  <a:srgbClr val="0000FF"/>
                </a:solidFill>
                <a:latin typeface="Arial" charset="0"/>
              </a:rPr>
              <a:t>giáo dụ</a:t>
            </a:r>
            <a:r>
              <a:rPr lang="en-US" sz="2100" b="1" kern="0" smtClean="0">
                <a:solidFill>
                  <a:srgbClr val="0000FF"/>
                </a:solidFill>
                <a:latin typeface="Arial" charset="0"/>
              </a:rPr>
              <a:t>c.</a:t>
            </a:r>
          </a:p>
          <a:p>
            <a:pPr marL="579438" indent="-457200" algn="just" eaLnBrk="1" hangingPunct="1">
              <a:lnSpc>
                <a:spcPct val="114000"/>
              </a:lnSpc>
              <a:spcBef>
                <a:spcPts val="1200"/>
              </a:spcBef>
              <a:spcAft>
                <a:spcPts val="0"/>
              </a:spcAft>
              <a:buClr>
                <a:srgbClr val="FF0000"/>
              </a:buClr>
              <a:buFont typeface="+mj-lt"/>
              <a:buAutoNum type="arabicPeriod"/>
              <a:defRPr/>
            </a:pPr>
            <a:r>
              <a:rPr lang="vi-VN" sz="2100" b="1" kern="0" smtClean="0">
                <a:solidFill>
                  <a:srgbClr val="FF3399"/>
                </a:solidFill>
                <a:latin typeface="Arial" charset="0"/>
              </a:rPr>
              <a:t>Thư </a:t>
            </a:r>
            <a:r>
              <a:rPr lang="vi-VN" sz="2100" b="1" kern="0">
                <a:solidFill>
                  <a:srgbClr val="FF3399"/>
                </a:solidFill>
                <a:latin typeface="Arial" charset="0"/>
              </a:rPr>
              <a:t>viện </a:t>
            </a:r>
            <a:r>
              <a:rPr lang="en-US" sz="2100" b="1" kern="0" smtClean="0">
                <a:solidFill>
                  <a:srgbClr val="FF3399"/>
                </a:solidFill>
                <a:latin typeface="Arial" charset="0"/>
              </a:rPr>
              <a:t>CSGD</a:t>
            </a:r>
            <a:r>
              <a:rPr lang="vi-VN" sz="2100" b="1" kern="0" smtClean="0">
                <a:solidFill>
                  <a:srgbClr val="FF3399"/>
                </a:solidFill>
                <a:latin typeface="Arial" charset="0"/>
              </a:rPr>
              <a:t> </a:t>
            </a:r>
            <a:r>
              <a:rPr lang="vi-VN" sz="2100" b="1" kern="0">
                <a:solidFill>
                  <a:srgbClr val="FF3399"/>
                </a:solidFill>
                <a:latin typeface="Arial" charset="0"/>
              </a:rPr>
              <a:t>mầm </a:t>
            </a:r>
            <a:r>
              <a:rPr lang="en-US" sz="2100" b="1" kern="0">
                <a:solidFill>
                  <a:srgbClr val="FF3399"/>
                </a:solidFill>
                <a:latin typeface="Arial" charset="0"/>
              </a:rPr>
              <a:t>n</a:t>
            </a:r>
            <a:r>
              <a:rPr lang="vi-VN" sz="2100" b="1" kern="0">
                <a:solidFill>
                  <a:srgbClr val="FF3399"/>
                </a:solidFill>
                <a:latin typeface="Arial" charset="0"/>
              </a:rPr>
              <a:t>on </a:t>
            </a:r>
            <a:r>
              <a:rPr lang="vi-VN" sz="2100" b="1" kern="0">
                <a:solidFill>
                  <a:srgbClr val="0000FF"/>
                </a:solidFill>
                <a:latin typeface="Arial" charset="0"/>
              </a:rPr>
              <a:t>thực hiện chức năng, nhiệm vụ quy định tại Điều 4 của Luật này và các chức năng, nhiệm vụ </a:t>
            </a:r>
            <a:r>
              <a:rPr lang="vi-VN" sz="2100" b="1" kern="0" smtClean="0">
                <a:solidFill>
                  <a:srgbClr val="0000FF"/>
                </a:solidFill>
                <a:latin typeface="Arial" charset="0"/>
              </a:rPr>
              <a:t>sau:</a:t>
            </a:r>
            <a:endParaRPr lang="en-US" sz="2100" b="1" kern="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mj-lt"/>
              <a:buAutoNum type="alphaLcParenR"/>
              <a:defRPr/>
            </a:pPr>
            <a:r>
              <a:rPr lang="vi-VN" sz="2100" b="1" kern="0" smtClean="0">
                <a:solidFill>
                  <a:srgbClr val="0000FF"/>
                </a:solidFill>
                <a:latin typeface="Arial" charset="0"/>
              </a:rPr>
              <a:t>Phát </a:t>
            </a:r>
            <a:r>
              <a:rPr lang="vi-VN" sz="2100" b="1" kern="0">
                <a:solidFill>
                  <a:srgbClr val="0000FF"/>
                </a:solidFill>
                <a:latin typeface="Arial" charset="0"/>
              </a:rPr>
              <a:t>triển tài nguyên thông tin phù hợp với độ t</a:t>
            </a:r>
            <a:r>
              <a:rPr lang="en-US" sz="2100" b="1" kern="0">
                <a:solidFill>
                  <a:srgbClr val="0000FF"/>
                </a:solidFill>
                <a:latin typeface="Arial" charset="0"/>
              </a:rPr>
              <a:t>u</a:t>
            </a:r>
            <a:r>
              <a:rPr lang="vi-VN" sz="2100" b="1" kern="0">
                <a:solidFill>
                  <a:srgbClr val="0000FF"/>
                </a:solidFill>
                <a:latin typeface="Arial" charset="0"/>
              </a:rPr>
              <a:t>ổi, tâm lý của trẻ em mầm non; nhu cầu thông tin, tài liệu của người dạy, cán bộ quản lý và chương trình giáo dục của cơ sở giáo </a:t>
            </a:r>
            <a:r>
              <a:rPr lang="vi-VN" sz="2100" b="1" kern="0" smtClean="0">
                <a:solidFill>
                  <a:srgbClr val="0000FF"/>
                </a:solidFill>
                <a:latin typeface="Arial" charset="0"/>
              </a:rPr>
              <a:t>dục;</a:t>
            </a:r>
            <a:endParaRPr lang="en-US" sz="2100" b="1" kern="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mj-lt"/>
              <a:buAutoNum type="alphaLcParenR"/>
              <a:defRPr/>
            </a:pPr>
            <a:r>
              <a:rPr lang="vi-VN" sz="2100" b="1" kern="0" smtClean="0">
                <a:solidFill>
                  <a:srgbClr val="0000FF"/>
                </a:solidFill>
                <a:latin typeface="Arial" charset="0"/>
              </a:rPr>
              <a:t>Tổ </a:t>
            </a:r>
            <a:r>
              <a:rPr lang="vi-VN" sz="2100" b="1" kern="0">
                <a:solidFill>
                  <a:srgbClr val="0000FF"/>
                </a:solidFill>
                <a:latin typeface="Arial" charset="0"/>
              </a:rPr>
              <a:t>chức hoạt động làm quen với sách và hình thành thói quen đọc của </a:t>
            </a:r>
            <a:r>
              <a:rPr lang="en-US" sz="2100" b="1" kern="0">
                <a:solidFill>
                  <a:srgbClr val="0000FF"/>
                </a:solidFill>
                <a:latin typeface="Arial" charset="0"/>
              </a:rPr>
              <a:t>tr</a:t>
            </a:r>
            <a:r>
              <a:rPr lang="vi-VN" sz="2100" b="1" kern="0">
                <a:solidFill>
                  <a:srgbClr val="0000FF"/>
                </a:solidFill>
                <a:latin typeface="Arial" charset="0"/>
              </a:rPr>
              <a:t>ẻ em mầm non; hướng dẫn sử dụng thư viện, trang bị kỹ năng tìm ki</a:t>
            </a:r>
            <a:r>
              <a:rPr lang="en-US" sz="2100" b="1" kern="0">
                <a:solidFill>
                  <a:srgbClr val="0000FF"/>
                </a:solidFill>
                <a:latin typeface="Arial" charset="0"/>
              </a:rPr>
              <a:t>ế</a:t>
            </a:r>
            <a:r>
              <a:rPr lang="vi-VN" sz="2100" b="1" kern="0">
                <a:solidFill>
                  <a:srgbClr val="0000FF"/>
                </a:solidFill>
                <a:latin typeface="Arial" charset="0"/>
              </a:rPr>
              <a:t>m, khai thác, sử dụng thông tin cho người dạy và cán bộ quản </a:t>
            </a:r>
            <a:r>
              <a:rPr lang="vi-VN" sz="2100" b="1" kern="0" smtClean="0">
                <a:solidFill>
                  <a:srgbClr val="0000FF"/>
                </a:solidFill>
                <a:latin typeface="Arial" charset="0"/>
              </a:rPr>
              <a:t>lý;</a:t>
            </a:r>
            <a:endParaRPr lang="en-US" sz="2100" b="1" kern="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mj-lt"/>
              <a:buAutoNum type="alphaLcParenR"/>
              <a:defRPr/>
            </a:pPr>
            <a:r>
              <a:rPr lang="vi-VN" sz="2100" b="1" kern="0" smtClean="0">
                <a:solidFill>
                  <a:srgbClr val="0000FF"/>
                </a:solidFill>
                <a:latin typeface="Arial" charset="0"/>
              </a:rPr>
              <a:t>Thực </a:t>
            </a:r>
            <a:r>
              <a:rPr lang="vi-VN" sz="2100" b="1" kern="0">
                <a:solidFill>
                  <a:srgbClr val="0000FF"/>
                </a:solidFill>
                <a:latin typeface="Arial" charset="0"/>
              </a:rPr>
              <a:t>hiện nhiệm vụ khác do cơ sở giáo dục giao</a:t>
            </a:r>
            <a:r>
              <a:rPr lang="vi-VN" sz="2100" b="1" kern="0" smtClean="0">
                <a:solidFill>
                  <a:srgbClr val="0000FF"/>
                </a:solidFill>
                <a:latin typeface="Arial" charset="0"/>
              </a:rPr>
              <a:t>.</a:t>
            </a:r>
            <a:endParaRPr lang="en-US" sz="2100" b="1" kern="0">
              <a:solidFill>
                <a:srgbClr val="0000FF"/>
              </a:solidFill>
              <a:latin typeface="Arial" charset="0"/>
            </a:endParaRPr>
          </a:p>
        </p:txBody>
      </p:sp>
      <p:sp>
        <p:nvSpPr>
          <p:cNvPr id="5" name="Title 1"/>
          <p:cNvSpPr>
            <a:spLocks noGrp="1"/>
          </p:cNvSpPr>
          <p:nvPr>
            <p:ph type="title"/>
          </p:nvPr>
        </p:nvSpPr>
        <p:spPr>
          <a:xfrm>
            <a:off x="234950" y="152400"/>
            <a:ext cx="8680450" cy="762000"/>
          </a:xfrm>
        </p:spPr>
        <p:txBody>
          <a:bodyPr anchor="ctr"/>
          <a:lstStyle/>
          <a:p>
            <a:pPr algn="ctr"/>
            <a:r>
              <a:rPr lang="en-US" sz="2200" b="1" smtClean="0">
                <a:solidFill>
                  <a:srgbClr val="FF0000"/>
                </a:solidFill>
                <a:latin typeface="Arial" panose="020B0604020202020204" pitchFamily="34" charset="0"/>
                <a:cs typeface="Arial" panose="020B0604020202020204" pitchFamily="34" charset="0"/>
              </a:rPr>
              <a:t>Điều </a:t>
            </a:r>
            <a:r>
              <a:rPr lang="en-US" sz="2200" b="1">
                <a:solidFill>
                  <a:srgbClr val="FF0000"/>
                </a:solidFill>
                <a:latin typeface="Arial" panose="020B0604020202020204" pitchFamily="34" charset="0"/>
                <a:cs typeface="Arial" panose="020B0604020202020204" pitchFamily="34" charset="0"/>
              </a:rPr>
              <a:t>15. Thư viện cơ sở giáo dục mầm non, cơ sở giáo dục phổ thông, cơ sở giáo dục nghề nghiệp và cơ sở giáo dục khác</a:t>
            </a:r>
          </a:p>
        </p:txBody>
      </p:sp>
    </p:spTree>
    <p:extLst>
      <p:ext uri="{BB962C8B-B14F-4D97-AF65-F5344CB8AC3E}">
        <p14:creationId xmlns:p14="http://schemas.microsoft.com/office/powerpoint/2010/main" val="137597032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141288" y="1295400"/>
            <a:ext cx="8861425"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91440" rIns="91440" bIns="0" numCol="1" anchor="t" anchorCtr="0" compatLnSpc="1">
            <a:prstTxWarp prst="textNoShape">
              <a:avLst/>
            </a:prstTxWarp>
          </a:bodyPr>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628650" indent="-514350" algn="just" eaLnBrk="1" hangingPunct="1">
              <a:lnSpc>
                <a:spcPct val="120000"/>
              </a:lnSpc>
              <a:spcBef>
                <a:spcPts val="2200"/>
              </a:spcBef>
              <a:spcAft>
                <a:spcPts val="0"/>
              </a:spcAft>
              <a:buClr>
                <a:srgbClr val="FF0000"/>
              </a:buClr>
              <a:buFont typeface="+mj-lt"/>
              <a:buAutoNum type="arabicPeriod"/>
              <a:defRPr/>
            </a:pPr>
            <a:r>
              <a:rPr lang="en-US" sz="3200" b="1" kern="0" smtClean="0">
                <a:solidFill>
                  <a:srgbClr val="FF0066"/>
                </a:solidFill>
                <a:latin typeface="Arial" panose="020B0604020202020204" pitchFamily="34" charset="0"/>
                <a:cs typeface="Arial" panose="020B0604020202020204" pitchFamily="34" charset="0"/>
              </a:rPr>
              <a:t>Luật Thư viện năm 2019;</a:t>
            </a:r>
          </a:p>
          <a:p>
            <a:pPr marL="628650" indent="-514350" algn="just" eaLnBrk="1" hangingPunct="1">
              <a:lnSpc>
                <a:spcPct val="120000"/>
              </a:lnSpc>
              <a:spcBef>
                <a:spcPts val="2200"/>
              </a:spcBef>
              <a:spcAft>
                <a:spcPts val="0"/>
              </a:spcAft>
              <a:buClr>
                <a:srgbClr val="FF0000"/>
              </a:buClr>
              <a:buFont typeface="+mj-lt"/>
              <a:buAutoNum type="arabicPeriod"/>
              <a:defRPr/>
            </a:pPr>
            <a:r>
              <a:rPr lang="en-US" sz="3200" b="1" kern="0">
                <a:solidFill>
                  <a:srgbClr val="009900"/>
                </a:solidFill>
                <a:latin typeface="Arial" panose="020B0604020202020204" pitchFamily="34" charset="0"/>
                <a:cs typeface="Arial" panose="020B0604020202020204" pitchFamily="34" charset="0"/>
              </a:rPr>
              <a:t>L</a:t>
            </a:r>
            <a:r>
              <a:rPr lang="en-US" sz="3200" b="1" kern="0" smtClean="0">
                <a:solidFill>
                  <a:srgbClr val="009900"/>
                </a:solidFill>
                <a:latin typeface="Arial" panose="020B0604020202020204" pitchFamily="34" charset="0"/>
                <a:cs typeface="Arial" panose="020B0604020202020204" pitchFamily="34" charset="0"/>
              </a:rPr>
              <a:t>uật Sử dụng năng lượng tiết kiệm và hiệu quả năm 2010;</a:t>
            </a:r>
          </a:p>
          <a:p>
            <a:pPr marL="628650" indent="-514350" algn="just" eaLnBrk="1" hangingPunct="1">
              <a:lnSpc>
                <a:spcPct val="120000"/>
              </a:lnSpc>
              <a:spcBef>
                <a:spcPts val="2200"/>
              </a:spcBef>
              <a:spcAft>
                <a:spcPts val="0"/>
              </a:spcAft>
              <a:buClr>
                <a:srgbClr val="FF0000"/>
              </a:buClr>
              <a:buFont typeface="+mj-lt"/>
              <a:buAutoNum type="arabicPeriod"/>
              <a:defRPr/>
            </a:pPr>
            <a:r>
              <a:rPr lang="en-US" sz="3200" b="1" kern="0" smtClean="0">
                <a:solidFill>
                  <a:srgbClr val="9900CC"/>
                </a:solidFill>
                <a:latin typeface="Arial" panose="020B0604020202020204" pitchFamily="34" charset="0"/>
                <a:cs typeface="Arial" panose="020B0604020202020204" pitchFamily="34" charset="0"/>
              </a:rPr>
              <a:t>Luật Người khuyết tật năm 2010;</a:t>
            </a:r>
          </a:p>
          <a:p>
            <a:pPr marL="628650" indent="-514350" algn="just" eaLnBrk="1" hangingPunct="1">
              <a:lnSpc>
                <a:spcPct val="120000"/>
              </a:lnSpc>
              <a:spcBef>
                <a:spcPts val="2200"/>
              </a:spcBef>
              <a:spcAft>
                <a:spcPts val="0"/>
              </a:spcAft>
              <a:buClr>
                <a:srgbClr val="FF0000"/>
              </a:buClr>
              <a:buFont typeface="+mj-lt"/>
              <a:buAutoNum type="arabicPeriod"/>
              <a:defRPr/>
            </a:pPr>
            <a:r>
              <a:rPr lang="en-US" sz="3200" b="1" kern="0" smtClean="0">
                <a:solidFill>
                  <a:srgbClr val="0000FF"/>
                </a:solidFill>
                <a:latin typeface="Arial" panose="020B0604020202020204" pitchFamily="34" charset="0"/>
                <a:cs typeface="Arial" panose="020B0604020202020204" pitchFamily="34" charset="0"/>
              </a:rPr>
              <a:t>Bộ luật Lao động năm 2019.</a:t>
            </a:r>
            <a:endParaRPr lang="en-US" sz="3200" b="1" kern="0">
              <a:solidFill>
                <a:srgbClr val="0000FF"/>
              </a:solidFill>
              <a:latin typeface="Arial" panose="020B0604020202020204" pitchFamily="34" charset="0"/>
              <a:cs typeface="Arial" panose="020B0604020202020204" pitchFamily="34" charset="0"/>
            </a:endParaRPr>
          </a:p>
        </p:txBody>
      </p:sp>
      <p:sp>
        <p:nvSpPr>
          <p:cNvPr id="6" name="Title 3"/>
          <p:cNvSpPr>
            <a:spLocks noGrp="1"/>
          </p:cNvSpPr>
          <p:nvPr>
            <p:ph type="title"/>
          </p:nvPr>
        </p:nvSpPr>
        <p:spPr>
          <a:xfrm>
            <a:off x="457200" y="152400"/>
            <a:ext cx="8229600" cy="838200"/>
          </a:xfrm>
        </p:spPr>
        <p:txBody>
          <a:bodyPr anchor="ctr"/>
          <a:lstStyle/>
          <a:p>
            <a:pPr algn="ctr">
              <a:lnSpc>
                <a:spcPct val="105000"/>
              </a:lnSpc>
              <a:spcBef>
                <a:spcPts val="0"/>
              </a:spcBef>
            </a:pPr>
            <a:r>
              <a:rPr lang="en-US" sz="2800" b="1" smtClean="0">
                <a:solidFill>
                  <a:srgbClr val="FF0000"/>
                </a:solidFill>
                <a:latin typeface="Arial" panose="020B0604020202020204" pitchFamily="34" charset="0"/>
                <a:cs typeface="Arial" panose="020B0604020202020204" pitchFamily="34" charset="0"/>
              </a:rPr>
              <a:t>MỤC LỤC</a:t>
            </a:r>
            <a:endParaRPr lang="en-US" sz="2800" b="1" dirty="0">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505383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457200" algn="just" eaLnBrk="1" hangingPunct="1">
              <a:lnSpc>
                <a:spcPct val="114000"/>
              </a:lnSpc>
              <a:spcBef>
                <a:spcPts val="1200"/>
              </a:spcBef>
              <a:spcAft>
                <a:spcPts val="0"/>
              </a:spcAft>
              <a:buClr>
                <a:srgbClr val="FF0000"/>
              </a:buClr>
              <a:buFont typeface="+mj-lt"/>
              <a:buAutoNum type="arabicPeriod" startAt="3"/>
              <a:defRPr/>
            </a:pPr>
            <a:r>
              <a:rPr lang="vi-VN" sz="2100" b="1" kern="0" smtClean="0">
                <a:solidFill>
                  <a:srgbClr val="FF3399"/>
                </a:solidFill>
                <a:latin typeface="Arial" charset="0"/>
              </a:rPr>
              <a:t>Thư </a:t>
            </a:r>
            <a:r>
              <a:rPr lang="vi-VN" sz="2100" b="1" kern="0">
                <a:solidFill>
                  <a:srgbClr val="FF3399"/>
                </a:solidFill>
                <a:latin typeface="Arial" charset="0"/>
              </a:rPr>
              <a:t>viện </a:t>
            </a:r>
            <a:r>
              <a:rPr lang="en-US" sz="2100" b="1" kern="0" smtClean="0">
                <a:solidFill>
                  <a:srgbClr val="FF3399"/>
                </a:solidFill>
                <a:latin typeface="Arial" charset="0"/>
              </a:rPr>
              <a:t>CSGD </a:t>
            </a:r>
            <a:r>
              <a:rPr lang="vi-VN" sz="2100" b="1" kern="0" smtClean="0">
                <a:solidFill>
                  <a:srgbClr val="FF3399"/>
                </a:solidFill>
                <a:latin typeface="Arial" charset="0"/>
              </a:rPr>
              <a:t>phổ </a:t>
            </a:r>
            <a:r>
              <a:rPr lang="vi-VN" sz="2100" b="1" kern="0">
                <a:solidFill>
                  <a:srgbClr val="FF3399"/>
                </a:solidFill>
                <a:latin typeface="Arial" charset="0"/>
              </a:rPr>
              <a:t>thông</a:t>
            </a:r>
            <a:r>
              <a:rPr lang="vi-VN" sz="2100" b="1" kern="0">
                <a:solidFill>
                  <a:srgbClr val="0000FF"/>
                </a:solidFill>
                <a:latin typeface="Arial" charset="0"/>
              </a:rPr>
              <a:t> thực hiện chức năng, nhiệm vụ quy định tại Điều 4 của Luật này và các chức năng, nhiệm vụ </a:t>
            </a:r>
            <a:r>
              <a:rPr lang="vi-VN" sz="2100" b="1" kern="0" smtClean="0">
                <a:solidFill>
                  <a:srgbClr val="0000FF"/>
                </a:solidFill>
                <a:latin typeface="Arial" charset="0"/>
              </a:rPr>
              <a:t>sau:</a:t>
            </a:r>
            <a:endParaRPr lang="en-US" sz="2100" b="1" kern="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mj-lt"/>
              <a:buAutoNum type="alphaLcParenR"/>
              <a:defRPr/>
            </a:pPr>
            <a:r>
              <a:rPr lang="vi-VN" sz="2100" b="1" kern="0" smtClean="0">
                <a:solidFill>
                  <a:srgbClr val="0000FF"/>
                </a:solidFill>
                <a:latin typeface="Arial" charset="0"/>
              </a:rPr>
              <a:t>Phát </a:t>
            </a:r>
            <a:r>
              <a:rPr lang="vi-VN" sz="2100" b="1" kern="0">
                <a:solidFill>
                  <a:srgbClr val="0000FF"/>
                </a:solidFill>
                <a:latin typeface="Arial" charset="0"/>
              </a:rPr>
              <a:t>triển tài nguyên thông tin phù hợp v</a:t>
            </a:r>
            <a:r>
              <a:rPr lang="en-US" sz="2100" b="1" kern="0">
                <a:solidFill>
                  <a:srgbClr val="0000FF"/>
                </a:solidFill>
                <a:latin typeface="Arial" charset="0"/>
              </a:rPr>
              <a:t>ớ</a:t>
            </a:r>
            <a:r>
              <a:rPr lang="vi-VN" sz="2100" b="1" kern="0">
                <a:solidFill>
                  <a:srgbClr val="0000FF"/>
                </a:solidFill>
                <a:latin typeface="Arial" charset="0"/>
              </a:rPr>
              <a:t>i nhu cầu học tập, nghiên cứu của người học, người dạy, cán bộ quản lý và mục tiêu, nội dung, chương trình học tập, giảng dạy của từng cấp học, chương trình </a:t>
            </a:r>
            <a:r>
              <a:rPr lang="vi-VN" sz="2100" b="1" kern="0" smtClean="0">
                <a:solidFill>
                  <a:srgbClr val="0000FF"/>
                </a:solidFill>
                <a:latin typeface="Arial" charset="0"/>
              </a:rPr>
              <a:t>học;</a:t>
            </a:r>
            <a:endParaRPr lang="en-US" sz="2100" b="1" kern="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mj-lt"/>
              <a:buAutoNum type="alphaLcParenR"/>
              <a:defRPr/>
            </a:pPr>
            <a:r>
              <a:rPr lang="vi-VN" sz="2100" b="1" kern="0" smtClean="0">
                <a:solidFill>
                  <a:srgbClr val="0000FF"/>
                </a:solidFill>
                <a:latin typeface="Arial" charset="0"/>
              </a:rPr>
              <a:t>Tổ </a:t>
            </a:r>
            <a:r>
              <a:rPr lang="vi-VN" sz="2100" b="1" kern="0">
                <a:solidFill>
                  <a:srgbClr val="0000FF"/>
                </a:solidFill>
                <a:latin typeface="Arial" charset="0"/>
              </a:rPr>
              <a:t>chức hoạt động khuyến đọc, h</a:t>
            </a:r>
            <a:r>
              <a:rPr lang="en-US" sz="2100" b="1" kern="0">
                <a:solidFill>
                  <a:srgbClr val="0000FF"/>
                </a:solidFill>
                <a:latin typeface="Arial" charset="0"/>
              </a:rPr>
              <a:t>ì</a:t>
            </a:r>
            <a:r>
              <a:rPr lang="vi-VN" sz="2100" b="1" kern="0">
                <a:solidFill>
                  <a:srgbClr val="0000FF"/>
                </a:solidFill>
                <a:latin typeface="Arial" charset="0"/>
              </a:rPr>
              <a:t>nh thành thói quen, kỹ năng đọc của người học; hướng dẫn sử dụng thư viện, trang bị kỹ năng tìm kiếm, khai thác, sử dụng thông tin cho người học, người dạy và cán bộ quản </a:t>
            </a:r>
            <a:r>
              <a:rPr lang="vi-VN" sz="2100" b="1" kern="0" smtClean="0">
                <a:solidFill>
                  <a:srgbClr val="0000FF"/>
                </a:solidFill>
                <a:latin typeface="Arial" charset="0"/>
              </a:rPr>
              <a:t>lý;</a:t>
            </a:r>
            <a:endParaRPr lang="en-US" sz="2100" b="1" kern="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mj-lt"/>
              <a:buAutoNum type="alphaLcParenR"/>
              <a:defRPr/>
            </a:pPr>
            <a:r>
              <a:rPr lang="vi-VN" sz="2100" b="1" kern="0" smtClean="0">
                <a:solidFill>
                  <a:srgbClr val="0000FF"/>
                </a:solidFill>
                <a:latin typeface="Arial" charset="0"/>
              </a:rPr>
              <a:t>Hỗ </a:t>
            </a:r>
            <a:r>
              <a:rPr lang="vi-VN" sz="2100" b="1" kern="0">
                <a:solidFill>
                  <a:srgbClr val="0000FF"/>
                </a:solidFill>
                <a:latin typeface="Arial" charset="0"/>
              </a:rPr>
              <a:t>trợ việc học tập, giảng dạy, nghiên cứu và tổ chức các hoạt động giáo dục kh</a:t>
            </a:r>
            <a:r>
              <a:rPr lang="en-US" sz="2100" b="1" kern="0">
                <a:solidFill>
                  <a:srgbClr val="0000FF"/>
                </a:solidFill>
                <a:latin typeface="Arial" charset="0"/>
              </a:rPr>
              <a:t>á</a:t>
            </a:r>
            <a:r>
              <a:rPr lang="vi-VN" sz="2100" b="1" kern="0" smtClean="0">
                <a:solidFill>
                  <a:srgbClr val="0000FF"/>
                </a:solidFill>
                <a:latin typeface="Arial" charset="0"/>
              </a:rPr>
              <a:t>c;</a:t>
            </a:r>
            <a:endParaRPr lang="en-US" sz="2100" b="1" kern="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mj-lt"/>
              <a:buAutoNum type="alphaLcParenR"/>
              <a:defRPr/>
            </a:pPr>
            <a:r>
              <a:rPr lang="vi-VN" sz="2100" b="1" kern="0" smtClean="0">
                <a:solidFill>
                  <a:srgbClr val="0000FF"/>
                </a:solidFill>
                <a:latin typeface="Arial" charset="0"/>
              </a:rPr>
              <a:t>Thực </a:t>
            </a:r>
            <a:r>
              <a:rPr lang="vi-VN" sz="2100" b="1" kern="0">
                <a:solidFill>
                  <a:srgbClr val="0000FF"/>
                </a:solidFill>
                <a:latin typeface="Arial" charset="0"/>
              </a:rPr>
              <a:t>hiện nhiệm vụ khác do cơ sở giáo dục giao</a:t>
            </a:r>
            <a:r>
              <a:rPr lang="vi-VN" sz="2100" b="1" kern="0" smtClean="0">
                <a:solidFill>
                  <a:srgbClr val="0000FF"/>
                </a:solidFill>
                <a:latin typeface="Arial" charset="0"/>
              </a:rPr>
              <a:t>.</a:t>
            </a:r>
            <a:endParaRPr lang="en-US" sz="2100" b="1" kern="0">
              <a:solidFill>
                <a:srgbClr val="0000FF"/>
              </a:solidFill>
              <a:latin typeface="Arial" charset="0"/>
            </a:endParaRPr>
          </a:p>
        </p:txBody>
      </p:sp>
      <p:sp>
        <p:nvSpPr>
          <p:cNvPr id="5" name="Title 1"/>
          <p:cNvSpPr>
            <a:spLocks noGrp="1"/>
          </p:cNvSpPr>
          <p:nvPr>
            <p:ph type="title"/>
          </p:nvPr>
        </p:nvSpPr>
        <p:spPr>
          <a:xfrm>
            <a:off x="234950" y="152400"/>
            <a:ext cx="8680450" cy="762000"/>
          </a:xfrm>
        </p:spPr>
        <p:txBody>
          <a:bodyPr anchor="ctr"/>
          <a:lstStyle/>
          <a:p>
            <a:pPr algn="ctr"/>
            <a:r>
              <a:rPr lang="en-US" sz="2200" b="1" smtClean="0">
                <a:solidFill>
                  <a:srgbClr val="FF0000"/>
                </a:solidFill>
                <a:latin typeface="Arial" panose="020B0604020202020204" pitchFamily="34" charset="0"/>
                <a:cs typeface="Arial" panose="020B0604020202020204" pitchFamily="34" charset="0"/>
              </a:rPr>
              <a:t>Điều </a:t>
            </a:r>
            <a:r>
              <a:rPr lang="en-US" sz="2200" b="1">
                <a:solidFill>
                  <a:srgbClr val="FF0000"/>
                </a:solidFill>
                <a:latin typeface="Arial" panose="020B0604020202020204" pitchFamily="34" charset="0"/>
                <a:cs typeface="Arial" panose="020B0604020202020204" pitchFamily="34" charset="0"/>
              </a:rPr>
              <a:t>15. Thư viện cơ sở giáo dục mầm non, cơ sở giáo dục phổ thông, cơ sở giáo dục nghề nghiệp và cơ sở giáo dục khác</a:t>
            </a:r>
          </a:p>
        </p:txBody>
      </p:sp>
    </p:spTree>
    <p:extLst>
      <p:ext uri="{BB962C8B-B14F-4D97-AF65-F5344CB8AC3E}">
        <p14:creationId xmlns:p14="http://schemas.microsoft.com/office/powerpoint/2010/main" val="428674072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87164"/>
            <a:ext cx="9144000" cy="6083672"/>
          </a:xfrm>
          <a:prstGeom prst="rect">
            <a:avLst/>
          </a:prstGeom>
        </p:spPr>
      </p:pic>
    </p:spTree>
    <p:extLst>
      <p:ext uri="{BB962C8B-B14F-4D97-AF65-F5344CB8AC3E}">
        <p14:creationId xmlns:p14="http://schemas.microsoft.com/office/powerpoint/2010/main" val="702968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99529"/>
            <a:ext cx="9144000" cy="6058942"/>
          </a:xfrm>
          <a:prstGeom prst="rect">
            <a:avLst/>
          </a:prstGeom>
        </p:spPr>
      </p:pic>
    </p:spTree>
    <p:extLst>
      <p:ext uri="{BB962C8B-B14F-4D97-AF65-F5344CB8AC3E}">
        <p14:creationId xmlns:p14="http://schemas.microsoft.com/office/powerpoint/2010/main" val="702968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87164"/>
            <a:ext cx="9144000" cy="6083672"/>
          </a:xfrm>
          <a:prstGeom prst="rect">
            <a:avLst/>
          </a:prstGeom>
        </p:spPr>
      </p:pic>
    </p:spTree>
    <p:extLst>
      <p:ext uri="{BB962C8B-B14F-4D97-AF65-F5344CB8AC3E}">
        <p14:creationId xmlns:p14="http://schemas.microsoft.com/office/powerpoint/2010/main" val="702968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82545"/>
            <a:ext cx="9144000" cy="6092909"/>
          </a:xfrm>
          <a:prstGeom prst="rect">
            <a:avLst/>
          </a:prstGeom>
        </p:spPr>
      </p:pic>
    </p:spTree>
    <p:extLst>
      <p:ext uri="{BB962C8B-B14F-4D97-AF65-F5344CB8AC3E}">
        <p14:creationId xmlns:p14="http://schemas.microsoft.com/office/powerpoint/2010/main" val="702968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82541"/>
            <a:ext cx="9144000" cy="6092918"/>
          </a:xfrm>
          <a:prstGeom prst="rect">
            <a:avLst/>
          </a:prstGeom>
        </p:spPr>
      </p:pic>
    </p:spTree>
    <p:extLst>
      <p:ext uri="{BB962C8B-B14F-4D97-AF65-F5344CB8AC3E}">
        <p14:creationId xmlns:p14="http://schemas.microsoft.com/office/powerpoint/2010/main" val="702968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84085"/>
            <a:ext cx="9144000" cy="6089830"/>
          </a:xfrm>
          <a:prstGeom prst="rect">
            <a:avLst/>
          </a:prstGeom>
        </p:spPr>
      </p:pic>
    </p:spTree>
    <p:extLst>
      <p:ext uri="{BB962C8B-B14F-4D97-AF65-F5344CB8AC3E}">
        <p14:creationId xmlns:p14="http://schemas.microsoft.com/office/powerpoint/2010/main" val="319674244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87182"/>
            <a:ext cx="9144000" cy="6083635"/>
          </a:xfrm>
          <a:prstGeom prst="rect">
            <a:avLst/>
          </a:prstGeom>
        </p:spPr>
      </p:pic>
    </p:spTree>
    <p:extLst>
      <p:ext uri="{BB962C8B-B14F-4D97-AF65-F5344CB8AC3E}">
        <p14:creationId xmlns:p14="http://schemas.microsoft.com/office/powerpoint/2010/main" val="319674244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457200" algn="just" eaLnBrk="1" hangingPunct="1">
              <a:lnSpc>
                <a:spcPct val="114000"/>
              </a:lnSpc>
              <a:spcBef>
                <a:spcPts val="1200"/>
              </a:spcBef>
              <a:spcAft>
                <a:spcPts val="0"/>
              </a:spcAft>
              <a:buClr>
                <a:srgbClr val="FF0000"/>
              </a:buClr>
              <a:buFont typeface="+mj-lt"/>
              <a:buAutoNum type="arabicPeriod" startAt="4"/>
              <a:defRPr/>
            </a:pPr>
            <a:r>
              <a:rPr lang="vi-VN" sz="2200" b="1" kern="0" smtClean="0">
                <a:solidFill>
                  <a:srgbClr val="FF3399"/>
                </a:solidFill>
                <a:latin typeface="Arial" charset="0"/>
              </a:rPr>
              <a:t>Thư </a:t>
            </a:r>
            <a:r>
              <a:rPr lang="vi-VN" sz="2200" b="1" kern="0">
                <a:solidFill>
                  <a:srgbClr val="FF3399"/>
                </a:solidFill>
                <a:latin typeface="Arial" charset="0"/>
              </a:rPr>
              <a:t>viện </a:t>
            </a:r>
            <a:r>
              <a:rPr lang="en-US" sz="2200" b="1" kern="0" smtClean="0">
                <a:solidFill>
                  <a:srgbClr val="FF3399"/>
                </a:solidFill>
                <a:latin typeface="Arial" charset="0"/>
              </a:rPr>
              <a:t>CSGD </a:t>
            </a:r>
            <a:r>
              <a:rPr lang="vi-VN" sz="2200" b="1" kern="0" smtClean="0">
                <a:solidFill>
                  <a:srgbClr val="FF3399"/>
                </a:solidFill>
                <a:latin typeface="Arial" charset="0"/>
              </a:rPr>
              <a:t>nghề </a:t>
            </a:r>
            <a:r>
              <a:rPr lang="vi-VN" sz="2200" b="1" kern="0">
                <a:solidFill>
                  <a:srgbClr val="FF3399"/>
                </a:solidFill>
                <a:latin typeface="Arial" charset="0"/>
              </a:rPr>
              <a:t>nghiệp và cơ sở giáo dục khác </a:t>
            </a:r>
            <a:r>
              <a:rPr lang="vi-VN" sz="2200" b="1" kern="0">
                <a:solidFill>
                  <a:srgbClr val="0000FF"/>
                </a:solidFill>
                <a:latin typeface="Arial" charset="0"/>
              </a:rPr>
              <a:t>thực hiện chức năng, nhiệm vụ quy định tại Điều 4 của Luật này và các chức năng, nhiệm vụ sau </a:t>
            </a:r>
            <a:r>
              <a:rPr lang="vi-VN" sz="2200" b="1" kern="0" smtClean="0">
                <a:solidFill>
                  <a:srgbClr val="0000FF"/>
                </a:solidFill>
                <a:latin typeface="Arial" charset="0"/>
              </a:rPr>
              <a:t>đây:</a:t>
            </a:r>
            <a:endParaRPr lang="en-US" sz="2200" b="1" kern="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mj-lt"/>
              <a:buAutoNum type="alphaLcParenR"/>
              <a:defRPr/>
            </a:pPr>
            <a:r>
              <a:rPr lang="vi-VN" sz="2200" b="1" kern="0" smtClean="0">
                <a:solidFill>
                  <a:srgbClr val="0000FF"/>
                </a:solidFill>
                <a:latin typeface="Arial" charset="0"/>
              </a:rPr>
              <a:t>Phát </a:t>
            </a:r>
            <a:r>
              <a:rPr lang="vi-VN" sz="2200" b="1" kern="0">
                <a:solidFill>
                  <a:srgbClr val="0000FF"/>
                </a:solidFill>
                <a:latin typeface="Arial" charset="0"/>
              </a:rPr>
              <a:t>triển tài nguyên thông tin phù hợp với nhu cầu học tập, nghiên cứu của người học, ngư</a:t>
            </a:r>
            <a:r>
              <a:rPr lang="en-US" sz="2200" b="1" kern="0">
                <a:solidFill>
                  <a:srgbClr val="0000FF"/>
                </a:solidFill>
                <a:latin typeface="Arial" charset="0"/>
              </a:rPr>
              <a:t>ờ</a:t>
            </a:r>
            <a:r>
              <a:rPr lang="vi-VN" sz="2200" b="1" kern="0">
                <a:solidFill>
                  <a:srgbClr val="0000FF"/>
                </a:solidFill>
                <a:latin typeface="Arial" charset="0"/>
              </a:rPr>
              <a:t>i dạy, cán bộ quản lý và mục tiêu, nội dung, chương trình đào tạo của cơ sở giáo </a:t>
            </a:r>
            <a:r>
              <a:rPr lang="vi-VN" sz="2200" b="1" kern="0" smtClean="0">
                <a:solidFill>
                  <a:srgbClr val="0000FF"/>
                </a:solidFill>
                <a:latin typeface="Arial" charset="0"/>
              </a:rPr>
              <a:t>dục;</a:t>
            </a:r>
            <a:endParaRPr lang="en-US" sz="2200" b="1" kern="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mj-lt"/>
              <a:buAutoNum type="alphaLcParenR"/>
              <a:defRPr/>
            </a:pPr>
            <a:r>
              <a:rPr lang="vi-VN" sz="2200" b="1" kern="0" smtClean="0">
                <a:solidFill>
                  <a:srgbClr val="0000FF"/>
                </a:solidFill>
                <a:latin typeface="Arial" charset="0"/>
              </a:rPr>
              <a:t>Tổ </a:t>
            </a:r>
            <a:r>
              <a:rPr lang="vi-VN" sz="2200" b="1" kern="0">
                <a:solidFill>
                  <a:srgbClr val="0000FF"/>
                </a:solidFill>
                <a:latin typeface="Arial" charset="0"/>
              </a:rPr>
              <a:t>chức hoạt động khuyến đọc; hướng dẫn sử dụng thư viện, trang bị kỹ năng tìm kiếm, khai thác, sử dụng thông tin cho người học, người dạy và cán bộ quản </a:t>
            </a:r>
            <a:r>
              <a:rPr lang="vi-VN" sz="2200" b="1" kern="0" smtClean="0">
                <a:solidFill>
                  <a:srgbClr val="0000FF"/>
                </a:solidFill>
                <a:latin typeface="Arial" charset="0"/>
              </a:rPr>
              <a:t>lý;</a:t>
            </a:r>
            <a:endParaRPr lang="en-US" sz="2200" b="1" kern="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mj-lt"/>
              <a:buAutoNum type="alphaLcParenR"/>
              <a:defRPr/>
            </a:pPr>
            <a:r>
              <a:rPr lang="vi-VN" sz="2200" b="1" kern="0" smtClean="0">
                <a:solidFill>
                  <a:srgbClr val="0000FF"/>
                </a:solidFill>
                <a:latin typeface="Arial" charset="0"/>
              </a:rPr>
              <a:t>Thực </a:t>
            </a:r>
            <a:r>
              <a:rPr lang="vi-VN" sz="2200" b="1" kern="0">
                <a:solidFill>
                  <a:srgbClr val="0000FF"/>
                </a:solidFill>
                <a:latin typeface="Arial" charset="0"/>
              </a:rPr>
              <a:t>hiện nhiệm vụ khác do cơ sở giáo dục giao</a:t>
            </a:r>
            <a:r>
              <a:rPr lang="vi-VN" sz="2200" b="1" kern="0" smtClean="0">
                <a:solidFill>
                  <a:srgbClr val="0000FF"/>
                </a:solidFill>
                <a:latin typeface="Arial" charset="0"/>
              </a:rPr>
              <a:t>.</a:t>
            </a:r>
            <a:endParaRPr lang="en-US" sz="2200" b="1" kern="0">
              <a:solidFill>
                <a:srgbClr val="0000FF"/>
              </a:solidFill>
              <a:latin typeface="Arial" charset="0"/>
            </a:endParaRPr>
          </a:p>
        </p:txBody>
      </p:sp>
      <p:sp>
        <p:nvSpPr>
          <p:cNvPr id="5" name="Title 1"/>
          <p:cNvSpPr>
            <a:spLocks noGrp="1"/>
          </p:cNvSpPr>
          <p:nvPr>
            <p:ph type="title"/>
          </p:nvPr>
        </p:nvSpPr>
        <p:spPr>
          <a:xfrm>
            <a:off x="234950" y="152400"/>
            <a:ext cx="8680450" cy="762000"/>
          </a:xfrm>
        </p:spPr>
        <p:txBody>
          <a:bodyPr anchor="ctr"/>
          <a:lstStyle/>
          <a:p>
            <a:pPr algn="ctr"/>
            <a:r>
              <a:rPr lang="en-US" sz="2200" b="1" smtClean="0">
                <a:solidFill>
                  <a:srgbClr val="FF0000"/>
                </a:solidFill>
                <a:latin typeface="Arial" panose="020B0604020202020204" pitchFamily="34" charset="0"/>
                <a:cs typeface="Arial" panose="020B0604020202020204" pitchFamily="34" charset="0"/>
              </a:rPr>
              <a:t>Điều </a:t>
            </a:r>
            <a:r>
              <a:rPr lang="en-US" sz="2200" b="1">
                <a:solidFill>
                  <a:srgbClr val="FF0000"/>
                </a:solidFill>
                <a:latin typeface="Arial" panose="020B0604020202020204" pitchFamily="34" charset="0"/>
                <a:cs typeface="Arial" panose="020B0604020202020204" pitchFamily="34" charset="0"/>
              </a:rPr>
              <a:t>15. Thư viện cơ sở giáo dục mầm non, cơ sở giáo dục phổ thông, cơ sở giáo dục nghề nghiệp và cơ sở giáo dục khác</a:t>
            </a:r>
          </a:p>
        </p:txBody>
      </p:sp>
    </p:spTree>
    <p:extLst>
      <p:ext uri="{BB962C8B-B14F-4D97-AF65-F5344CB8AC3E}">
        <p14:creationId xmlns:p14="http://schemas.microsoft.com/office/powerpoint/2010/main" val="171147126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457200" algn="just" eaLnBrk="1" hangingPunct="1">
              <a:lnSpc>
                <a:spcPct val="114000"/>
              </a:lnSpc>
              <a:spcBef>
                <a:spcPts val="1200"/>
              </a:spcBef>
              <a:spcAft>
                <a:spcPts val="0"/>
              </a:spcAft>
              <a:buClr>
                <a:srgbClr val="FF0000"/>
              </a:buClr>
              <a:buFont typeface="+mj-lt"/>
              <a:buAutoNum type="arabicPeriod"/>
              <a:defRPr/>
            </a:pPr>
            <a:r>
              <a:rPr lang="vi-VN" sz="2300" b="1" kern="0" smtClean="0">
                <a:solidFill>
                  <a:srgbClr val="0000FF"/>
                </a:solidFill>
                <a:latin typeface="Arial" charset="0"/>
              </a:rPr>
              <a:t>Thư </a:t>
            </a:r>
            <a:r>
              <a:rPr lang="vi-VN" sz="2300" b="1" kern="0">
                <a:solidFill>
                  <a:srgbClr val="0000FF"/>
                </a:solidFill>
                <a:latin typeface="Arial" charset="0"/>
              </a:rPr>
              <a:t>viện cộng đồng là thư viện, có tài nguyên thông tin tổng hợp do cộng đồng dân cư thành lập tại </a:t>
            </a:r>
            <a:r>
              <a:rPr lang="vi-VN" sz="2300" b="1" kern="0">
                <a:solidFill>
                  <a:srgbClr val="FF3399"/>
                </a:solidFill>
                <a:latin typeface="Arial" charset="0"/>
              </a:rPr>
              <a:t>trung tâm học tập cộng đồng</a:t>
            </a:r>
            <a:r>
              <a:rPr lang="vi-VN" sz="2300" b="1" kern="0">
                <a:solidFill>
                  <a:srgbClr val="0000FF"/>
                </a:solidFill>
                <a:latin typeface="Arial" charset="0"/>
              </a:rPr>
              <a:t>, </a:t>
            </a:r>
            <a:r>
              <a:rPr lang="vi-VN" sz="2300" b="1" kern="0">
                <a:solidFill>
                  <a:srgbClr val="FF3399"/>
                </a:solidFill>
                <a:latin typeface="Arial" charset="0"/>
              </a:rPr>
              <a:t>trung tâm văn hóa, thể thao</a:t>
            </a:r>
            <a:r>
              <a:rPr lang="vi-VN" sz="2300" b="1" kern="0">
                <a:solidFill>
                  <a:srgbClr val="0000FF"/>
                </a:solidFill>
                <a:latin typeface="Arial" charset="0"/>
              </a:rPr>
              <a:t> xã, phường, thị trấn; điểm bưu điện văn hóa xã; nhà văn hóa thôn, ấp, bản, làng, buôn, phum, sóc; khu chung cư; nơi sinh hoạt chung của cộng </a:t>
            </a:r>
            <a:r>
              <a:rPr lang="vi-VN" sz="2300" b="1" kern="0" smtClean="0">
                <a:solidFill>
                  <a:srgbClr val="0000FF"/>
                </a:solidFill>
                <a:latin typeface="Arial" charset="0"/>
              </a:rPr>
              <a:t>đồng.</a:t>
            </a:r>
            <a:endParaRPr lang="en-US" sz="2300" b="1" kern="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mj-lt"/>
              <a:buAutoNum type="arabicPeriod"/>
              <a:defRPr/>
            </a:pPr>
            <a:r>
              <a:rPr lang="vi-VN" sz="2300" b="1" kern="0" smtClean="0">
                <a:solidFill>
                  <a:srgbClr val="0000FF"/>
                </a:solidFill>
                <a:latin typeface="Arial" charset="0"/>
              </a:rPr>
              <a:t>Thư </a:t>
            </a:r>
            <a:r>
              <a:rPr lang="vi-VN" sz="2300" b="1" kern="0">
                <a:solidFill>
                  <a:srgbClr val="0000FF"/>
                </a:solidFill>
                <a:latin typeface="Arial" charset="0"/>
              </a:rPr>
              <a:t>viện tư nhân có phục vụ cộng đồng là thư viện có tài nguyên thông tin tổng h</a:t>
            </a:r>
            <a:r>
              <a:rPr lang="en-US" sz="2300" b="1" kern="0">
                <a:solidFill>
                  <a:srgbClr val="0000FF"/>
                </a:solidFill>
                <a:latin typeface="Arial" charset="0"/>
              </a:rPr>
              <a:t>ợ</a:t>
            </a:r>
            <a:r>
              <a:rPr lang="vi-VN" sz="2300" b="1" kern="0">
                <a:solidFill>
                  <a:srgbClr val="0000FF"/>
                </a:solidFill>
                <a:latin typeface="Arial" charset="0"/>
              </a:rPr>
              <a:t>p hoặc chuyên ngành do tổ chức, cá nhân Vi</a:t>
            </a:r>
            <a:r>
              <a:rPr lang="en-US" sz="2300" b="1" kern="0">
                <a:solidFill>
                  <a:srgbClr val="0000FF"/>
                </a:solidFill>
                <a:latin typeface="Arial" charset="0"/>
              </a:rPr>
              <a:t>ệ</a:t>
            </a:r>
            <a:r>
              <a:rPr lang="vi-VN" sz="2300" b="1" kern="0">
                <a:solidFill>
                  <a:srgbClr val="0000FF"/>
                </a:solidFill>
                <a:latin typeface="Arial" charset="0"/>
              </a:rPr>
              <a:t>t Nam thành lập, </a:t>
            </a:r>
            <a:r>
              <a:rPr lang="vi-VN" sz="2300" b="1" kern="0">
                <a:solidFill>
                  <a:srgbClr val="FF3399"/>
                </a:solidFill>
                <a:latin typeface="Arial" charset="0"/>
              </a:rPr>
              <a:t>t</a:t>
            </a:r>
            <a:r>
              <a:rPr lang="en-US" sz="2300" b="1" kern="0">
                <a:solidFill>
                  <a:srgbClr val="FF3399"/>
                </a:solidFill>
                <a:latin typeface="Arial" charset="0"/>
              </a:rPr>
              <a:t>ự </a:t>
            </a:r>
            <a:r>
              <a:rPr lang="vi-VN" sz="2300" b="1" kern="0">
                <a:solidFill>
                  <a:srgbClr val="FF3399"/>
                </a:solidFill>
                <a:latin typeface="Arial" charset="0"/>
              </a:rPr>
              <a:t>bảo đảm kinh phí hoạt </a:t>
            </a:r>
            <a:r>
              <a:rPr lang="vi-VN" sz="2300" b="1" kern="0" smtClean="0">
                <a:solidFill>
                  <a:srgbClr val="FF3399"/>
                </a:solidFill>
                <a:latin typeface="Arial" charset="0"/>
              </a:rPr>
              <a:t>động.</a:t>
            </a:r>
            <a:endParaRPr lang="en-US" sz="2300" b="1" kern="0" smtClean="0">
              <a:solidFill>
                <a:srgbClr val="FF3399"/>
              </a:solidFill>
              <a:latin typeface="Arial" charset="0"/>
            </a:endParaRPr>
          </a:p>
        </p:txBody>
      </p:sp>
      <p:sp>
        <p:nvSpPr>
          <p:cNvPr id="5" name="Title 1"/>
          <p:cNvSpPr>
            <a:spLocks noGrp="1"/>
          </p:cNvSpPr>
          <p:nvPr>
            <p:ph type="title"/>
          </p:nvPr>
        </p:nvSpPr>
        <p:spPr>
          <a:xfrm>
            <a:off x="234950" y="152400"/>
            <a:ext cx="8680450" cy="762000"/>
          </a:xfrm>
        </p:spPr>
        <p:txBody>
          <a:bodyPr anchor="ctr"/>
          <a:lstStyle/>
          <a:p>
            <a:pPr algn="ctr"/>
            <a:r>
              <a:rPr lang="vi-VN" sz="2200" b="1" smtClean="0">
                <a:solidFill>
                  <a:srgbClr val="FF0000"/>
                </a:solidFill>
                <a:latin typeface="Arial" panose="020B0604020202020204" pitchFamily="34" charset="0"/>
                <a:cs typeface="Arial" panose="020B0604020202020204" pitchFamily="34" charset="0"/>
              </a:rPr>
              <a:t>Điều </a:t>
            </a:r>
            <a:r>
              <a:rPr lang="vi-VN" sz="2200" b="1">
                <a:solidFill>
                  <a:srgbClr val="FF0000"/>
                </a:solidFill>
                <a:latin typeface="Arial" panose="020B0604020202020204" pitchFamily="34" charset="0"/>
                <a:cs typeface="Arial" panose="020B0604020202020204" pitchFamily="34" charset="0"/>
              </a:rPr>
              <a:t>16. Thư viện cộng đồng và thư viện tư nhân </a:t>
            </a:r>
            <a:r>
              <a:rPr lang="en-US" sz="2200" b="1" smtClean="0">
                <a:solidFill>
                  <a:srgbClr val="FF0000"/>
                </a:solidFill>
                <a:latin typeface="Arial" panose="020B0604020202020204" pitchFamily="34" charset="0"/>
                <a:cs typeface="Arial" panose="020B0604020202020204" pitchFamily="34" charset="0"/>
              </a:rPr>
              <a:t/>
            </a:r>
            <a:br>
              <a:rPr lang="en-US" sz="2200" b="1" smtClean="0">
                <a:solidFill>
                  <a:srgbClr val="FF0000"/>
                </a:solidFill>
                <a:latin typeface="Arial" panose="020B0604020202020204" pitchFamily="34" charset="0"/>
                <a:cs typeface="Arial" panose="020B0604020202020204" pitchFamily="34" charset="0"/>
              </a:rPr>
            </a:br>
            <a:r>
              <a:rPr lang="vi-VN" sz="2200" b="1" smtClean="0">
                <a:solidFill>
                  <a:srgbClr val="FF0000"/>
                </a:solidFill>
                <a:latin typeface="Arial" panose="020B0604020202020204" pitchFamily="34" charset="0"/>
                <a:cs typeface="Arial" panose="020B0604020202020204" pitchFamily="34" charset="0"/>
              </a:rPr>
              <a:t>có </a:t>
            </a:r>
            <a:r>
              <a:rPr lang="vi-VN" sz="2200" b="1">
                <a:solidFill>
                  <a:srgbClr val="FF0000"/>
                </a:solidFill>
                <a:latin typeface="Arial" panose="020B0604020202020204" pitchFamily="34" charset="0"/>
                <a:cs typeface="Arial" panose="020B0604020202020204" pitchFamily="34" charset="0"/>
              </a:rPr>
              <a:t>phục vụ cộng đồng</a:t>
            </a:r>
            <a:endParaRPr lang="en-US" sz="2200" b="1">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6877501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chemeClr val="accent2"/>
              </a:buClr>
              <a:buFont typeface="Wingdings" pitchFamily="2" charset="2"/>
              <a:buAutoNum type="arabicPeriod"/>
              <a:defRPr sz="2600">
                <a:solidFill>
                  <a:schemeClr val="tx1"/>
                </a:solidFill>
                <a:latin typeface="Verdana" pitchFamily="34" charset="0"/>
              </a:defRPr>
            </a:lvl1pPr>
            <a:lvl2pPr marL="631825" indent="-242888" algn="l" eaLnBrk="0" hangingPunct="0">
              <a:spcBef>
                <a:spcPct val="20000"/>
              </a:spcBef>
              <a:buClr>
                <a:schemeClr val="accent2"/>
              </a:buClr>
              <a:buFont typeface="Wingdings" pitchFamily="2" charset="2"/>
              <a:buChar char="¤"/>
              <a:defRPr sz="2200">
                <a:solidFill>
                  <a:schemeClr val="tx1"/>
                </a:solidFill>
                <a:latin typeface="Verdana" pitchFamily="34" charset="0"/>
              </a:defRPr>
            </a:lvl2pPr>
            <a:lvl3pPr marL="973138" indent="-193675" algn="l" eaLnBrk="0" hangingPunct="0">
              <a:spcBef>
                <a:spcPct val="20000"/>
              </a:spcBef>
              <a:buClr>
                <a:schemeClr val="accent2"/>
              </a:buClr>
              <a:buFont typeface="Wingdings" pitchFamily="2" charset="2"/>
              <a:buChar char="£"/>
              <a:defRPr sz="2000">
                <a:solidFill>
                  <a:schemeClr val="tx1"/>
                </a:solidFill>
                <a:latin typeface="Verdana" pitchFamily="34" charset="0"/>
              </a:defRPr>
            </a:lvl3pPr>
            <a:lvl4pPr marL="1363663" indent="-193675" algn="l" eaLnBrk="0" hangingPunct="0">
              <a:spcBef>
                <a:spcPct val="20000"/>
              </a:spcBef>
              <a:buClr>
                <a:schemeClr val="accent2"/>
              </a:buClr>
              <a:buFont typeface="Wingdings" pitchFamily="2" charset="2"/>
              <a:buChar char="n"/>
              <a:defRPr sz="1700">
                <a:solidFill>
                  <a:schemeClr val="tx1"/>
                </a:solidFill>
                <a:latin typeface="Verdana" pitchFamily="34" charset="0"/>
              </a:defRPr>
            </a:lvl4pPr>
            <a:lvl5pPr marL="1752600" indent="-193675" algn="l" eaLnBrk="0" hangingPunct="0">
              <a:spcBef>
                <a:spcPct val="25000"/>
              </a:spcBef>
              <a:buClr>
                <a:schemeClr val="accent2"/>
              </a:buClr>
              <a:buFont typeface="Wingdings" pitchFamily="2" charset="2"/>
              <a:buChar char="§"/>
              <a:defRPr sz="1700">
                <a:solidFill>
                  <a:schemeClr val="tx1"/>
                </a:solidFill>
                <a:latin typeface="Verdana" pitchFamily="34" charset="0"/>
              </a:defRPr>
            </a:lvl5pPr>
            <a:lvl6pPr marL="2209800" indent="-193675" eaLnBrk="0" fontAlgn="base" hangingPunct="0">
              <a:spcBef>
                <a:spcPct val="25000"/>
              </a:spcBef>
              <a:spcAft>
                <a:spcPct val="0"/>
              </a:spcAft>
              <a:buClr>
                <a:schemeClr val="accent2"/>
              </a:buClr>
              <a:buFont typeface="Wingdings" pitchFamily="2" charset="2"/>
              <a:buChar char="§"/>
              <a:defRPr sz="1700">
                <a:solidFill>
                  <a:schemeClr val="tx1"/>
                </a:solidFill>
                <a:latin typeface="Verdana" pitchFamily="34" charset="0"/>
              </a:defRPr>
            </a:lvl6pPr>
            <a:lvl7pPr marL="2667000" indent="-193675" eaLnBrk="0" fontAlgn="base" hangingPunct="0">
              <a:spcBef>
                <a:spcPct val="25000"/>
              </a:spcBef>
              <a:spcAft>
                <a:spcPct val="0"/>
              </a:spcAft>
              <a:buClr>
                <a:schemeClr val="accent2"/>
              </a:buClr>
              <a:buFont typeface="Wingdings" pitchFamily="2" charset="2"/>
              <a:buChar char="§"/>
              <a:defRPr sz="1700">
                <a:solidFill>
                  <a:schemeClr val="tx1"/>
                </a:solidFill>
                <a:latin typeface="Verdana" pitchFamily="34" charset="0"/>
              </a:defRPr>
            </a:lvl7pPr>
            <a:lvl8pPr marL="3124200" indent="-193675" eaLnBrk="0" fontAlgn="base" hangingPunct="0">
              <a:spcBef>
                <a:spcPct val="25000"/>
              </a:spcBef>
              <a:spcAft>
                <a:spcPct val="0"/>
              </a:spcAft>
              <a:buClr>
                <a:schemeClr val="accent2"/>
              </a:buClr>
              <a:buFont typeface="Wingdings" pitchFamily="2" charset="2"/>
              <a:buChar char="§"/>
              <a:defRPr sz="1700">
                <a:solidFill>
                  <a:schemeClr val="tx1"/>
                </a:solidFill>
                <a:latin typeface="Verdana" pitchFamily="34" charset="0"/>
              </a:defRPr>
            </a:lvl8pPr>
            <a:lvl9pPr marL="3581400" indent="-193675" eaLnBrk="0" fontAlgn="base" hangingPunct="0">
              <a:spcBef>
                <a:spcPct val="25000"/>
              </a:spcBef>
              <a:spcAft>
                <a:spcPct val="0"/>
              </a:spcAft>
              <a:buClr>
                <a:schemeClr val="accent2"/>
              </a:buClr>
              <a:buFont typeface="Wingdings" pitchFamily="2" charset="2"/>
              <a:buChar char="§"/>
              <a:defRPr sz="1700">
                <a:solidFill>
                  <a:schemeClr val="tx1"/>
                </a:solidFill>
                <a:latin typeface="Verdana" pitchFamily="34" charset="0"/>
              </a:defRPr>
            </a:lvl9pPr>
          </a:lstStyle>
          <a:p>
            <a:pPr algn="r" eaLnBrk="1" hangingPunct="1">
              <a:spcBef>
                <a:spcPct val="0"/>
              </a:spcBef>
              <a:buClrTx/>
              <a:buFontTx/>
              <a:buNone/>
            </a:pPr>
            <a:fld id="{401D7986-1564-476C-A50C-A9B2CC491E81}" type="slidenum">
              <a:rPr lang="en-US" altLang="en-US" sz="1000" smtClean="0">
                <a:latin typeface="Arial Black" pitchFamily="34" charset="0"/>
              </a:rPr>
              <a:pPr algn="r" eaLnBrk="1" hangingPunct="1">
                <a:spcBef>
                  <a:spcPct val="0"/>
                </a:spcBef>
                <a:buClrTx/>
                <a:buFontTx/>
                <a:buNone/>
              </a:pPr>
              <a:t>3</a:t>
            </a:fld>
            <a:endParaRPr lang="en-US" altLang="en-US" sz="1000" smtClean="0">
              <a:latin typeface="Arial Black" pitchFamily="34" charset="0"/>
            </a:endParaRPr>
          </a:p>
        </p:txBody>
      </p:sp>
      <p:sp>
        <p:nvSpPr>
          <p:cNvPr id="4099" name="Rectangle 2"/>
          <p:cNvSpPr>
            <a:spLocks noGrp="1" noChangeArrowheads="1"/>
          </p:cNvSpPr>
          <p:nvPr>
            <p:ph type="title"/>
          </p:nvPr>
        </p:nvSpPr>
        <p:spPr>
          <a:xfrm>
            <a:off x="82553" y="2743200"/>
            <a:ext cx="8985248" cy="1143000"/>
          </a:xfrm>
          <a:noFill/>
        </p:spPr>
        <p:txBody>
          <a:bodyPr tIns="155850" bIns="77925" anchor="ctr"/>
          <a:lstStyle/>
          <a:p>
            <a:pPr marL="119063" indent="-1588" algn="ctr" eaLnBrk="1" hangingPunct="1">
              <a:lnSpc>
                <a:spcPct val="120000"/>
              </a:lnSpc>
              <a:spcBef>
                <a:spcPts val="2200"/>
              </a:spcBef>
              <a:spcAft>
                <a:spcPts val="0"/>
              </a:spcAft>
              <a:defRPr/>
            </a:pPr>
            <a:r>
              <a:rPr lang="en-US" sz="4000" b="1" smtClean="0">
                <a:solidFill>
                  <a:srgbClr val="FF0066"/>
                </a:solidFill>
                <a:latin typeface="Arial" panose="020B0604020202020204" pitchFamily="34" charset="0"/>
                <a:cs typeface="Arial" panose="020B0604020202020204" pitchFamily="34" charset="0"/>
              </a:rPr>
              <a:t>LUẬT THƯ VIỆN NĂM 2019</a:t>
            </a:r>
            <a:endParaRPr lang="en-US" sz="4000" b="1">
              <a:solidFill>
                <a:srgbClr val="FF0066"/>
              </a:solidFill>
              <a:latin typeface="Arial" panose="020B0604020202020204" pitchFamily="34" charset="0"/>
              <a:cs typeface="Arial" panose="020B0604020202020204" pitchFamily="34" charset="0"/>
            </a:endParaRPr>
          </a:p>
        </p:txBody>
      </p:sp>
      <p:pic>
        <p:nvPicPr>
          <p:cNvPr id="4100" name="Picture 7" descr="pencil border on sid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6267451"/>
            <a:ext cx="3024188" cy="590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1" name="Picture 9" descr="pencil border on sid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967039" y="6267451"/>
            <a:ext cx="3024187" cy="590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2" name="Picture 10" descr="pencil border on sid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978526" y="6267451"/>
            <a:ext cx="3165475" cy="590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3" name="Picture 13" descr="Tre.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1206500" cy="1488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4" name="Picture 15" descr="Tre.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937500" y="1"/>
            <a:ext cx="1206500" cy="1488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2"/>
          <p:cNvSpPr txBox="1">
            <a:spLocks noChangeArrowheads="1"/>
          </p:cNvSpPr>
          <p:nvPr/>
        </p:nvSpPr>
        <p:spPr bwMode="auto">
          <a:xfrm>
            <a:off x="574675" y="190500"/>
            <a:ext cx="8001000"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8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Verdana" pitchFamily="34" charset="0"/>
              </a:defRPr>
            </a:lvl2pPr>
            <a:lvl3pPr algn="l" rtl="0" eaLnBrk="0" fontAlgn="base" hangingPunct="0">
              <a:spcBef>
                <a:spcPct val="0"/>
              </a:spcBef>
              <a:spcAft>
                <a:spcPct val="0"/>
              </a:spcAft>
              <a:defRPr sz="3800">
                <a:solidFill>
                  <a:schemeClr val="tx2"/>
                </a:solidFill>
                <a:latin typeface="Verdana" pitchFamily="34" charset="0"/>
              </a:defRPr>
            </a:lvl3pPr>
            <a:lvl4pPr algn="l" rtl="0" eaLnBrk="0" fontAlgn="base" hangingPunct="0">
              <a:spcBef>
                <a:spcPct val="0"/>
              </a:spcBef>
              <a:spcAft>
                <a:spcPct val="0"/>
              </a:spcAft>
              <a:defRPr sz="3800">
                <a:solidFill>
                  <a:schemeClr val="tx2"/>
                </a:solidFill>
                <a:latin typeface="Verdana" pitchFamily="34" charset="0"/>
              </a:defRPr>
            </a:lvl4pPr>
            <a:lvl5pPr algn="l" rtl="0" eaLnBrk="0" fontAlgn="base" hangingPunct="0">
              <a:spcBef>
                <a:spcPct val="0"/>
              </a:spcBef>
              <a:spcAft>
                <a:spcPct val="0"/>
              </a:spcAft>
              <a:defRPr sz="3800">
                <a:solidFill>
                  <a:schemeClr val="tx2"/>
                </a:solidFill>
                <a:latin typeface="Verdana" pitchFamily="34" charset="0"/>
              </a:defRPr>
            </a:lvl5pPr>
            <a:lvl6pPr marL="457200" algn="l" rtl="0" fontAlgn="base">
              <a:spcBef>
                <a:spcPct val="0"/>
              </a:spcBef>
              <a:spcAft>
                <a:spcPct val="0"/>
              </a:spcAft>
              <a:defRPr sz="3800">
                <a:solidFill>
                  <a:schemeClr val="tx2"/>
                </a:solidFill>
                <a:latin typeface="Verdana" pitchFamily="34" charset="0"/>
              </a:defRPr>
            </a:lvl6pPr>
            <a:lvl7pPr marL="914400" algn="l" rtl="0" fontAlgn="base">
              <a:spcBef>
                <a:spcPct val="0"/>
              </a:spcBef>
              <a:spcAft>
                <a:spcPct val="0"/>
              </a:spcAft>
              <a:defRPr sz="3800">
                <a:solidFill>
                  <a:schemeClr val="tx2"/>
                </a:solidFill>
                <a:latin typeface="Verdana" pitchFamily="34" charset="0"/>
              </a:defRPr>
            </a:lvl7pPr>
            <a:lvl8pPr marL="1371600" algn="l" rtl="0" fontAlgn="base">
              <a:spcBef>
                <a:spcPct val="0"/>
              </a:spcBef>
              <a:spcAft>
                <a:spcPct val="0"/>
              </a:spcAft>
              <a:defRPr sz="3800">
                <a:solidFill>
                  <a:schemeClr val="tx2"/>
                </a:solidFill>
                <a:latin typeface="Verdana" pitchFamily="34" charset="0"/>
              </a:defRPr>
            </a:lvl8pPr>
            <a:lvl9pPr marL="1828800" algn="l" rtl="0" fontAlgn="base">
              <a:spcBef>
                <a:spcPct val="0"/>
              </a:spcBef>
              <a:spcAft>
                <a:spcPct val="0"/>
              </a:spcAft>
              <a:defRPr sz="3800">
                <a:solidFill>
                  <a:schemeClr val="tx2"/>
                </a:solidFill>
                <a:latin typeface="Verdana" pitchFamily="34" charset="0"/>
              </a:defRPr>
            </a:lvl9pPr>
          </a:lstStyle>
          <a:p>
            <a:pPr algn="ctr" eaLnBrk="1" hangingPunct="1">
              <a:spcBef>
                <a:spcPct val="20000"/>
              </a:spcBef>
              <a:spcAft>
                <a:spcPct val="20000"/>
              </a:spcAft>
            </a:pPr>
            <a:r>
              <a:rPr lang="en-US" altLang="en-US" sz="3000" b="1" kern="0" smtClean="0">
                <a:solidFill>
                  <a:srgbClr val="0000FF"/>
                </a:solidFill>
                <a:latin typeface="VNI-Franko" pitchFamily="2" charset="0"/>
              </a:rPr>
              <a:t>SÔÛ GIAÙO DUÏC VAØ ÑAØO TAÏO</a:t>
            </a:r>
          </a:p>
        </p:txBody>
      </p:sp>
    </p:spTree>
    <p:extLst>
      <p:ext uri="{BB962C8B-B14F-4D97-AF65-F5344CB8AC3E}">
        <p14:creationId xmlns:p14="http://schemas.microsoft.com/office/powerpoint/2010/main" val="1702894714"/>
      </p:ext>
    </p:extLst>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457200" algn="just" eaLnBrk="1" hangingPunct="1">
              <a:lnSpc>
                <a:spcPct val="114000"/>
              </a:lnSpc>
              <a:spcBef>
                <a:spcPts val="1200"/>
              </a:spcBef>
              <a:spcAft>
                <a:spcPts val="0"/>
              </a:spcAft>
              <a:buClr>
                <a:srgbClr val="FF0000"/>
              </a:buClr>
              <a:buFont typeface="Wingdings" panose="05000000000000000000" pitchFamily="2" charset="2"/>
              <a:buChar char="v"/>
              <a:defRPr/>
            </a:pPr>
            <a:r>
              <a:rPr lang="en-US" sz="2100" b="1" kern="0" smtClean="0">
                <a:solidFill>
                  <a:srgbClr val="FF3399"/>
                </a:solidFill>
                <a:latin typeface="Arial" charset="0"/>
              </a:rPr>
              <a:t>Điều </a:t>
            </a:r>
            <a:r>
              <a:rPr lang="en-US" sz="2100" b="1" kern="0">
                <a:solidFill>
                  <a:srgbClr val="FF3399"/>
                </a:solidFill>
                <a:latin typeface="Arial" charset="0"/>
              </a:rPr>
              <a:t>18. Điều kiện thành lập thư </a:t>
            </a:r>
            <a:r>
              <a:rPr lang="en-US" sz="2100" b="1" kern="0" smtClean="0">
                <a:solidFill>
                  <a:srgbClr val="FF3399"/>
                </a:solidFill>
                <a:latin typeface="Arial" charset="0"/>
              </a:rPr>
              <a:t>viện</a:t>
            </a:r>
          </a:p>
          <a:p>
            <a:pPr marL="579438" indent="-457200" algn="just" eaLnBrk="1" hangingPunct="1">
              <a:lnSpc>
                <a:spcPct val="114000"/>
              </a:lnSpc>
              <a:spcBef>
                <a:spcPts val="1200"/>
              </a:spcBef>
              <a:spcAft>
                <a:spcPts val="0"/>
              </a:spcAft>
              <a:buClr>
                <a:srgbClr val="FF0000"/>
              </a:buClr>
              <a:buFont typeface="+mj-lt"/>
              <a:buAutoNum type="arabicPeriod"/>
              <a:defRPr/>
            </a:pPr>
            <a:r>
              <a:rPr lang="vi-VN" sz="2100" b="1" kern="0" smtClean="0">
                <a:solidFill>
                  <a:srgbClr val="0000FF"/>
                </a:solidFill>
                <a:latin typeface="Arial" charset="0"/>
              </a:rPr>
              <a:t>Thư </a:t>
            </a:r>
            <a:r>
              <a:rPr lang="vi-VN" sz="2100" b="1" kern="0">
                <a:solidFill>
                  <a:srgbClr val="0000FF"/>
                </a:solidFill>
                <a:latin typeface="Arial" charset="0"/>
              </a:rPr>
              <a:t>viện được thành lập khi có đủ các điều kiện sau </a:t>
            </a:r>
            <a:r>
              <a:rPr lang="vi-VN" sz="2100" b="1" kern="0" smtClean="0">
                <a:solidFill>
                  <a:srgbClr val="0000FF"/>
                </a:solidFill>
                <a:latin typeface="Arial" charset="0"/>
              </a:rPr>
              <a:t>đây:</a:t>
            </a:r>
            <a:endParaRPr lang="en-US" sz="2100" b="1" kern="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mj-lt"/>
              <a:buAutoNum type="alphaLcParenR"/>
              <a:defRPr/>
            </a:pPr>
            <a:r>
              <a:rPr lang="vi-VN" sz="2100" b="1" kern="0" smtClean="0">
                <a:solidFill>
                  <a:srgbClr val="0000FF"/>
                </a:solidFill>
                <a:latin typeface="Arial" charset="0"/>
              </a:rPr>
              <a:t>Mục </a:t>
            </a:r>
            <a:r>
              <a:rPr lang="vi-VN" sz="2100" b="1" kern="0">
                <a:solidFill>
                  <a:srgbClr val="0000FF"/>
                </a:solidFill>
                <a:latin typeface="Arial" charset="0"/>
              </a:rPr>
              <a:t>tiêu, đối tượng phục vụ xác </a:t>
            </a:r>
            <a:r>
              <a:rPr lang="vi-VN" sz="2100" b="1" kern="0" smtClean="0">
                <a:solidFill>
                  <a:srgbClr val="0000FF"/>
                </a:solidFill>
                <a:latin typeface="Arial" charset="0"/>
              </a:rPr>
              <a:t>định;</a:t>
            </a:r>
            <a:endParaRPr lang="en-US" sz="2100" b="1" kern="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mj-lt"/>
              <a:buAutoNum type="alphaLcParenR"/>
              <a:defRPr/>
            </a:pPr>
            <a:r>
              <a:rPr lang="vi-VN" sz="2100" b="1" kern="0" smtClean="0">
                <a:solidFill>
                  <a:srgbClr val="0000FF"/>
                </a:solidFill>
                <a:latin typeface="Arial" charset="0"/>
              </a:rPr>
              <a:t>Tài </a:t>
            </a:r>
            <a:r>
              <a:rPr lang="vi-VN" sz="2100" b="1" kern="0">
                <a:solidFill>
                  <a:srgbClr val="0000FF"/>
                </a:solidFill>
                <a:latin typeface="Arial" charset="0"/>
              </a:rPr>
              <a:t>nguyên thông tin phù hợp với chức năng, nhiệm vụ, đối tượng phục vụ của thư </a:t>
            </a:r>
            <a:r>
              <a:rPr lang="vi-VN" sz="2100" b="1" kern="0" smtClean="0">
                <a:solidFill>
                  <a:srgbClr val="0000FF"/>
                </a:solidFill>
                <a:latin typeface="Arial" charset="0"/>
              </a:rPr>
              <a:t>viện;</a:t>
            </a:r>
            <a:endParaRPr lang="en-US" sz="2100" b="1" kern="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mj-lt"/>
              <a:buAutoNum type="alphaLcParenR"/>
              <a:defRPr/>
            </a:pPr>
            <a:r>
              <a:rPr lang="en-US" sz="2100" b="1" kern="0" smtClean="0">
                <a:solidFill>
                  <a:srgbClr val="0000FF"/>
                </a:solidFill>
                <a:latin typeface="Arial" charset="0"/>
              </a:rPr>
              <a:t>CSVC</a:t>
            </a:r>
            <a:r>
              <a:rPr lang="vi-VN" sz="2100" b="1" kern="0" smtClean="0">
                <a:solidFill>
                  <a:srgbClr val="0000FF"/>
                </a:solidFill>
                <a:latin typeface="Arial" charset="0"/>
              </a:rPr>
              <a:t>, </a:t>
            </a:r>
            <a:r>
              <a:rPr lang="vi-VN" sz="2100" b="1" kern="0">
                <a:solidFill>
                  <a:srgbClr val="0000FF"/>
                </a:solidFill>
                <a:latin typeface="Arial" charset="0"/>
              </a:rPr>
              <a:t>trang thiết bị bảo đảm phục vụ hoạt động thư </a:t>
            </a:r>
            <a:r>
              <a:rPr lang="vi-VN" sz="2100" b="1" kern="0" smtClean="0">
                <a:solidFill>
                  <a:srgbClr val="0000FF"/>
                </a:solidFill>
                <a:latin typeface="Arial" charset="0"/>
              </a:rPr>
              <a:t>viện;</a:t>
            </a:r>
            <a:endParaRPr lang="en-US" sz="2100" b="1" kern="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mj-lt"/>
              <a:buAutoNum type="alphaLcParenR"/>
              <a:defRPr/>
            </a:pPr>
            <a:r>
              <a:rPr lang="vi-VN" sz="2100" b="1" kern="0" smtClean="0">
                <a:solidFill>
                  <a:srgbClr val="0000FF"/>
                </a:solidFill>
                <a:latin typeface="Arial" charset="0"/>
              </a:rPr>
              <a:t>Người </a:t>
            </a:r>
            <a:r>
              <a:rPr lang="vi-VN" sz="2100" b="1" kern="0">
                <a:solidFill>
                  <a:srgbClr val="0000FF"/>
                </a:solidFill>
                <a:latin typeface="Arial" charset="0"/>
              </a:rPr>
              <a:t>làm công tác thư viện có chuyên môn, nghiệp vụ phù hợp với hoạt động thư </a:t>
            </a:r>
            <a:r>
              <a:rPr lang="vi-VN" sz="2100" b="1" kern="0" smtClean="0">
                <a:solidFill>
                  <a:srgbClr val="0000FF"/>
                </a:solidFill>
                <a:latin typeface="Arial" charset="0"/>
              </a:rPr>
              <a:t>viện;</a:t>
            </a:r>
            <a:endParaRPr lang="en-US" sz="2100" b="1" kern="0" smtClean="0">
              <a:solidFill>
                <a:srgbClr val="0000FF"/>
              </a:solidFill>
              <a:latin typeface="Arial" charset="0"/>
            </a:endParaRPr>
          </a:p>
          <a:p>
            <a:pPr marL="579438" indent="-460375" algn="just" eaLnBrk="1" hangingPunct="1">
              <a:lnSpc>
                <a:spcPct val="114000"/>
              </a:lnSpc>
              <a:spcBef>
                <a:spcPts val="1200"/>
              </a:spcBef>
              <a:spcAft>
                <a:spcPts val="0"/>
              </a:spcAft>
              <a:buClr>
                <a:srgbClr val="FF0000"/>
              </a:buClr>
              <a:buNone/>
              <a:defRPr/>
            </a:pPr>
            <a:r>
              <a:rPr lang="vi-VN" sz="2100" b="1" kern="0" smtClean="0">
                <a:solidFill>
                  <a:srgbClr val="FF0000"/>
                </a:solidFill>
                <a:latin typeface="Arial" charset="0"/>
              </a:rPr>
              <a:t>đ</a:t>
            </a:r>
            <a:r>
              <a:rPr lang="vi-VN" sz="2100" b="1" kern="0">
                <a:solidFill>
                  <a:srgbClr val="FF0000"/>
                </a:solidFill>
                <a:latin typeface="Arial" charset="0"/>
              </a:rPr>
              <a:t>) </a:t>
            </a:r>
            <a:r>
              <a:rPr lang="en-US" sz="2100" b="1" kern="0" smtClean="0">
                <a:solidFill>
                  <a:srgbClr val="FF0000"/>
                </a:solidFill>
                <a:latin typeface="Arial" charset="0"/>
              </a:rPr>
              <a:t>  </a:t>
            </a:r>
            <a:r>
              <a:rPr lang="vi-VN" sz="2100" b="1" kern="0" smtClean="0">
                <a:solidFill>
                  <a:srgbClr val="0000FF"/>
                </a:solidFill>
                <a:latin typeface="Arial" charset="0"/>
              </a:rPr>
              <a:t>Người </a:t>
            </a:r>
            <a:r>
              <a:rPr lang="vi-VN" sz="2100" b="1" kern="0">
                <a:solidFill>
                  <a:srgbClr val="0000FF"/>
                </a:solidFill>
                <a:latin typeface="Arial" charset="0"/>
              </a:rPr>
              <a:t>đại diện theo pháp luật của thư viện có năng lực hành vi dân sự đầy </a:t>
            </a:r>
            <a:r>
              <a:rPr lang="vi-VN" sz="2100" b="1" kern="0" smtClean="0">
                <a:solidFill>
                  <a:srgbClr val="0000FF"/>
                </a:solidFill>
                <a:latin typeface="Arial" charset="0"/>
              </a:rPr>
              <a:t>đủ.</a:t>
            </a:r>
            <a:endParaRPr lang="en-US" sz="2100" b="1" kern="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mj-lt"/>
              <a:buAutoNum type="arabicPeriod" startAt="2"/>
              <a:defRPr/>
            </a:pPr>
            <a:r>
              <a:rPr lang="vi-VN" sz="2100" b="1" kern="0" spc="-50" smtClean="0">
                <a:solidFill>
                  <a:srgbClr val="0000FF"/>
                </a:solidFill>
                <a:latin typeface="Arial" charset="0"/>
              </a:rPr>
              <a:t>Chính </a:t>
            </a:r>
            <a:r>
              <a:rPr lang="vi-VN" sz="2100" b="1" kern="0" spc="-50">
                <a:solidFill>
                  <a:srgbClr val="0000FF"/>
                </a:solidFill>
                <a:latin typeface="Arial" charset="0"/>
              </a:rPr>
              <a:t>phủ quy định chi tiết các điểm a, b, c và d khoản 1 Điều này</a:t>
            </a:r>
            <a:r>
              <a:rPr lang="vi-VN" sz="2100" b="1" kern="0" spc="-50" smtClean="0">
                <a:solidFill>
                  <a:srgbClr val="0000FF"/>
                </a:solidFill>
                <a:latin typeface="Arial" charset="0"/>
              </a:rPr>
              <a:t>.</a:t>
            </a:r>
            <a:endParaRPr lang="en-US" sz="2100" b="1" kern="0" spc="-50" smtClean="0">
              <a:solidFill>
                <a:srgbClr val="FF3399"/>
              </a:solidFill>
              <a:latin typeface="Arial" charset="0"/>
            </a:endParaRPr>
          </a:p>
        </p:txBody>
      </p:sp>
      <p:sp>
        <p:nvSpPr>
          <p:cNvPr id="5" name="Title 1"/>
          <p:cNvSpPr>
            <a:spLocks noGrp="1"/>
          </p:cNvSpPr>
          <p:nvPr>
            <p:ph type="title"/>
          </p:nvPr>
        </p:nvSpPr>
        <p:spPr>
          <a:xfrm>
            <a:off x="234950" y="152400"/>
            <a:ext cx="8680450" cy="762000"/>
          </a:xfrm>
        </p:spPr>
        <p:txBody>
          <a:bodyPr anchor="ctr"/>
          <a:lstStyle/>
          <a:p>
            <a:pPr algn="ctr"/>
            <a:r>
              <a:rPr lang="en-US" sz="2200" b="1" smtClean="0">
                <a:solidFill>
                  <a:srgbClr val="FF0000"/>
                </a:solidFill>
                <a:latin typeface="Arial" panose="020B0604020202020204" pitchFamily="34" charset="0"/>
                <a:cs typeface="Arial" panose="020B0604020202020204" pitchFamily="34" charset="0"/>
              </a:rPr>
              <a:t>Mục </a:t>
            </a:r>
            <a:r>
              <a:rPr lang="en-US" sz="2200" b="1">
                <a:solidFill>
                  <a:srgbClr val="FF0000"/>
                </a:solidFill>
                <a:latin typeface="Arial" panose="020B0604020202020204" pitchFamily="34" charset="0"/>
                <a:cs typeface="Arial" panose="020B0604020202020204" pitchFamily="34" charset="0"/>
              </a:rPr>
              <a:t>2. THÀNH LẬP, SÁP NHẬP, HỢP NHẤT, CHIA, TÁCH, </a:t>
            </a:r>
            <a:r>
              <a:rPr lang="en-US" sz="2200" b="1" smtClean="0">
                <a:solidFill>
                  <a:srgbClr val="FF0000"/>
                </a:solidFill>
                <a:latin typeface="Arial" panose="020B0604020202020204" pitchFamily="34" charset="0"/>
                <a:cs typeface="Arial" panose="020B0604020202020204" pitchFamily="34" charset="0"/>
              </a:rPr>
              <a:t/>
            </a:r>
            <a:br>
              <a:rPr lang="en-US" sz="2200" b="1" smtClean="0">
                <a:solidFill>
                  <a:srgbClr val="FF0000"/>
                </a:solidFill>
                <a:latin typeface="Arial" panose="020B0604020202020204" pitchFamily="34" charset="0"/>
                <a:cs typeface="Arial" panose="020B0604020202020204" pitchFamily="34" charset="0"/>
              </a:rPr>
            </a:br>
            <a:r>
              <a:rPr lang="en-US" sz="2200" b="1" smtClean="0">
                <a:solidFill>
                  <a:srgbClr val="FF0000"/>
                </a:solidFill>
                <a:latin typeface="Arial" panose="020B0604020202020204" pitchFamily="34" charset="0"/>
                <a:cs typeface="Arial" panose="020B0604020202020204" pitchFamily="34" charset="0"/>
              </a:rPr>
              <a:t>GIẢI </a:t>
            </a:r>
            <a:r>
              <a:rPr lang="en-US" sz="2200" b="1">
                <a:solidFill>
                  <a:srgbClr val="FF0000"/>
                </a:solidFill>
                <a:latin typeface="Arial" panose="020B0604020202020204" pitchFamily="34" charset="0"/>
                <a:cs typeface="Arial" panose="020B0604020202020204" pitchFamily="34" charset="0"/>
              </a:rPr>
              <a:t>THỂ THƯ VIỆN</a:t>
            </a:r>
          </a:p>
        </p:txBody>
      </p:sp>
    </p:spTree>
    <p:extLst>
      <p:ext uri="{BB962C8B-B14F-4D97-AF65-F5344CB8AC3E}">
        <p14:creationId xmlns:p14="http://schemas.microsoft.com/office/powerpoint/2010/main" val="43534372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457200" algn="just" eaLnBrk="1" hangingPunct="1">
              <a:lnSpc>
                <a:spcPct val="114000"/>
              </a:lnSpc>
              <a:spcBef>
                <a:spcPts val="1200"/>
              </a:spcBef>
              <a:spcAft>
                <a:spcPts val="0"/>
              </a:spcAft>
              <a:buClr>
                <a:srgbClr val="FF0000"/>
              </a:buClr>
              <a:buFont typeface="Wingdings" panose="05000000000000000000" pitchFamily="2" charset="2"/>
              <a:buChar char="v"/>
              <a:defRPr/>
            </a:pPr>
            <a:r>
              <a:rPr lang="vi-VN" sz="2300" b="1" kern="0" smtClean="0">
                <a:solidFill>
                  <a:srgbClr val="FF3399"/>
                </a:solidFill>
                <a:latin typeface="Arial" charset="0"/>
              </a:rPr>
              <a:t>Điều </a:t>
            </a:r>
            <a:r>
              <a:rPr lang="vi-VN" sz="2300" b="1" kern="0">
                <a:solidFill>
                  <a:srgbClr val="FF3399"/>
                </a:solidFill>
                <a:latin typeface="Arial" charset="0"/>
              </a:rPr>
              <a:t>19. </a:t>
            </a:r>
            <a:r>
              <a:rPr lang="vi-VN" sz="2300" b="1" kern="0">
                <a:solidFill>
                  <a:srgbClr val="0000FF"/>
                </a:solidFill>
                <a:latin typeface="Arial" charset="0"/>
              </a:rPr>
              <a:t>Thành lập thư viện công </a:t>
            </a:r>
            <a:r>
              <a:rPr lang="vi-VN" sz="2300" b="1" kern="0" smtClean="0">
                <a:solidFill>
                  <a:srgbClr val="0000FF"/>
                </a:solidFill>
                <a:latin typeface="Arial" charset="0"/>
              </a:rPr>
              <a:t>lập</a:t>
            </a:r>
            <a:endParaRPr lang="en-US" sz="2300" b="1" kern="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Wingdings" panose="05000000000000000000" pitchFamily="2" charset="2"/>
              <a:buChar char="v"/>
              <a:defRPr/>
            </a:pPr>
            <a:r>
              <a:rPr lang="vi-VN" sz="2300" b="1" kern="0" smtClean="0">
                <a:solidFill>
                  <a:srgbClr val="FF3399"/>
                </a:solidFill>
                <a:latin typeface="Arial" charset="0"/>
              </a:rPr>
              <a:t>Điều </a:t>
            </a:r>
            <a:r>
              <a:rPr lang="vi-VN" sz="2300" b="1" kern="0">
                <a:solidFill>
                  <a:srgbClr val="FF3399"/>
                </a:solidFill>
                <a:latin typeface="Arial" charset="0"/>
              </a:rPr>
              <a:t>20. </a:t>
            </a:r>
            <a:r>
              <a:rPr lang="vi-VN" sz="2300" b="1" kern="0">
                <a:solidFill>
                  <a:srgbClr val="0000FF"/>
                </a:solidFill>
                <a:latin typeface="Arial" charset="0"/>
              </a:rPr>
              <a:t>Thành lập thư viện ngoài công </a:t>
            </a:r>
            <a:r>
              <a:rPr lang="vi-VN" sz="2300" b="1" kern="0" smtClean="0">
                <a:solidFill>
                  <a:srgbClr val="0000FF"/>
                </a:solidFill>
                <a:latin typeface="Arial" charset="0"/>
              </a:rPr>
              <a:t>lập</a:t>
            </a:r>
            <a:endParaRPr lang="en-US" sz="2300" b="1" kern="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Wingdings" panose="05000000000000000000" pitchFamily="2" charset="2"/>
              <a:buChar char="v"/>
              <a:defRPr/>
            </a:pPr>
            <a:r>
              <a:rPr lang="en-US" sz="2300" b="1" kern="0" smtClean="0">
                <a:solidFill>
                  <a:srgbClr val="FF3399"/>
                </a:solidFill>
                <a:latin typeface="Arial" charset="0"/>
              </a:rPr>
              <a:t>Điều </a:t>
            </a:r>
            <a:r>
              <a:rPr lang="en-US" sz="2300" b="1" kern="0">
                <a:solidFill>
                  <a:srgbClr val="FF3399"/>
                </a:solidFill>
                <a:latin typeface="Arial" charset="0"/>
              </a:rPr>
              <a:t>21. </a:t>
            </a:r>
            <a:r>
              <a:rPr lang="en-US" sz="2300" b="1" kern="0">
                <a:solidFill>
                  <a:srgbClr val="0000FF"/>
                </a:solidFill>
                <a:latin typeface="Arial" charset="0"/>
              </a:rPr>
              <a:t>Sáp nhập, hợp nhất, chia, tách, giải thể thư </a:t>
            </a:r>
            <a:r>
              <a:rPr lang="en-US" sz="2300" b="1" kern="0" smtClean="0">
                <a:solidFill>
                  <a:srgbClr val="0000FF"/>
                </a:solidFill>
                <a:latin typeface="Arial" charset="0"/>
              </a:rPr>
              <a:t>viện</a:t>
            </a:r>
          </a:p>
          <a:p>
            <a:pPr marL="579438" indent="-457200" algn="just" eaLnBrk="1" hangingPunct="1">
              <a:lnSpc>
                <a:spcPct val="114000"/>
              </a:lnSpc>
              <a:spcBef>
                <a:spcPts val="1200"/>
              </a:spcBef>
              <a:spcAft>
                <a:spcPts val="0"/>
              </a:spcAft>
              <a:buClr>
                <a:srgbClr val="FF0000"/>
              </a:buClr>
              <a:buFont typeface="Wingdings" panose="05000000000000000000" pitchFamily="2" charset="2"/>
              <a:buChar char="v"/>
              <a:defRPr/>
            </a:pPr>
            <a:r>
              <a:rPr lang="en-US" sz="2300" b="1" kern="0" smtClean="0">
                <a:solidFill>
                  <a:srgbClr val="FF3399"/>
                </a:solidFill>
                <a:latin typeface="Arial" charset="0"/>
              </a:rPr>
              <a:t>Điều </a:t>
            </a:r>
            <a:r>
              <a:rPr lang="en-US" sz="2300" b="1" kern="0">
                <a:solidFill>
                  <a:srgbClr val="FF3399"/>
                </a:solidFill>
                <a:latin typeface="Arial" charset="0"/>
              </a:rPr>
              <a:t>22. </a:t>
            </a:r>
            <a:r>
              <a:rPr lang="en-US" sz="2300" b="1" kern="0">
                <a:solidFill>
                  <a:srgbClr val="0000FF"/>
                </a:solidFill>
                <a:latin typeface="Arial" charset="0"/>
              </a:rPr>
              <a:t>Đình chỉ, chấm dứt hoạt động thư </a:t>
            </a:r>
            <a:r>
              <a:rPr lang="en-US" sz="2300" b="1" kern="0" smtClean="0">
                <a:solidFill>
                  <a:srgbClr val="0000FF"/>
                </a:solidFill>
                <a:latin typeface="Arial" charset="0"/>
              </a:rPr>
              <a:t>viện</a:t>
            </a:r>
            <a:endParaRPr lang="en-US" sz="2300" b="1" kern="0">
              <a:solidFill>
                <a:srgbClr val="0000FF"/>
              </a:solidFill>
              <a:latin typeface="Arial" charset="0"/>
            </a:endParaRPr>
          </a:p>
        </p:txBody>
      </p:sp>
      <p:sp>
        <p:nvSpPr>
          <p:cNvPr id="5" name="Title 1"/>
          <p:cNvSpPr>
            <a:spLocks noGrp="1"/>
          </p:cNvSpPr>
          <p:nvPr>
            <p:ph type="title"/>
          </p:nvPr>
        </p:nvSpPr>
        <p:spPr>
          <a:xfrm>
            <a:off x="234950" y="152400"/>
            <a:ext cx="8680450" cy="762000"/>
          </a:xfrm>
        </p:spPr>
        <p:txBody>
          <a:bodyPr anchor="ctr"/>
          <a:lstStyle/>
          <a:p>
            <a:pPr algn="ctr"/>
            <a:r>
              <a:rPr lang="en-US" sz="2200" b="1" smtClean="0">
                <a:solidFill>
                  <a:srgbClr val="FF0000"/>
                </a:solidFill>
                <a:latin typeface="Arial" panose="020B0604020202020204" pitchFamily="34" charset="0"/>
                <a:cs typeface="Arial" panose="020B0604020202020204" pitchFamily="34" charset="0"/>
              </a:rPr>
              <a:t>Mục </a:t>
            </a:r>
            <a:r>
              <a:rPr lang="en-US" sz="2200" b="1">
                <a:solidFill>
                  <a:srgbClr val="FF0000"/>
                </a:solidFill>
                <a:latin typeface="Arial" panose="020B0604020202020204" pitchFamily="34" charset="0"/>
                <a:cs typeface="Arial" panose="020B0604020202020204" pitchFamily="34" charset="0"/>
              </a:rPr>
              <a:t>2. THÀNH LẬP, SÁP NHẬP, HỢP NHẤT, CHIA, TÁCH, </a:t>
            </a:r>
            <a:r>
              <a:rPr lang="en-US" sz="2200" b="1" smtClean="0">
                <a:solidFill>
                  <a:srgbClr val="FF0000"/>
                </a:solidFill>
                <a:latin typeface="Arial" panose="020B0604020202020204" pitchFamily="34" charset="0"/>
                <a:cs typeface="Arial" panose="020B0604020202020204" pitchFamily="34" charset="0"/>
              </a:rPr>
              <a:t/>
            </a:r>
            <a:br>
              <a:rPr lang="en-US" sz="2200" b="1" smtClean="0">
                <a:solidFill>
                  <a:srgbClr val="FF0000"/>
                </a:solidFill>
                <a:latin typeface="Arial" panose="020B0604020202020204" pitchFamily="34" charset="0"/>
                <a:cs typeface="Arial" panose="020B0604020202020204" pitchFamily="34" charset="0"/>
              </a:rPr>
            </a:br>
            <a:r>
              <a:rPr lang="en-US" sz="2200" b="1" smtClean="0">
                <a:solidFill>
                  <a:srgbClr val="FF0000"/>
                </a:solidFill>
                <a:latin typeface="Arial" panose="020B0604020202020204" pitchFamily="34" charset="0"/>
                <a:cs typeface="Arial" panose="020B0604020202020204" pitchFamily="34" charset="0"/>
              </a:rPr>
              <a:t>GIẢI </a:t>
            </a:r>
            <a:r>
              <a:rPr lang="en-US" sz="2200" b="1">
                <a:solidFill>
                  <a:srgbClr val="FF0000"/>
                </a:solidFill>
                <a:latin typeface="Arial" panose="020B0604020202020204" pitchFamily="34" charset="0"/>
                <a:cs typeface="Arial" panose="020B0604020202020204" pitchFamily="34" charset="0"/>
              </a:rPr>
              <a:t>THỂ THƯ VIỆN</a:t>
            </a:r>
          </a:p>
        </p:txBody>
      </p:sp>
    </p:spTree>
    <p:extLst>
      <p:ext uri="{BB962C8B-B14F-4D97-AF65-F5344CB8AC3E}">
        <p14:creationId xmlns:p14="http://schemas.microsoft.com/office/powerpoint/2010/main" val="158716482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457200" algn="just" eaLnBrk="1" hangingPunct="1">
              <a:lnSpc>
                <a:spcPct val="114000"/>
              </a:lnSpc>
              <a:spcBef>
                <a:spcPts val="1200"/>
              </a:spcBef>
              <a:spcAft>
                <a:spcPts val="0"/>
              </a:spcAft>
              <a:buClr>
                <a:srgbClr val="FF0000"/>
              </a:buClr>
              <a:buFont typeface="+mj-lt"/>
              <a:buAutoNum type="arabicPeriod"/>
              <a:defRPr/>
            </a:pPr>
            <a:r>
              <a:rPr lang="vi-VN" sz="2200" b="1" kern="0" smtClean="0">
                <a:solidFill>
                  <a:srgbClr val="0000FF"/>
                </a:solidFill>
                <a:latin typeface="Arial" charset="0"/>
              </a:rPr>
              <a:t>Cơ </a:t>
            </a:r>
            <a:r>
              <a:rPr lang="vi-VN" sz="2200" b="1" kern="0">
                <a:solidFill>
                  <a:srgbClr val="0000FF"/>
                </a:solidFill>
                <a:latin typeface="Arial" charset="0"/>
              </a:rPr>
              <a:t>quan, tổ chức, cá nhân có thẩm q</a:t>
            </a:r>
            <a:r>
              <a:rPr lang="en-US" sz="2200" b="1" kern="0">
                <a:solidFill>
                  <a:srgbClr val="0000FF"/>
                </a:solidFill>
                <a:latin typeface="Arial" charset="0"/>
              </a:rPr>
              <a:t>u</a:t>
            </a:r>
            <a:r>
              <a:rPr lang="vi-VN" sz="2200" b="1" kern="0">
                <a:solidFill>
                  <a:srgbClr val="0000FF"/>
                </a:solidFill>
                <a:latin typeface="Arial" charset="0"/>
              </a:rPr>
              <a:t>yền thành lập, sáp nhập, h</a:t>
            </a:r>
            <a:r>
              <a:rPr lang="en-US" sz="2200" b="1" kern="0">
                <a:solidFill>
                  <a:srgbClr val="0000FF"/>
                </a:solidFill>
                <a:latin typeface="Arial" charset="0"/>
              </a:rPr>
              <a:t>ợ</a:t>
            </a:r>
            <a:r>
              <a:rPr lang="vi-VN" sz="2200" b="1" kern="0">
                <a:solidFill>
                  <a:srgbClr val="0000FF"/>
                </a:solidFill>
                <a:latin typeface="Arial" charset="0"/>
              </a:rPr>
              <a:t>p nhất, chia, tách, giải thể, chấm dứt hoạt động thư viện phải thông báo cho cơ quan nhà nước có thẩm quyền quy định tại khoản 5 Điều </a:t>
            </a:r>
            <a:r>
              <a:rPr lang="vi-VN" sz="2200" b="1" kern="0" smtClean="0">
                <a:solidFill>
                  <a:srgbClr val="0000FF"/>
                </a:solidFill>
                <a:latin typeface="Arial" charset="0"/>
              </a:rPr>
              <a:t>này.</a:t>
            </a:r>
            <a:endParaRPr lang="en-US" sz="2200" b="1" kern="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mj-lt"/>
              <a:buAutoNum type="arabicPeriod"/>
              <a:defRPr/>
            </a:pPr>
            <a:r>
              <a:rPr lang="vi-VN" sz="2200" b="1" kern="0" smtClean="0">
                <a:solidFill>
                  <a:srgbClr val="0000FF"/>
                </a:solidFill>
                <a:latin typeface="Arial" charset="0"/>
              </a:rPr>
              <a:t>Hồ </a:t>
            </a:r>
            <a:r>
              <a:rPr lang="vi-VN" sz="2200" b="1" kern="0">
                <a:solidFill>
                  <a:srgbClr val="0000FF"/>
                </a:solidFill>
                <a:latin typeface="Arial" charset="0"/>
              </a:rPr>
              <a:t>sơ thông báo bao gồm</a:t>
            </a:r>
            <a:r>
              <a:rPr lang="vi-VN" sz="2200" b="1" kern="0" smtClean="0">
                <a:solidFill>
                  <a:srgbClr val="0000FF"/>
                </a:solidFill>
                <a:latin typeface="Arial" charset="0"/>
              </a:rPr>
              <a:t>:</a:t>
            </a:r>
            <a:r>
              <a:rPr lang="en-US" sz="2200" b="1" kern="0" smtClean="0">
                <a:solidFill>
                  <a:srgbClr val="0000FF"/>
                </a:solidFill>
                <a:latin typeface="Arial" charset="0"/>
              </a:rPr>
              <a:t> ….</a:t>
            </a:r>
          </a:p>
          <a:p>
            <a:pPr marL="579438" indent="-457200" algn="just" eaLnBrk="1" hangingPunct="1">
              <a:lnSpc>
                <a:spcPct val="114000"/>
              </a:lnSpc>
              <a:spcBef>
                <a:spcPts val="1200"/>
              </a:spcBef>
              <a:spcAft>
                <a:spcPts val="0"/>
              </a:spcAft>
              <a:buClr>
                <a:srgbClr val="FF0000"/>
              </a:buClr>
              <a:buFont typeface="+mj-lt"/>
              <a:buAutoNum type="arabicPeriod"/>
              <a:defRPr/>
            </a:pPr>
            <a:r>
              <a:rPr lang="vi-VN" sz="2200" b="1" kern="0" smtClean="0">
                <a:solidFill>
                  <a:srgbClr val="0000FF"/>
                </a:solidFill>
                <a:latin typeface="Arial" charset="0"/>
              </a:rPr>
              <a:t>Th</a:t>
            </a:r>
            <a:r>
              <a:rPr lang="en-US" sz="2200" b="1" kern="0">
                <a:solidFill>
                  <a:srgbClr val="0000FF"/>
                </a:solidFill>
                <a:latin typeface="Arial" charset="0"/>
              </a:rPr>
              <a:t>ời </a:t>
            </a:r>
            <a:r>
              <a:rPr lang="vi-VN" sz="2200" b="1" kern="0">
                <a:solidFill>
                  <a:srgbClr val="0000FF"/>
                </a:solidFill>
                <a:latin typeface="Arial" charset="0"/>
              </a:rPr>
              <a:t>hạn thông báo được quy định như sau</a:t>
            </a:r>
            <a:r>
              <a:rPr lang="vi-VN" sz="2200" b="1" kern="0" smtClean="0">
                <a:solidFill>
                  <a:srgbClr val="0000FF"/>
                </a:solidFill>
                <a:latin typeface="Arial" charset="0"/>
              </a:rPr>
              <a:t>:</a:t>
            </a:r>
            <a:r>
              <a:rPr lang="en-US" sz="2200" b="1" kern="0" smtClean="0">
                <a:solidFill>
                  <a:srgbClr val="0000FF"/>
                </a:solidFill>
                <a:latin typeface="Arial" charset="0"/>
              </a:rPr>
              <a:t> ….</a:t>
            </a:r>
          </a:p>
          <a:p>
            <a:pPr marL="579438" indent="-457200" algn="just" eaLnBrk="1" hangingPunct="1">
              <a:lnSpc>
                <a:spcPct val="114000"/>
              </a:lnSpc>
              <a:spcBef>
                <a:spcPts val="1200"/>
              </a:spcBef>
              <a:spcAft>
                <a:spcPts val="0"/>
              </a:spcAft>
              <a:buClr>
                <a:srgbClr val="FF0000"/>
              </a:buClr>
              <a:buFont typeface="+mj-lt"/>
              <a:buAutoNum type="arabicPeriod" startAt="5"/>
              <a:defRPr/>
            </a:pPr>
            <a:r>
              <a:rPr lang="vi-VN" sz="2200" b="1" kern="0" spc="-80" smtClean="0">
                <a:solidFill>
                  <a:srgbClr val="0000FF"/>
                </a:solidFill>
                <a:latin typeface="Arial" charset="0"/>
              </a:rPr>
              <a:t>Th</a:t>
            </a:r>
            <a:r>
              <a:rPr lang="en-US" sz="2200" b="1" kern="0" spc="-80">
                <a:solidFill>
                  <a:srgbClr val="0000FF"/>
                </a:solidFill>
                <a:latin typeface="Arial" charset="0"/>
              </a:rPr>
              <a:t>ẩ</a:t>
            </a:r>
            <a:r>
              <a:rPr lang="vi-VN" sz="2200" b="1" kern="0" spc="-80">
                <a:solidFill>
                  <a:srgbClr val="0000FF"/>
                </a:solidFill>
                <a:latin typeface="Arial" charset="0"/>
              </a:rPr>
              <a:t>m quyền tiếp nhận hồ sơ thông báo được quy định như </a:t>
            </a:r>
            <a:r>
              <a:rPr lang="vi-VN" sz="2200" b="1" kern="0" spc="-80" smtClean="0">
                <a:solidFill>
                  <a:srgbClr val="0000FF"/>
                </a:solidFill>
                <a:latin typeface="Arial" charset="0"/>
              </a:rPr>
              <a:t>sau:</a:t>
            </a:r>
            <a:endParaRPr lang="en-US" sz="2200" b="1" kern="0" spc="-8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mj-lt"/>
              <a:buAutoNum type="alphaLcParenR" startAt="3"/>
              <a:defRPr/>
            </a:pPr>
            <a:r>
              <a:rPr lang="en-US" sz="2200" b="1" kern="0" smtClean="0">
                <a:solidFill>
                  <a:srgbClr val="0000FF"/>
                </a:solidFill>
                <a:latin typeface="Arial" charset="0"/>
              </a:rPr>
              <a:t>UBND </a:t>
            </a:r>
            <a:r>
              <a:rPr lang="vi-VN" sz="2200" b="1" kern="0" smtClean="0">
                <a:solidFill>
                  <a:srgbClr val="0000FF"/>
                </a:solidFill>
                <a:latin typeface="Arial" charset="0"/>
              </a:rPr>
              <a:t>cấp </a:t>
            </a:r>
            <a:r>
              <a:rPr lang="vi-VN" sz="2200" b="1" kern="0">
                <a:solidFill>
                  <a:srgbClr val="0000FF"/>
                </a:solidFill>
                <a:latin typeface="Arial" charset="0"/>
              </a:rPr>
              <a:t>huyện tiếp nhận hồ sơ thông báo đối v</a:t>
            </a:r>
            <a:r>
              <a:rPr lang="en-US" sz="2200" b="1" kern="0">
                <a:solidFill>
                  <a:srgbClr val="0000FF"/>
                </a:solidFill>
                <a:latin typeface="Arial" charset="0"/>
              </a:rPr>
              <a:t>ớ</a:t>
            </a:r>
            <a:r>
              <a:rPr lang="vi-VN" sz="2200" b="1" kern="0">
                <a:solidFill>
                  <a:srgbClr val="0000FF"/>
                </a:solidFill>
                <a:latin typeface="Arial" charset="0"/>
              </a:rPr>
              <a:t>i thư viện cấp xã; </a:t>
            </a:r>
            <a:r>
              <a:rPr lang="vi-VN" sz="2200" b="1" kern="0">
                <a:solidFill>
                  <a:srgbClr val="FF3399"/>
                </a:solidFill>
                <a:latin typeface="Arial" charset="0"/>
              </a:rPr>
              <a:t>thư viện cơ sở giáo dục mầm non, cơ sở giáo dục phổ thông, cơ sở giáo dục nghề nghiệp và cơ sở giáo dục khác</a:t>
            </a:r>
            <a:r>
              <a:rPr lang="vi-VN" sz="2200" b="1" kern="0">
                <a:solidFill>
                  <a:srgbClr val="0000FF"/>
                </a:solidFill>
                <a:latin typeface="Arial" charset="0"/>
              </a:rPr>
              <a:t>; thư viện tư nhân có phục vụ cộng đồng có tr</a:t>
            </a:r>
            <a:r>
              <a:rPr lang="en-US" sz="2200" b="1" kern="0">
                <a:solidFill>
                  <a:srgbClr val="0000FF"/>
                </a:solidFill>
                <a:latin typeface="Arial" charset="0"/>
              </a:rPr>
              <a:t>ụ </a:t>
            </a:r>
            <a:r>
              <a:rPr lang="vi-VN" sz="2200" b="1" kern="0">
                <a:solidFill>
                  <a:srgbClr val="0000FF"/>
                </a:solidFill>
                <a:latin typeface="Arial" charset="0"/>
              </a:rPr>
              <a:t>sở trên đ</a:t>
            </a:r>
            <a:r>
              <a:rPr lang="en-US" sz="2200" b="1" kern="0">
                <a:solidFill>
                  <a:srgbClr val="0000FF"/>
                </a:solidFill>
                <a:latin typeface="Arial" charset="0"/>
              </a:rPr>
              <a:t>ị</a:t>
            </a:r>
            <a:r>
              <a:rPr lang="vi-VN" sz="2200" b="1" kern="0">
                <a:solidFill>
                  <a:srgbClr val="0000FF"/>
                </a:solidFill>
                <a:latin typeface="Arial" charset="0"/>
              </a:rPr>
              <a:t>a bàn</a:t>
            </a:r>
            <a:r>
              <a:rPr lang="vi-VN" sz="2200" b="1" kern="0" smtClean="0">
                <a:solidFill>
                  <a:srgbClr val="0000FF"/>
                </a:solidFill>
                <a:latin typeface="Arial" charset="0"/>
              </a:rPr>
              <a:t>;</a:t>
            </a:r>
            <a:endParaRPr lang="en-US" sz="2200" b="1" ker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marL="3175" indent="-3175" algn="ctr" eaLnBrk="1" hangingPunct="1">
              <a:lnSpc>
                <a:spcPct val="110000"/>
              </a:lnSpc>
              <a:spcBef>
                <a:spcPts val="1000"/>
              </a:spcBef>
              <a:spcAft>
                <a:spcPts val="0"/>
              </a:spcAft>
              <a:defRPr/>
            </a:pPr>
            <a:r>
              <a:rPr lang="vi-VN" sz="2400" b="1" smtClean="0">
                <a:solidFill>
                  <a:srgbClr val="FF0000"/>
                </a:solidFill>
                <a:latin typeface="Arial" panose="020B0604020202020204" pitchFamily="34" charset="0"/>
                <a:cs typeface="Arial" panose="020B0604020202020204" pitchFamily="34" charset="0"/>
              </a:rPr>
              <a:t>Điều </a:t>
            </a:r>
            <a:r>
              <a:rPr lang="vi-VN" sz="2400" b="1">
                <a:solidFill>
                  <a:srgbClr val="FF0000"/>
                </a:solidFill>
                <a:latin typeface="Arial" panose="020B0604020202020204" pitchFamily="34" charset="0"/>
                <a:cs typeface="Arial" panose="020B0604020202020204" pitchFamily="34" charset="0"/>
              </a:rPr>
              <a:t>23. Thông báo việc thành lập, sáp nhập, hợp nhất, chia, tách, giải thể, chấm dứt hoạt động thư viện</a:t>
            </a:r>
            <a:endParaRPr lang="en-US" sz="2400" b="1">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5641408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76518"/>
            <a:ext cx="9144000" cy="6104964"/>
          </a:xfrm>
          <a:prstGeom prst="rect">
            <a:avLst/>
          </a:prstGeom>
        </p:spPr>
      </p:pic>
    </p:spTree>
    <p:extLst>
      <p:ext uri="{BB962C8B-B14F-4D97-AF65-F5344CB8AC3E}">
        <p14:creationId xmlns:p14="http://schemas.microsoft.com/office/powerpoint/2010/main" val="319674244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457200" algn="just" eaLnBrk="1" hangingPunct="1">
              <a:lnSpc>
                <a:spcPct val="110000"/>
              </a:lnSpc>
              <a:spcBef>
                <a:spcPts val="800"/>
              </a:spcBef>
              <a:spcAft>
                <a:spcPts val="0"/>
              </a:spcAft>
              <a:buClr>
                <a:srgbClr val="FF0000"/>
              </a:buClr>
              <a:buFont typeface="Wingdings" panose="05000000000000000000" pitchFamily="2" charset="2"/>
              <a:buChar char="v"/>
              <a:defRPr/>
            </a:pPr>
            <a:r>
              <a:rPr lang="vi-VN" sz="2100" b="1" kern="0" smtClean="0">
                <a:solidFill>
                  <a:srgbClr val="FF3399"/>
                </a:solidFill>
                <a:latin typeface="Arial" charset="0"/>
              </a:rPr>
              <a:t>Điều </a:t>
            </a:r>
            <a:r>
              <a:rPr lang="vi-VN" sz="2100" b="1" kern="0">
                <a:solidFill>
                  <a:srgbClr val="FF3399"/>
                </a:solidFill>
                <a:latin typeface="Arial" charset="0"/>
              </a:rPr>
              <a:t>24. Nguyên tắc hoạt động thư </a:t>
            </a:r>
            <a:r>
              <a:rPr lang="vi-VN" sz="2100" b="1" kern="0" smtClean="0">
                <a:solidFill>
                  <a:srgbClr val="FF3399"/>
                </a:solidFill>
                <a:latin typeface="Arial" charset="0"/>
              </a:rPr>
              <a:t>viện</a:t>
            </a:r>
            <a:endParaRPr lang="en-US" sz="2100" b="1" kern="0" smtClean="0">
              <a:solidFill>
                <a:srgbClr val="FF3399"/>
              </a:solidFill>
              <a:latin typeface="Arial" charset="0"/>
            </a:endParaRPr>
          </a:p>
          <a:p>
            <a:pPr marL="579438" indent="-457200" algn="just" eaLnBrk="1" hangingPunct="1">
              <a:lnSpc>
                <a:spcPct val="110000"/>
              </a:lnSpc>
              <a:spcBef>
                <a:spcPts val="800"/>
              </a:spcBef>
              <a:spcAft>
                <a:spcPts val="0"/>
              </a:spcAft>
              <a:buClr>
                <a:srgbClr val="FF0000"/>
              </a:buClr>
              <a:buFont typeface="+mj-lt"/>
              <a:buAutoNum type="arabicPeriod"/>
              <a:defRPr/>
            </a:pPr>
            <a:r>
              <a:rPr lang="vi-VN" sz="2100" b="1" kern="0" smtClean="0">
                <a:solidFill>
                  <a:srgbClr val="009900"/>
                </a:solidFill>
                <a:latin typeface="Arial" charset="0"/>
              </a:rPr>
              <a:t>Lấy </a:t>
            </a:r>
            <a:r>
              <a:rPr lang="vi-VN" sz="2100" b="1" kern="0">
                <a:solidFill>
                  <a:srgbClr val="009900"/>
                </a:solidFill>
                <a:latin typeface="Arial" charset="0"/>
              </a:rPr>
              <a:t>người sử dụng thư viện làm trung tâm</a:t>
            </a:r>
            <a:r>
              <a:rPr lang="vi-VN" sz="2100" b="1" kern="0">
                <a:solidFill>
                  <a:srgbClr val="0000FF"/>
                </a:solidFill>
                <a:latin typeface="Arial" charset="0"/>
              </a:rPr>
              <a:t>; tạo lập môi trường thân thiện, bình </a:t>
            </a:r>
            <a:r>
              <a:rPr lang="en-US" sz="2100" b="1" kern="0">
                <a:solidFill>
                  <a:srgbClr val="0000FF"/>
                </a:solidFill>
                <a:latin typeface="Arial" charset="0"/>
              </a:rPr>
              <a:t>đẳ</a:t>
            </a:r>
            <a:r>
              <a:rPr lang="vi-VN" sz="2100" b="1" kern="0">
                <a:solidFill>
                  <a:srgbClr val="0000FF"/>
                </a:solidFill>
                <a:latin typeface="Arial" charset="0"/>
              </a:rPr>
              <a:t>ng; bảo đảm quyền tiếp cận và sử dụng thư viện của tổ chức, c</a:t>
            </a:r>
            <a:r>
              <a:rPr lang="en-US" sz="2100" b="1" kern="0">
                <a:solidFill>
                  <a:srgbClr val="0000FF"/>
                </a:solidFill>
                <a:latin typeface="Arial" charset="0"/>
              </a:rPr>
              <a:t>á</a:t>
            </a:r>
            <a:r>
              <a:rPr lang="vi-VN" sz="2100" b="1" kern="0">
                <a:solidFill>
                  <a:srgbClr val="0000FF"/>
                </a:solidFill>
                <a:latin typeface="Arial" charset="0"/>
              </a:rPr>
              <a:t> </a:t>
            </a:r>
            <a:r>
              <a:rPr lang="vi-VN" sz="2100" b="1" kern="0" smtClean="0">
                <a:solidFill>
                  <a:srgbClr val="0000FF"/>
                </a:solidFill>
                <a:latin typeface="Arial" charset="0"/>
              </a:rPr>
              <a:t>nhân.</a:t>
            </a:r>
            <a:endParaRPr lang="en-US" sz="2100" b="1" kern="0" smtClean="0">
              <a:solidFill>
                <a:srgbClr val="0000FF"/>
              </a:solidFill>
              <a:latin typeface="Arial" charset="0"/>
            </a:endParaRPr>
          </a:p>
          <a:p>
            <a:pPr marL="579438" indent="-457200" algn="just" eaLnBrk="1" hangingPunct="1">
              <a:lnSpc>
                <a:spcPct val="110000"/>
              </a:lnSpc>
              <a:spcBef>
                <a:spcPts val="800"/>
              </a:spcBef>
              <a:spcAft>
                <a:spcPts val="0"/>
              </a:spcAft>
              <a:buClr>
                <a:srgbClr val="FF0000"/>
              </a:buClr>
              <a:buFont typeface="+mj-lt"/>
              <a:buAutoNum type="arabicPeriod"/>
              <a:defRPr/>
            </a:pPr>
            <a:r>
              <a:rPr lang="vi-VN" sz="2100" b="1" kern="0" smtClean="0">
                <a:solidFill>
                  <a:srgbClr val="009900"/>
                </a:solidFill>
                <a:latin typeface="Arial" charset="0"/>
              </a:rPr>
              <a:t>Tài </a:t>
            </a:r>
            <a:r>
              <a:rPr lang="vi-VN" sz="2100" b="1" kern="0">
                <a:solidFill>
                  <a:srgbClr val="009900"/>
                </a:solidFill>
                <a:latin typeface="Arial" charset="0"/>
              </a:rPr>
              <a:t>nguyên thông tin được thu thập, xử lý, lưu giữ, bảo quản</a:t>
            </a:r>
            <a:r>
              <a:rPr lang="vi-VN" sz="2100" b="1" kern="0">
                <a:solidFill>
                  <a:srgbClr val="0000FF"/>
                </a:solidFill>
                <a:latin typeface="Arial" charset="0"/>
              </a:rPr>
              <a:t> </a:t>
            </a:r>
            <a:r>
              <a:rPr lang="vi-VN" sz="2100" b="1" kern="0">
                <a:solidFill>
                  <a:srgbClr val="009900"/>
                </a:solidFill>
                <a:latin typeface="Arial" charset="0"/>
              </a:rPr>
              <a:t>và phổ bi</a:t>
            </a:r>
            <a:r>
              <a:rPr lang="en-US" sz="2100" b="1" kern="0">
                <a:solidFill>
                  <a:srgbClr val="009900"/>
                </a:solidFill>
                <a:latin typeface="Arial" charset="0"/>
              </a:rPr>
              <a:t>ế</a:t>
            </a:r>
            <a:r>
              <a:rPr lang="vi-VN" sz="2100" b="1" kern="0">
                <a:solidFill>
                  <a:srgbClr val="009900"/>
                </a:solidFill>
                <a:latin typeface="Arial" charset="0"/>
              </a:rPr>
              <a:t>n </a:t>
            </a:r>
            <a:r>
              <a:rPr lang="vi-VN" sz="2100" b="1" kern="0">
                <a:solidFill>
                  <a:srgbClr val="0000FF"/>
                </a:solidFill>
                <a:latin typeface="Arial" charset="0"/>
              </a:rPr>
              <a:t>tuân thủ tiêu chuẩn, quy chu</a:t>
            </a:r>
            <a:r>
              <a:rPr lang="en-US" sz="2100" b="1" kern="0">
                <a:solidFill>
                  <a:srgbClr val="0000FF"/>
                </a:solidFill>
                <a:latin typeface="Arial" charset="0"/>
              </a:rPr>
              <a:t>ẩ</a:t>
            </a:r>
            <a:r>
              <a:rPr lang="vi-VN" sz="2100" b="1" kern="0">
                <a:solidFill>
                  <a:srgbClr val="0000FF"/>
                </a:solidFill>
                <a:latin typeface="Arial" charset="0"/>
              </a:rPr>
              <a:t>n kỹ thuật quốc gia và chuẩn nghiệp vụ liên quan trong l</a:t>
            </a:r>
            <a:r>
              <a:rPr lang="en-US" sz="2100" b="1" kern="0">
                <a:solidFill>
                  <a:srgbClr val="0000FF"/>
                </a:solidFill>
                <a:latin typeface="Arial" charset="0"/>
              </a:rPr>
              <a:t>ĩn</a:t>
            </a:r>
            <a:r>
              <a:rPr lang="vi-VN" sz="2100" b="1" kern="0">
                <a:solidFill>
                  <a:srgbClr val="0000FF"/>
                </a:solidFill>
                <a:latin typeface="Arial" charset="0"/>
              </a:rPr>
              <a:t>h vực thư </a:t>
            </a:r>
            <a:r>
              <a:rPr lang="vi-VN" sz="2100" b="1" kern="0" smtClean="0">
                <a:solidFill>
                  <a:srgbClr val="0000FF"/>
                </a:solidFill>
                <a:latin typeface="Arial" charset="0"/>
              </a:rPr>
              <a:t>viện.</a:t>
            </a:r>
            <a:endParaRPr lang="en-US" sz="2100" b="1" kern="0" smtClean="0">
              <a:solidFill>
                <a:srgbClr val="0000FF"/>
              </a:solidFill>
              <a:latin typeface="Arial" charset="0"/>
            </a:endParaRPr>
          </a:p>
          <a:p>
            <a:pPr marL="579438" indent="-457200" algn="just" eaLnBrk="1" hangingPunct="1">
              <a:lnSpc>
                <a:spcPct val="110000"/>
              </a:lnSpc>
              <a:spcBef>
                <a:spcPts val="800"/>
              </a:spcBef>
              <a:spcAft>
                <a:spcPts val="0"/>
              </a:spcAft>
              <a:buClr>
                <a:srgbClr val="FF0000"/>
              </a:buClr>
              <a:buFont typeface="+mj-lt"/>
              <a:buAutoNum type="arabicPeriod"/>
              <a:defRPr/>
            </a:pPr>
            <a:r>
              <a:rPr lang="vi-VN" sz="2100" b="1" kern="0" smtClean="0">
                <a:solidFill>
                  <a:srgbClr val="0000FF"/>
                </a:solidFill>
                <a:latin typeface="Arial" charset="0"/>
              </a:rPr>
              <a:t>Thường </a:t>
            </a:r>
            <a:r>
              <a:rPr lang="vi-VN" sz="2100" b="1" kern="0">
                <a:solidFill>
                  <a:srgbClr val="0000FF"/>
                </a:solidFill>
                <a:latin typeface="Arial" charset="0"/>
              </a:rPr>
              <a:t>xuyên đổi mới sáng tạo về quy trình, sản phẩm thông tin, dịch vụ thư viện trên cơ s</a:t>
            </a:r>
            <a:r>
              <a:rPr lang="en-US" sz="2100" b="1" kern="0">
                <a:solidFill>
                  <a:srgbClr val="0000FF"/>
                </a:solidFill>
                <a:latin typeface="Arial" charset="0"/>
              </a:rPr>
              <a:t>ở </a:t>
            </a:r>
            <a:r>
              <a:rPr lang="vi-VN" sz="2100" b="1" kern="0">
                <a:solidFill>
                  <a:srgbClr val="0000FF"/>
                </a:solidFill>
                <a:latin typeface="Arial" charset="0"/>
              </a:rPr>
              <a:t>ứng dụng thành tựu khoa học và công nghệ tiên </a:t>
            </a:r>
            <a:r>
              <a:rPr lang="vi-VN" sz="2100" b="1" kern="0" smtClean="0">
                <a:solidFill>
                  <a:srgbClr val="0000FF"/>
                </a:solidFill>
                <a:latin typeface="Arial" charset="0"/>
              </a:rPr>
              <a:t>tiến.</a:t>
            </a:r>
            <a:endParaRPr lang="en-US" sz="2100" b="1" kern="0" smtClean="0">
              <a:solidFill>
                <a:srgbClr val="0000FF"/>
              </a:solidFill>
              <a:latin typeface="Arial" charset="0"/>
            </a:endParaRPr>
          </a:p>
          <a:p>
            <a:pPr marL="579438" indent="-457200" algn="just" eaLnBrk="1" hangingPunct="1">
              <a:lnSpc>
                <a:spcPct val="110000"/>
              </a:lnSpc>
              <a:spcBef>
                <a:spcPts val="800"/>
              </a:spcBef>
              <a:spcAft>
                <a:spcPts val="0"/>
              </a:spcAft>
              <a:buClr>
                <a:srgbClr val="FF0000"/>
              </a:buClr>
              <a:buFont typeface="+mj-lt"/>
              <a:buAutoNum type="arabicPeriod"/>
              <a:defRPr/>
            </a:pPr>
            <a:r>
              <a:rPr lang="vi-VN" sz="2100" b="1" kern="0" smtClean="0">
                <a:solidFill>
                  <a:srgbClr val="0000FF"/>
                </a:solidFill>
                <a:latin typeface="Arial" charset="0"/>
              </a:rPr>
              <a:t>Thực </a:t>
            </a:r>
            <a:r>
              <a:rPr lang="vi-VN" sz="2100" b="1" kern="0">
                <a:solidFill>
                  <a:srgbClr val="0000FF"/>
                </a:solidFill>
                <a:latin typeface="Arial" charset="0"/>
              </a:rPr>
              <a:t>hiện liên thông thư </a:t>
            </a:r>
            <a:r>
              <a:rPr lang="vi-VN" sz="2100" b="1" kern="0" smtClean="0">
                <a:solidFill>
                  <a:srgbClr val="0000FF"/>
                </a:solidFill>
                <a:latin typeface="Arial" charset="0"/>
              </a:rPr>
              <a:t>viện.</a:t>
            </a:r>
            <a:endParaRPr lang="en-US" sz="2100" b="1" kern="0" smtClean="0">
              <a:solidFill>
                <a:srgbClr val="0000FF"/>
              </a:solidFill>
              <a:latin typeface="Arial" charset="0"/>
            </a:endParaRPr>
          </a:p>
          <a:p>
            <a:pPr marL="579438" indent="-457200" algn="just" eaLnBrk="1" hangingPunct="1">
              <a:lnSpc>
                <a:spcPct val="110000"/>
              </a:lnSpc>
              <a:spcBef>
                <a:spcPts val="800"/>
              </a:spcBef>
              <a:spcAft>
                <a:spcPts val="0"/>
              </a:spcAft>
              <a:buClr>
                <a:srgbClr val="FF0000"/>
              </a:buClr>
              <a:buFont typeface="+mj-lt"/>
              <a:buAutoNum type="arabicPeriod"/>
              <a:defRPr/>
            </a:pPr>
            <a:r>
              <a:rPr lang="vi-VN" sz="2100" b="1" kern="0" smtClean="0">
                <a:solidFill>
                  <a:srgbClr val="0000FF"/>
                </a:solidFill>
                <a:latin typeface="Arial" charset="0"/>
              </a:rPr>
              <a:t>Tuân </a:t>
            </a:r>
            <a:r>
              <a:rPr lang="vi-VN" sz="2100" b="1" kern="0">
                <a:solidFill>
                  <a:srgbClr val="0000FF"/>
                </a:solidFill>
                <a:latin typeface="Arial" charset="0"/>
              </a:rPr>
              <a:t>thủ quy định của pháp luật về sở hữu trí tuệ, khoa học và công nghệ, công nghệ thông tin, an ninh mạng và quy định khác của pháp luật có liên quan</a:t>
            </a:r>
            <a:r>
              <a:rPr lang="vi-VN" sz="2100" b="1" kern="0" smtClean="0">
                <a:solidFill>
                  <a:srgbClr val="0000FF"/>
                </a:solidFill>
                <a:latin typeface="Arial" charset="0"/>
              </a:rPr>
              <a:t>.</a:t>
            </a:r>
            <a:endParaRPr lang="en-US" sz="2100" b="1" ker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marL="3175" indent="-3175" algn="ctr" eaLnBrk="1" hangingPunct="1">
              <a:lnSpc>
                <a:spcPct val="110000"/>
              </a:lnSpc>
              <a:spcBef>
                <a:spcPts val="1000"/>
              </a:spcBef>
              <a:spcAft>
                <a:spcPts val="0"/>
              </a:spcAft>
              <a:defRPr/>
            </a:pPr>
            <a:r>
              <a:rPr lang="vi-VN" sz="2600" b="1" smtClean="0">
                <a:solidFill>
                  <a:srgbClr val="FF0000"/>
                </a:solidFill>
                <a:latin typeface="Arial" panose="020B0604020202020204" pitchFamily="34" charset="0"/>
                <a:cs typeface="Arial" panose="020B0604020202020204" pitchFamily="34" charset="0"/>
              </a:rPr>
              <a:t>C</a:t>
            </a:r>
            <a:r>
              <a:rPr lang="en-US" sz="2600" b="1" smtClean="0">
                <a:solidFill>
                  <a:srgbClr val="FF0000"/>
                </a:solidFill>
                <a:latin typeface="Arial" panose="020B0604020202020204" pitchFamily="34" charset="0"/>
                <a:cs typeface="Arial" panose="020B0604020202020204" pitchFamily="34" charset="0"/>
              </a:rPr>
              <a:t>HƯƠNG</a:t>
            </a:r>
            <a:r>
              <a:rPr lang="vi-VN" sz="2600" b="1" smtClean="0">
                <a:solidFill>
                  <a:srgbClr val="FF0000"/>
                </a:solidFill>
                <a:latin typeface="Arial" panose="020B0604020202020204" pitchFamily="34" charset="0"/>
                <a:cs typeface="Arial" panose="020B0604020202020204" pitchFamily="34" charset="0"/>
              </a:rPr>
              <a:t> </a:t>
            </a:r>
            <a:r>
              <a:rPr lang="en-US" sz="2600" b="1">
                <a:solidFill>
                  <a:srgbClr val="FF0000"/>
                </a:solidFill>
                <a:latin typeface="Arial" panose="020B0604020202020204" pitchFamily="34" charset="0"/>
                <a:cs typeface="Arial" panose="020B0604020202020204" pitchFamily="34" charset="0"/>
              </a:rPr>
              <a:t>III. </a:t>
            </a:r>
            <a:r>
              <a:rPr lang="vi-VN" sz="2600" b="1">
                <a:solidFill>
                  <a:srgbClr val="FF0000"/>
                </a:solidFill>
                <a:latin typeface="Arial" panose="020B0604020202020204" pitchFamily="34" charset="0"/>
                <a:cs typeface="Arial" panose="020B0604020202020204" pitchFamily="34" charset="0"/>
              </a:rPr>
              <a:t>HOẠT ĐỘNG THƯ VIỆN</a:t>
            </a:r>
            <a:endParaRPr lang="en-US" sz="2600" b="1">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1994207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457200" algn="just" eaLnBrk="1" hangingPunct="1">
              <a:lnSpc>
                <a:spcPct val="105000"/>
              </a:lnSpc>
              <a:spcBef>
                <a:spcPts val="600"/>
              </a:spcBef>
              <a:spcAft>
                <a:spcPts val="0"/>
              </a:spcAft>
              <a:buClr>
                <a:srgbClr val="FF0000"/>
              </a:buClr>
              <a:buFont typeface="Wingdings" panose="05000000000000000000" pitchFamily="2" charset="2"/>
              <a:buChar char="v"/>
              <a:defRPr/>
            </a:pPr>
            <a:r>
              <a:rPr lang="vi-VN" sz="2000" b="1" kern="0" smtClean="0">
                <a:solidFill>
                  <a:srgbClr val="0000FF"/>
                </a:solidFill>
                <a:latin typeface="Arial" charset="0"/>
              </a:rPr>
              <a:t>Điều </a:t>
            </a:r>
            <a:r>
              <a:rPr lang="vi-VN" sz="2000" b="1" kern="0">
                <a:solidFill>
                  <a:srgbClr val="0000FF"/>
                </a:solidFill>
                <a:latin typeface="Arial" charset="0"/>
              </a:rPr>
              <a:t>25. Xây dựng tài nguyên thông </a:t>
            </a:r>
            <a:r>
              <a:rPr lang="vi-VN" sz="2000" b="1" kern="0" smtClean="0">
                <a:solidFill>
                  <a:srgbClr val="0000FF"/>
                </a:solidFill>
                <a:latin typeface="Arial" charset="0"/>
              </a:rPr>
              <a:t>tin</a:t>
            </a:r>
            <a:endParaRPr lang="en-US" sz="2000" b="1" kern="0" smtClean="0">
              <a:solidFill>
                <a:srgbClr val="0000FF"/>
              </a:solidFill>
              <a:latin typeface="Arial" charset="0"/>
            </a:endParaRPr>
          </a:p>
          <a:p>
            <a:pPr marL="579438" indent="-457200" algn="just" eaLnBrk="1" hangingPunct="1">
              <a:lnSpc>
                <a:spcPct val="105000"/>
              </a:lnSpc>
              <a:spcBef>
                <a:spcPts val="600"/>
              </a:spcBef>
              <a:spcAft>
                <a:spcPts val="0"/>
              </a:spcAft>
              <a:buClr>
                <a:srgbClr val="FF0000"/>
              </a:buClr>
              <a:buFont typeface="Wingdings" panose="05000000000000000000" pitchFamily="2" charset="2"/>
              <a:buChar char="v"/>
              <a:defRPr/>
            </a:pPr>
            <a:r>
              <a:rPr lang="en-US" sz="2000" b="1" kern="0" smtClean="0">
                <a:solidFill>
                  <a:srgbClr val="0000FF"/>
                </a:solidFill>
                <a:latin typeface="Arial" charset="0"/>
              </a:rPr>
              <a:t>Điều </a:t>
            </a:r>
            <a:r>
              <a:rPr lang="en-US" sz="2000" b="1" kern="0">
                <a:solidFill>
                  <a:srgbClr val="0000FF"/>
                </a:solidFill>
                <a:latin typeface="Arial" charset="0"/>
              </a:rPr>
              <a:t>26. Xử lý tài nguyên thông tin và tổ chức hệ thống tra cứu thông </a:t>
            </a:r>
            <a:r>
              <a:rPr lang="en-US" sz="2000" b="1" kern="0" smtClean="0">
                <a:solidFill>
                  <a:srgbClr val="0000FF"/>
                </a:solidFill>
                <a:latin typeface="Arial" charset="0"/>
              </a:rPr>
              <a:t>tin</a:t>
            </a:r>
          </a:p>
          <a:p>
            <a:pPr marL="579438" indent="-457200" algn="just" eaLnBrk="1" hangingPunct="1">
              <a:lnSpc>
                <a:spcPct val="105000"/>
              </a:lnSpc>
              <a:spcBef>
                <a:spcPts val="600"/>
              </a:spcBef>
              <a:spcAft>
                <a:spcPts val="0"/>
              </a:spcAft>
              <a:buClr>
                <a:srgbClr val="FF0000"/>
              </a:buClr>
              <a:buFont typeface="Wingdings" panose="05000000000000000000" pitchFamily="2" charset="2"/>
              <a:buChar char="v"/>
              <a:defRPr/>
            </a:pPr>
            <a:r>
              <a:rPr lang="vi-VN" sz="2000" b="1" kern="0" smtClean="0">
                <a:solidFill>
                  <a:srgbClr val="0000FF"/>
                </a:solidFill>
                <a:latin typeface="Arial" charset="0"/>
              </a:rPr>
              <a:t>Điều </a:t>
            </a:r>
            <a:r>
              <a:rPr lang="vi-VN" sz="2000" b="1" kern="0">
                <a:solidFill>
                  <a:srgbClr val="0000FF"/>
                </a:solidFill>
                <a:latin typeface="Arial" charset="0"/>
              </a:rPr>
              <a:t>27. Bảo quản tài nguyên thông </a:t>
            </a:r>
            <a:r>
              <a:rPr lang="vi-VN" sz="2000" b="1" kern="0" smtClean="0">
                <a:solidFill>
                  <a:srgbClr val="0000FF"/>
                </a:solidFill>
                <a:latin typeface="Arial" charset="0"/>
              </a:rPr>
              <a:t>tin</a:t>
            </a:r>
            <a:endParaRPr lang="en-US" sz="2000" b="1" kern="0" smtClean="0">
              <a:solidFill>
                <a:srgbClr val="0000FF"/>
              </a:solidFill>
              <a:latin typeface="Arial" charset="0"/>
            </a:endParaRPr>
          </a:p>
          <a:p>
            <a:pPr marL="579438" indent="-457200" algn="just" eaLnBrk="1" hangingPunct="1">
              <a:lnSpc>
                <a:spcPct val="105000"/>
              </a:lnSpc>
              <a:spcBef>
                <a:spcPts val="600"/>
              </a:spcBef>
              <a:spcAft>
                <a:spcPts val="0"/>
              </a:spcAft>
              <a:buClr>
                <a:srgbClr val="FF0000"/>
              </a:buClr>
              <a:buFont typeface="Wingdings" panose="05000000000000000000" pitchFamily="2" charset="2"/>
              <a:buChar char="v"/>
              <a:defRPr/>
            </a:pPr>
            <a:r>
              <a:rPr lang="en-US" sz="2000" b="1" kern="0" smtClean="0">
                <a:solidFill>
                  <a:srgbClr val="FF3399"/>
                </a:solidFill>
                <a:latin typeface="Arial" charset="0"/>
              </a:rPr>
              <a:t>Điều </a:t>
            </a:r>
            <a:r>
              <a:rPr lang="en-US" sz="2000" b="1" kern="0">
                <a:solidFill>
                  <a:srgbClr val="FF3399"/>
                </a:solidFill>
                <a:latin typeface="Arial" charset="0"/>
              </a:rPr>
              <a:t>28. Tạo lập, cung cấp sản phẩm thông tin </a:t>
            </a:r>
            <a:r>
              <a:rPr lang="en-US" sz="2000" b="1" kern="0" smtClean="0">
                <a:solidFill>
                  <a:srgbClr val="FF3399"/>
                </a:solidFill>
                <a:latin typeface="Arial" charset="0"/>
              </a:rPr>
              <a:t>TV và </a:t>
            </a:r>
            <a:r>
              <a:rPr lang="en-US" sz="2000" b="1" kern="0">
                <a:solidFill>
                  <a:srgbClr val="FF3399"/>
                </a:solidFill>
                <a:latin typeface="Arial" charset="0"/>
              </a:rPr>
              <a:t>dịch vụ </a:t>
            </a:r>
            <a:r>
              <a:rPr lang="en-US" sz="2000" b="1" kern="0" smtClean="0">
                <a:solidFill>
                  <a:srgbClr val="FF3399"/>
                </a:solidFill>
                <a:latin typeface="Arial" charset="0"/>
              </a:rPr>
              <a:t>TV</a:t>
            </a:r>
          </a:p>
          <a:p>
            <a:pPr marL="579438" indent="-457200" algn="just" eaLnBrk="1" hangingPunct="1">
              <a:lnSpc>
                <a:spcPct val="105000"/>
              </a:lnSpc>
              <a:spcBef>
                <a:spcPts val="600"/>
              </a:spcBef>
              <a:spcAft>
                <a:spcPts val="0"/>
              </a:spcAft>
              <a:buClr>
                <a:srgbClr val="FF0000"/>
              </a:buClr>
              <a:buFont typeface="Wingdings" panose="05000000000000000000" pitchFamily="2" charset="2"/>
              <a:buChar char="v"/>
              <a:defRPr/>
            </a:pPr>
            <a:r>
              <a:rPr lang="vi-VN" sz="2000" b="1" kern="0">
                <a:solidFill>
                  <a:srgbClr val="0000FF"/>
                </a:solidFill>
                <a:latin typeface="Arial" charset="0"/>
              </a:rPr>
              <a:t>Điều 29. Liên thông thư viện</a:t>
            </a:r>
            <a:endParaRPr lang="en-US" sz="2000" b="1" kern="0">
              <a:solidFill>
                <a:srgbClr val="0000FF"/>
              </a:solidFill>
              <a:latin typeface="Arial" charset="0"/>
            </a:endParaRPr>
          </a:p>
          <a:p>
            <a:pPr marL="579438" indent="-457200" algn="just" eaLnBrk="1" hangingPunct="1">
              <a:lnSpc>
                <a:spcPct val="105000"/>
              </a:lnSpc>
              <a:spcBef>
                <a:spcPts val="600"/>
              </a:spcBef>
              <a:spcAft>
                <a:spcPts val="0"/>
              </a:spcAft>
              <a:buClr>
                <a:srgbClr val="FF0000"/>
              </a:buClr>
              <a:buFont typeface="Wingdings" panose="05000000000000000000" pitchFamily="2" charset="2"/>
              <a:buChar char="v"/>
              <a:defRPr/>
            </a:pPr>
            <a:r>
              <a:rPr lang="vi-VN" sz="2000" b="1" kern="0" smtClean="0">
                <a:solidFill>
                  <a:srgbClr val="FF3399"/>
                </a:solidFill>
                <a:latin typeface="Arial" charset="0"/>
              </a:rPr>
              <a:t>Điều </a:t>
            </a:r>
            <a:r>
              <a:rPr lang="vi-VN" sz="2000" b="1" kern="0">
                <a:solidFill>
                  <a:srgbClr val="FF3399"/>
                </a:solidFill>
                <a:latin typeface="Arial" charset="0"/>
              </a:rPr>
              <a:t>30. Phát triển văn hóa </a:t>
            </a:r>
            <a:r>
              <a:rPr lang="vi-VN" sz="2000" b="1" kern="0" smtClean="0">
                <a:solidFill>
                  <a:srgbClr val="FF3399"/>
                </a:solidFill>
                <a:latin typeface="Arial" charset="0"/>
              </a:rPr>
              <a:t>đọc</a:t>
            </a:r>
            <a:endParaRPr lang="en-US" sz="2000" b="1" kern="0" smtClean="0">
              <a:solidFill>
                <a:srgbClr val="FF3399"/>
              </a:solidFill>
              <a:latin typeface="Arial" charset="0"/>
            </a:endParaRPr>
          </a:p>
          <a:p>
            <a:pPr marL="579438" indent="-457200" algn="just" eaLnBrk="1" hangingPunct="1">
              <a:lnSpc>
                <a:spcPct val="105000"/>
              </a:lnSpc>
              <a:spcBef>
                <a:spcPts val="600"/>
              </a:spcBef>
              <a:spcAft>
                <a:spcPts val="0"/>
              </a:spcAft>
              <a:buClr>
                <a:srgbClr val="FF0000"/>
              </a:buClr>
              <a:buFont typeface="Wingdings" panose="05000000000000000000" pitchFamily="2" charset="2"/>
              <a:buChar char="v"/>
              <a:defRPr/>
            </a:pPr>
            <a:r>
              <a:rPr lang="vi-VN" sz="2000" b="1" kern="0" smtClean="0">
                <a:solidFill>
                  <a:srgbClr val="0000FF"/>
                </a:solidFill>
                <a:latin typeface="Arial" charset="0"/>
              </a:rPr>
              <a:t>Điều </a:t>
            </a:r>
            <a:r>
              <a:rPr lang="vi-VN" sz="2000" b="1" kern="0">
                <a:solidFill>
                  <a:srgbClr val="0000FF"/>
                </a:solidFill>
                <a:latin typeface="Arial" charset="0"/>
              </a:rPr>
              <a:t>31. Phát triển thư viện </a:t>
            </a:r>
            <a:r>
              <a:rPr lang="vi-VN" sz="2000" b="1" kern="0" smtClean="0">
                <a:solidFill>
                  <a:srgbClr val="0000FF"/>
                </a:solidFill>
                <a:latin typeface="Arial" charset="0"/>
              </a:rPr>
              <a:t>số</a:t>
            </a:r>
            <a:endParaRPr lang="en-US" sz="2000" b="1" kern="0" smtClean="0">
              <a:solidFill>
                <a:srgbClr val="0000FF"/>
              </a:solidFill>
              <a:latin typeface="Arial" charset="0"/>
            </a:endParaRPr>
          </a:p>
          <a:p>
            <a:pPr marL="579438" indent="-457200" algn="just" eaLnBrk="1" hangingPunct="1">
              <a:lnSpc>
                <a:spcPct val="105000"/>
              </a:lnSpc>
              <a:spcBef>
                <a:spcPts val="600"/>
              </a:spcBef>
              <a:spcAft>
                <a:spcPts val="0"/>
              </a:spcAft>
              <a:buClr>
                <a:srgbClr val="FF0000"/>
              </a:buClr>
              <a:buFont typeface="Wingdings" panose="05000000000000000000" pitchFamily="2" charset="2"/>
              <a:buChar char="v"/>
              <a:defRPr/>
            </a:pPr>
            <a:r>
              <a:rPr lang="vi-VN" sz="2000" b="1" kern="0" smtClean="0">
                <a:solidFill>
                  <a:srgbClr val="0000FF"/>
                </a:solidFill>
                <a:latin typeface="Arial" charset="0"/>
              </a:rPr>
              <a:t>Điều </a:t>
            </a:r>
            <a:r>
              <a:rPr lang="vi-VN" sz="2000" b="1" kern="0">
                <a:solidFill>
                  <a:srgbClr val="0000FF"/>
                </a:solidFill>
                <a:latin typeface="Arial" charset="0"/>
              </a:rPr>
              <a:t>32. Hiện đại hóa thư </a:t>
            </a:r>
            <a:r>
              <a:rPr lang="vi-VN" sz="2000" b="1" kern="0" smtClean="0">
                <a:solidFill>
                  <a:srgbClr val="0000FF"/>
                </a:solidFill>
                <a:latin typeface="Arial" charset="0"/>
              </a:rPr>
              <a:t>viện</a:t>
            </a:r>
            <a:endParaRPr lang="en-US" sz="2000" b="1" kern="0" smtClean="0">
              <a:solidFill>
                <a:srgbClr val="0000FF"/>
              </a:solidFill>
              <a:latin typeface="Arial" charset="0"/>
            </a:endParaRPr>
          </a:p>
          <a:p>
            <a:pPr marL="579438" indent="-457200" algn="just" eaLnBrk="1" hangingPunct="1">
              <a:lnSpc>
                <a:spcPct val="105000"/>
              </a:lnSpc>
              <a:spcBef>
                <a:spcPts val="600"/>
              </a:spcBef>
              <a:spcAft>
                <a:spcPts val="0"/>
              </a:spcAft>
              <a:buClr>
                <a:srgbClr val="FF0000"/>
              </a:buClr>
              <a:buFont typeface="Wingdings" panose="05000000000000000000" pitchFamily="2" charset="2"/>
              <a:buChar char="v"/>
              <a:defRPr/>
            </a:pPr>
            <a:r>
              <a:rPr lang="vi-VN" sz="2000" b="1" kern="0" smtClean="0">
                <a:solidFill>
                  <a:srgbClr val="0000FF"/>
                </a:solidFill>
                <a:latin typeface="Arial" charset="0"/>
              </a:rPr>
              <a:t>Điều </a:t>
            </a:r>
            <a:r>
              <a:rPr lang="vi-VN" sz="2000" b="1" kern="0">
                <a:solidFill>
                  <a:srgbClr val="0000FF"/>
                </a:solidFill>
                <a:latin typeface="Arial" charset="0"/>
              </a:rPr>
              <a:t>33. Truyền thông thư </a:t>
            </a:r>
            <a:r>
              <a:rPr lang="vi-VN" sz="2000" b="1" kern="0" smtClean="0">
                <a:solidFill>
                  <a:srgbClr val="0000FF"/>
                </a:solidFill>
                <a:latin typeface="Arial" charset="0"/>
              </a:rPr>
              <a:t>viện</a:t>
            </a:r>
            <a:endParaRPr lang="en-US" sz="2000" b="1" kern="0" smtClean="0">
              <a:solidFill>
                <a:srgbClr val="0000FF"/>
              </a:solidFill>
              <a:latin typeface="Arial" charset="0"/>
            </a:endParaRPr>
          </a:p>
          <a:p>
            <a:pPr marL="579438" indent="-457200" algn="just" eaLnBrk="1" hangingPunct="1">
              <a:lnSpc>
                <a:spcPct val="105000"/>
              </a:lnSpc>
              <a:spcBef>
                <a:spcPts val="600"/>
              </a:spcBef>
              <a:spcAft>
                <a:spcPts val="0"/>
              </a:spcAft>
              <a:buClr>
                <a:srgbClr val="FF0000"/>
              </a:buClr>
              <a:buFont typeface="Wingdings" panose="05000000000000000000" pitchFamily="2" charset="2"/>
              <a:buChar char="v"/>
              <a:defRPr/>
            </a:pPr>
            <a:r>
              <a:rPr lang="en-US" sz="2000" b="1" kern="0" smtClean="0">
                <a:solidFill>
                  <a:srgbClr val="0000FF"/>
                </a:solidFill>
                <a:latin typeface="Arial" charset="0"/>
              </a:rPr>
              <a:t>Điều </a:t>
            </a:r>
            <a:r>
              <a:rPr lang="en-US" sz="2000" b="1" kern="0">
                <a:solidFill>
                  <a:srgbClr val="0000FF"/>
                </a:solidFill>
                <a:latin typeface="Arial" charset="0"/>
              </a:rPr>
              <a:t>34. Phối hợp giữa thư viện với cơ quan, tổ </a:t>
            </a:r>
            <a:r>
              <a:rPr lang="en-US" sz="2000" b="1" kern="0" smtClean="0">
                <a:solidFill>
                  <a:srgbClr val="0000FF"/>
                </a:solidFill>
                <a:latin typeface="Arial" charset="0"/>
              </a:rPr>
              <a:t>chức</a:t>
            </a:r>
          </a:p>
          <a:p>
            <a:pPr marL="579438" indent="-457200" algn="just" eaLnBrk="1" hangingPunct="1">
              <a:lnSpc>
                <a:spcPct val="105000"/>
              </a:lnSpc>
              <a:spcBef>
                <a:spcPts val="600"/>
              </a:spcBef>
              <a:spcAft>
                <a:spcPts val="0"/>
              </a:spcAft>
              <a:buClr>
                <a:srgbClr val="FF0000"/>
              </a:buClr>
              <a:buFont typeface="Wingdings" panose="05000000000000000000" pitchFamily="2" charset="2"/>
              <a:buChar char="v"/>
              <a:defRPr/>
            </a:pPr>
            <a:r>
              <a:rPr lang="vi-VN" sz="2000" b="1" kern="0" smtClean="0">
                <a:solidFill>
                  <a:srgbClr val="FF3399"/>
                </a:solidFill>
                <a:latin typeface="Arial" charset="0"/>
              </a:rPr>
              <a:t>Điều </a:t>
            </a:r>
            <a:r>
              <a:rPr lang="vi-VN" sz="2000" b="1" kern="0">
                <a:solidFill>
                  <a:srgbClr val="FF3399"/>
                </a:solidFill>
                <a:latin typeface="Arial" charset="0"/>
              </a:rPr>
              <a:t>35. Nguồn tài chính của thư </a:t>
            </a:r>
            <a:r>
              <a:rPr lang="vi-VN" sz="2000" b="1" kern="0" smtClean="0">
                <a:solidFill>
                  <a:srgbClr val="FF3399"/>
                </a:solidFill>
                <a:latin typeface="Arial" charset="0"/>
              </a:rPr>
              <a:t>viện</a:t>
            </a:r>
            <a:endParaRPr lang="en-US" sz="2000" b="1" kern="0" smtClean="0">
              <a:solidFill>
                <a:srgbClr val="FF3399"/>
              </a:solidFill>
              <a:latin typeface="Arial" charset="0"/>
            </a:endParaRPr>
          </a:p>
          <a:p>
            <a:pPr marL="579438" indent="-457200" algn="just" eaLnBrk="1" hangingPunct="1">
              <a:lnSpc>
                <a:spcPct val="105000"/>
              </a:lnSpc>
              <a:spcBef>
                <a:spcPts val="600"/>
              </a:spcBef>
              <a:spcAft>
                <a:spcPts val="0"/>
              </a:spcAft>
              <a:buClr>
                <a:srgbClr val="FF0000"/>
              </a:buClr>
              <a:buFont typeface="Wingdings" panose="05000000000000000000" pitchFamily="2" charset="2"/>
              <a:buChar char="v"/>
              <a:defRPr/>
            </a:pPr>
            <a:r>
              <a:rPr lang="en-US" sz="2000" b="1" kern="0" smtClean="0">
                <a:solidFill>
                  <a:srgbClr val="0000FF"/>
                </a:solidFill>
                <a:latin typeface="Arial" charset="0"/>
              </a:rPr>
              <a:t>Điều </a:t>
            </a:r>
            <a:r>
              <a:rPr lang="en-US" sz="2000" b="1" kern="0">
                <a:solidFill>
                  <a:srgbClr val="0000FF"/>
                </a:solidFill>
                <a:latin typeface="Arial" charset="0"/>
              </a:rPr>
              <a:t>36. Hợp tác quốc tế về thư </a:t>
            </a:r>
            <a:r>
              <a:rPr lang="en-US" sz="2000" b="1" kern="0" smtClean="0">
                <a:solidFill>
                  <a:srgbClr val="0000FF"/>
                </a:solidFill>
                <a:latin typeface="Arial" charset="0"/>
              </a:rPr>
              <a:t>viện</a:t>
            </a:r>
          </a:p>
          <a:p>
            <a:pPr marL="579438" indent="-457200" algn="just" eaLnBrk="1" hangingPunct="1">
              <a:lnSpc>
                <a:spcPct val="105000"/>
              </a:lnSpc>
              <a:spcBef>
                <a:spcPts val="600"/>
              </a:spcBef>
              <a:spcAft>
                <a:spcPts val="0"/>
              </a:spcAft>
              <a:buClr>
                <a:srgbClr val="FF0000"/>
              </a:buClr>
              <a:buFont typeface="Wingdings" panose="05000000000000000000" pitchFamily="2" charset="2"/>
              <a:buChar char="v"/>
              <a:defRPr/>
            </a:pPr>
            <a:r>
              <a:rPr lang="vi-VN" sz="2000" b="1" kern="0" smtClean="0">
                <a:solidFill>
                  <a:srgbClr val="FF3399"/>
                </a:solidFill>
                <a:latin typeface="Arial" charset="0"/>
              </a:rPr>
              <a:t>Điều </a:t>
            </a:r>
            <a:r>
              <a:rPr lang="vi-VN" sz="2000" b="1" kern="0">
                <a:solidFill>
                  <a:srgbClr val="FF3399"/>
                </a:solidFill>
                <a:latin typeface="Arial" charset="0"/>
              </a:rPr>
              <a:t>37. Đánh giá hoạt động thư </a:t>
            </a:r>
            <a:r>
              <a:rPr lang="vi-VN" sz="2000" b="1" kern="0" smtClean="0">
                <a:solidFill>
                  <a:srgbClr val="FF3399"/>
                </a:solidFill>
                <a:latin typeface="Arial" charset="0"/>
              </a:rPr>
              <a:t>viện</a:t>
            </a:r>
            <a:endParaRPr lang="en-US" sz="2000" b="1" kern="0">
              <a:solidFill>
                <a:srgbClr val="FF3399"/>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marL="3175" indent="-3175" algn="ctr" eaLnBrk="1" hangingPunct="1">
              <a:lnSpc>
                <a:spcPct val="110000"/>
              </a:lnSpc>
              <a:spcBef>
                <a:spcPts val="1000"/>
              </a:spcBef>
              <a:spcAft>
                <a:spcPts val="0"/>
              </a:spcAft>
              <a:defRPr/>
            </a:pPr>
            <a:r>
              <a:rPr lang="vi-VN" sz="2600" b="1" smtClean="0">
                <a:solidFill>
                  <a:srgbClr val="FF0000"/>
                </a:solidFill>
                <a:latin typeface="Arial" panose="020B0604020202020204" pitchFamily="34" charset="0"/>
                <a:cs typeface="Arial" panose="020B0604020202020204" pitchFamily="34" charset="0"/>
              </a:rPr>
              <a:t>C</a:t>
            </a:r>
            <a:r>
              <a:rPr lang="en-US" sz="2600" b="1" smtClean="0">
                <a:solidFill>
                  <a:srgbClr val="FF0000"/>
                </a:solidFill>
                <a:latin typeface="Arial" panose="020B0604020202020204" pitchFamily="34" charset="0"/>
                <a:cs typeface="Arial" panose="020B0604020202020204" pitchFamily="34" charset="0"/>
              </a:rPr>
              <a:t>HƯƠNG</a:t>
            </a:r>
            <a:r>
              <a:rPr lang="vi-VN" sz="2600" b="1" smtClean="0">
                <a:solidFill>
                  <a:srgbClr val="FF0000"/>
                </a:solidFill>
                <a:latin typeface="Arial" panose="020B0604020202020204" pitchFamily="34" charset="0"/>
                <a:cs typeface="Arial" panose="020B0604020202020204" pitchFamily="34" charset="0"/>
              </a:rPr>
              <a:t> </a:t>
            </a:r>
            <a:r>
              <a:rPr lang="en-US" sz="2600" b="1">
                <a:solidFill>
                  <a:srgbClr val="FF0000"/>
                </a:solidFill>
                <a:latin typeface="Arial" panose="020B0604020202020204" pitchFamily="34" charset="0"/>
                <a:cs typeface="Arial" panose="020B0604020202020204" pitchFamily="34" charset="0"/>
              </a:rPr>
              <a:t>III. </a:t>
            </a:r>
            <a:r>
              <a:rPr lang="vi-VN" sz="2600" b="1">
                <a:solidFill>
                  <a:srgbClr val="FF0000"/>
                </a:solidFill>
                <a:latin typeface="Arial" panose="020B0604020202020204" pitchFamily="34" charset="0"/>
                <a:cs typeface="Arial" panose="020B0604020202020204" pitchFamily="34" charset="0"/>
              </a:rPr>
              <a:t>HOẠT ĐỘNG THƯ VIỆN</a:t>
            </a:r>
            <a:endParaRPr lang="en-US" sz="2600" b="1">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8543114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457200" algn="just" eaLnBrk="1" hangingPunct="1">
              <a:lnSpc>
                <a:spcPct val="103000"/>
              </a:lnSpc>
              <a:spcBef>
                <a:spcPts val="600"/>
              </a:spcBef>
              <a:spcAft>
                <a:spcPts val="0"/>
              </a:spcAft>
              <a:buClr>
                <a:srgbClr val="FF0000"/>
              </a:buClr>
              <a:buFont typeface="+mj-lt"/>
              <a:buAutoNum type="arabicPeriod" startAt="2"/>
              <a:defRPr/>
            </a:pPr>
            <a:r>
              <a:rPr lang="vi-VN" sz="1850" b="1" kern="0" smtClean="0">
                <a:solidFill>
                  <a:srgbClr val="FF3399"/>
                </a:solidFill>
                <a:latin typeface="Arial" charset="0"/>
              </a:rPr>
              <a:t>Sản </a:t>
            </a:r>
            <a:r>
              <a:rPr lang="vi-VN" sz="1850" b="1" kern="0">
                <a:solidFill>
                  <a:srgbClr val="FF3399"/>
                </a:solidFill>
                <a:latin typeface="Arial" charset="0"/>
              </a:rPr>
              <a:t>phẩm thông tin thư viện bao </a:t>
            </a:r>
            <a:r>
              <a:rPr lang="vi-VN" sz="1850" b="1" kern="0" smtClean="0">
                <a:solidFill>
                  <a:srgbClr val="FF3399"/>
                </a:solidFill>
                <a:latin typeface="Arial" charset="0"/>
              </a:rPr>
              <a:t>gồm:</a:t>
            </a:r>
            <a:endParaRPr lang="en-US" sz="1850" b="1" kern="0" smtClean="0">
              <a:solidFill>
                <a:srgbClr val="FF3399"/>
              </a:solidFill>
              <a:latin typeface="Arial" charset="0"/>
            </a:endParaRPr>
          </a:p>
          <a:p>
            <a:pPr marL="579438" indent="-457200" algn="just" eaLnBrk="1" hangingPunct="1">
              <a:lnSpc>
                <a:spcPct val="103000"/>
              </a:lnSpc>
              <a:spcBef>
                <a:spcPts val="600"/>
              </a:spcBef>
              <a:spcAft>
                <a:spcPts val="0"/>
              </a:spcAft>
              <a:buClr>
                <a:srgbClr val="FF0000"/>
              </a:buClr>
              <a:buFont typeface="+mj-lt"/>
              <a:buAutoNum type="alphaLcParenR"/>
              <a:defRPr/>
            </a:pPr>
            <a:r>
              <a:rPr lang="vi-VN" sz="1850" b="1" kern="0" smtClean="0">
                <a:solidFill>
                  <a:srgbClr val="0000FF"/>
                </a:solidFill>
                <a:latin typeface="Arial" charset="0"/>
              </a:rPr>
              <a:t>Hệ </a:t>
            </a:r>
            <a:r>
              <a:rPr lang="vi-VN" sz="1850" b="1" kern="0">
                <a:solidFill>
                  <a:srgbClr val="0000FF"/>
                </a:solidFill>
                <a:latin typeface="Arial" charset="0"/>
              </a:rPr>
              <a:t>thống tra cứu thông tin, </a:t>
            </a:r>
            <a:r>
              <a:rPr lang="en-US" sz="1850" b="1" kern="0" smtClean="0">
                <a:solidFill>
                  <a:srgbClr val="0000FF"/>
                </a:solidFill>
                <a:latin typeface="Arial" charset="0"/>
              </a:rPr>
              <a:t>CSDL </a:t>
            </a:r>
            <a:r>
              <a:rPr lang="vi-VN" sz="1850" b="1" kern="0" smtClean="0">
                <a:solidFill>
                  <a:srgbClr val="0000FF"/>
                </a:solidFill>
                <a:latin typeface="Arial" charset="0"/>
              </a:rPr>
              <a:t>thư </a:t>
            </a:r>
            <a:r>
              <a:rPr lang="vi-VN" sz="1850" b="1" kern="0">
                <a:solidFill>
                  <a:srgbClr val="0000FF"/>
                </a:solidFill>
                <a:latin typeface="Arial" charset="0"/>
              </a:rPr>
              <a:t>mục, dữ kiện và toàn </a:t>
            </a:r>
            <a:r>
              <a:rPr lang="vi-VN" sz="1850" b="1" kern="0" smtClean="0">
                <a:solidFill>
                  <a:srgbClr val="0000FF"/>
                </a:solidFill>
                <a:latin typeface="Arial" charset="0"/>
              </a:rPr>
              <a:t>văn;</a:t>
            </a:r>
            <a:endParaRPr lang="en-US" sz="1850" b="1" kern="0" smtClean="0">
              <a:solidFill>
                <a:srgbClr val="0000FF"/>
              </a:solidFill>
              <a:latin typeface="Arial" charset="0"/>
            </a:endParaRPr>
          </a:p>
          <a:p>
            <a:pPr marL="579438" indent="-457200" algn="just" eaLnBrk="1" hangingPunct="1">
              <a:lnSpc>
                <a:spcPct val="103000"/>
              </a:lnSpc>
              <a:spcBef>
                <a:spcPts val="600"/>
              </a:spcBef>
              <a:spcAft>
                <a:spcPts val="0"/>
              </a:spcAft>
              <a:buClr>
                <a:srgbClr val="FF0000"/>
              </a:buClr>
              <a:buFont typeface="+mj-lt"/>
              <a:buAutoNum type="alphaLcParenR"/>
              <a:defRPr/>
            </a:pPr>
            <a:r>
              <a:rPr lang="vi-VN" sz="1850" b="1" kern="0" smtClean="0">
                <a:solidFill>
                  <a:srgbClr val="0000FF"/>
                </a:solidFill>
                <a:latin typeface="Arial" charset="0"/>
              </a:rPr>
              <a:t>Thư </a:t>
            </a:r>
            <a:r>
              <a:rPr lang="vi-VN" sz="1850" b="1" kern="0">
                <a:solidFill>
                  <a:srgbClr val="0000FF"/>
                </a:solidFill>
                <a:latin typeface="Arial" charset="0"/>
              </a:rPr>
              <a:t>mục, thông tin chuyên </a:t>
            </a:r>
            <a:r>
              <a:rPr lang="vi-VN" sz="1850" b="1" kern="0" smtClean="0">
                <a:solidFill>
                  <a:srgbClr val="0000FF"/>
                </a:solidFill>
                <a:latin typeface="Arial" charset="0"/>
              </a:rPr>
              <a:t>đề;</a:t>
            </a:r>
            <a:endParaRPr lang="en-US" sz="1850" b="1" kern="0" smtClean="0">
              <a:solidFill>
                <a:srgbClr val="0000FF"/>
              </a:solidFill>
              <a:latin typeface="Arial" charset="0"/>
            </a:endParaRPr>
          </a:p>
          <a:p>
            <a:pPr marL="579438" indent="-457200" algn="just" eaLnBrk="1" hangingPunct="1">
              <a:lnSpc>
                <a:spcPct val="103000"/>
              </a:lnSpc>
              <a:spcBef>
                <a:spcPts val="600"/>
              </a:spcBef>
              <a:spcAft>
                <a:spcPts val="0"/>
              </a:spcAft>
              <a:buClr>
                <a:srgbClr val="FF0000"/>
              </a:buClr>
              <a:buFont typeface="+mj-lt"/>
              <a:buAutoNum type="alphaLcParenR"/>
              <a:defRPr/>
            </a:pPr>
            <a:r>
              <a:rPr lang="vi-VN" sz="1850" b="1" kern="0" smtClean="0">
                <a:solidFill>
                  <a:srgbClr val="0000FF"/>
                </a:solidFill>
                <a:latin typeface="Arial" charset="0"/>
              </a:rPr>
              <a:t>Cổng </a:t>
            </a:r>
            <a:r>
              <a:rPr lang="vi-VN" sz="1850" b="1" kern="0">
                <a:solidFill>
                  <a:srgbClr val="0000FF"/>
                </a:solidFill>
                <a:latin typeface="Arial" charset="0"/>
              </a:rPr>
              <a:t>thông tin điện tử, </a:t>
            </a:r>
            <a:r>
              <a:rPr lang="en-US" sz="1850" b="1" kern="0">
                <a:solidFill>
                  <a:srgbClr val="0000FF"/>
                </a:solidFill>
                <a:latin typeface="Arial" charset="0"/>
              </a:rPr>
              <a:t>tr</a:t>
            </a:r>
            <a:r>
              <a:rPr lang="vi-VN" sz="1850" b="1" kern="0">
                <a:solidFill>
                  <a:srgbClr val="0000FF"/>
                </a:solidFill>
                <a:latin typeface="Arial" charset="0"/>
              </a:rPr>
              <a:t>ang thông tin đ</a:t>
            </a:r>
            <a:r>
              <a:rPr lang="en-US" sz="1850" b="1" kern="0">
                <a:solidFill>
                  <a:srgbClr val="0000FF"/>
                </a:solidFill>
                <a:latin typeface="Arial" charset="0"/>
              </a:rPr>
              <a:t>i</a:t>
            </a:r>
            <a:r>
              <a:rPr lang="vi-VN" sz="1850" b="1" kern="0">
                <a:solidFill>
                  <a:srgbClr val="0000FF"/>
                </a:solidFill>
                <a:latin typeface="Arial" charset="0"/>
              </a:rPr>
              <a:t>ện </a:t>
            </a:r>
            <a:r>
              <a:rPr lang="vi-VN" sz="1850" b="1" kern="0" smtClean="0">
                <a:solidFill>
                  <a:srgbClr val="0000FF"/>
                </a:solidFill>
                <a:latin typeface="Arial" charset="0"/>
              </a:rPr>
              <a:t>tử;</a:t>
            </a:r>
            <a:endParaRPr lang="en-US" sz="1850" b="1" kern="0" smtClean="0">
              <a:solidFill>
                <a:srgbClr val="0000FF"/>
              </a:solidFill>
              <a:latin typeface="Arial" charset="0"/>
            </a:endParaRPr>
          </a:p>
          <a:p>
            <a:pPr marL="579438" indent="-457200" algn="just" eaLnBrk="1" hangingPunct="1">
              <a:lnSpc>
                <a:spcPct val="103000"/>
              </a:lnSpc>
              <a:spcBef>
                <a:spcPts val="600"/>
              </a:spcBef>
              <a:spcAft>
                <a:spcPts val="0"/>
              </a:spcAft>
              <a:buClr>
                <a:srgbClr val="FF0000"/>
              </a:buClr>
              <a:buFont typeface="+mj-lt"/>
              <a:buAutoNum type="alphaLcParenR"/>
              <a:defRPr/>
            </a:pPr>
            <a:r>
              <a:rPr lang="vi-VN" sz="1850" b="1" kern="0" smtClean="0">
                <a:solidFill>
                  <a:srgbClr val="0000FF"/>
                </a:solidFill>
                <a:latin typeface="Arial" charset="0"/>
              </a:rPr>
              <a:t>Sản </a:t>
            </a:r>
            <a:r>
              <a:rPr lang="vi-VN" sz="1850" b="1" kern="0">
                <a:solidFill>
                  <a:srgbClr val="0000FF"/>
                </a:solidFill>
                <a:latin typeface="Arial" charset="0"/>
              </a:rPr>
              <a:t>phẩm thông tin thư viện khác được hình thành t</a:t>
            </a:r>
            <a:r>
              <a:rPr lang="en-US" sz="1850" b="1" kern="0">
                <a:solidFill>
                  <a:srgbClr val="0000FF"/>
                </a:solidFill>
                <a:latin typeface="Arial" charset="0"/>
              </a:rPr>
              <a:t>r</a:t>
            </a:r>
            <a:r>
              <a:rPr lang="vi-VN" sz="1850" b="1" kern="0">
                <a:solidFill>
                  <a:srgbClr val="0000FF"/>
                </a:solidFill>
                <a:latin typeface="Arial" charset="0"/>
              </a:rPr>
              <a:t>ong quá trình xử lý tài nguyên thông tin của thư </a:t>
            </a:r>
            <a:r>
              <a:rPr lang="vi-VN" sz="1850" b="1" kern="0" smtClean="0">
                <a:solidFill>
                  <a:srgbClr val="0000FF"/>
                </a:solidFill>
                <a:latin typeface="Arial" charset="0"/>
              </a:rPr>
              <a:t>viện.</a:t>
            </a:r>
            <a:endParaRPr lang="en-US" sz="1850" b="1" kern="0" smtClean="0">
              <a:solidFill>
                <a:srgbClr val="0000FF"/>
              </a:solidFill>
              <a:latin typeface="Arial" charset="0"/>
            </a:endParaRPr>
          </a:p>
          <a:p>
            <a:pPr marL="579438" indent="-457200" algn="just" eaLnBrk="1" hangingPunct="1">
              <a:lnSpc>
                <a:spcPct val="103000"/>
              </a:lnSpc>
              <a:spcBef>
                <a:spcPts val="600"/>
              </a:spcBef>
              <a:spcAft>
                <a:spcPts val="0"/>
              </a:spcAft>
              <a:buClr>
                <a:srgbClr val="FF0000"/>
              </a:buClr>
              <a:buFont typeface="+mj-lt"/>
              <a:buAutoNum type="arabicPeriod" startAt="3"/>
              <a:defRPr/>
            </a:pPr>
            <a:r>
              <a:rPr lang="vi-VN" sz="1850" b="1" kern="0" smtClean="0">
                <a:solidFill>
                  <a:srgbClr val="FF3399"/>
                </a:solidFill>
                <a:latin typeface="Arial" charset="0"/>
              </a:rPr>
              <a:t>Dịch </a:t>
            </a:r>
            <a:r>
              <a:rPr lang="vi-VN" sz="1850" b="1" kern="0">
                <a:solidFill>
                  <a:srgbClr val="FF3399"/>
                </a:solidFill>
                <a:latin typeface="Arial" charset="0"/>
              </a:rPr>
              <a:t>vụ thư viện bao </a:t>
            </a:r>
            <a:r>
              <a:rPr lang="vi-VN" sz="1850" b="1" kern="0" smtClean="0">
                <a:solidFill>
                  <a:srgbClr val="FF3399"/>
                </a:solidFill>
                <a:latin typeface="Arial" charset="0"/>
              </a:rPr>
              <a:t>gồm:</a:t>
            </a:r>
            <a:endParaRPr lang="en-US" sz="1850" b="1" kern="0" smtClean="0">
              <a:solidFill>
                <a:srgbClr val="FF3399"/>
              </a:solidFill>
              <a:latin typeface="Arial" charset="0"/>
            </a:endParaRPr>
          </a:p>
          <a:p>
            <a:pPr marL="579438" indent="-457200" algn="just" eaLnBrk="1" hangingPunct="1">
              <a:lnSpc>
                <a:spcPct val="103000"/>
              </a:lnSpc>
              <a:spcBef>
                <a:spcPts val="600"/>
              </a:spcBef>
              <a:spcAft>
                <a:spcPts val="0"/>
              </a:spcAft>
              <a:buClr>
                <a:srgbClr val="FF0000"/>
              </a:buClr>
              <a:buFont typeface="+mj-lt"/>
              <a:buAutoNum type="alphaLcParenR"/>
              <a:defRPr/>
            </a:pPr>
            <a:r>
              <a:rPr lang="vi-VN" sz="1850" b="1" kern="0" smtClean="0">
                <a:solidFill>
                  <a:srgbClr val="0000FF"/>
                </a:solidFill>
                <a:latin typeface="Arial" charset="0"/>
              </a:rPr>
              <a:t>Cung </a:t>
            </a:r>
            <a:r>
              <a:rPr lang="vi-VN" sz="1850" b="1" kern="0">
                <a:solidFill>
                  <a:srgbClr val="0000FF"/>
                </a:solidFill>
                <a:latin typeface="Arial" charset="0"/>
              </a:rPr>
              <a:t>cấp tài nguyên thông tin tại </a:t>
            </a:r>
            <a:r>
              <a:rPr lang="en-US" sz="1850" b="1" kern="0" smtClean="0">
                <a:solidFill>
                  <a:srgbClr val="0000FF"/>
                </a:solidFill>
                <a:latin typeface="Arial" charset="0"/>
              </a:rPr>
              <a:t>TV</a:t>
            </a:r>
            <a:r>
              <a:rPr lang="vi-VN" sz="1850" b="1" kern="0" smtClean="0">
                <a:solidFill>
                  <a:srgbClr val="0000FF"/>
                </a:solidFill>
                <a:latin typeface="Arial" charset="0"/>
              </a:rPr>
              <a:t>, </a:t>
            </a:r>
            <a:r>
              <a:rPr lang="vi-VN" sz="1850" b="1" kern="0">
                <a:solidFill>
                  <a:srgbClr val="0000FF"/>
                </a:solidFill>
                <a:latin typeface="Arial" charset="0"/>
              </a:rPr>
              <a:t>ngoài thư viện gồm dịch vụ </a:t>
            </a:r>
            <a:r>
              <a:rPr lang="en-US" sz="1850" b="1" kern="0" smtClean="0">
                <a:solidFill>
                  <a:srgbClr val="0000FF"/>
                </a:solidFill>
                <a:latin typeface="Arial" charset="0"/>
              </a:rPr>
              <a:t>TV </a:t>
            </a:r>
            <a:r>
              <a:rPr lang="vi-VN" sz="1850" b="1" kern="0" smtClean="0">
                <a:solidFill>
                  <a:srgbClr val="0000FF"/>
                </a:solidFill>
                <a:latin typeface="Arial" charset="0"/>
              </a:rPr>
              <a:t>lưu </a:t>
            </a:r>
            <a:r>
              <a:rPr lang="vi-VN" sz="1850" b="1" kern="0">
                <a:solidFill>
                  <a:srgbClr val="0000FF"/>
                </a:solidFill>
                <a:latin typeface="Arial" charset="0"/>
              </a:rPr>
              <a:t>động, luân chuyển tài nguyên thông tin hoặc trên không gian </a:t>
            </a:r>
            <a:r>
              <a:rPr lang="vi-VN" sz="1850" b="1" kern="0" smtClean="0">
                <a:solidFill>
                  <a:srgbClr val="0000FF"/>
                </a:solidFill>
                <a:latin typeface="Arial" charset="0"/>
              </a:rPr>
              <a:t>mạng;</a:t>
            </a:r>
            <a:endParaRPr lang="en-US" sz="1850" b="1" kern="0" smtClean="0">
              <a:solidFill>
                <a:srgbClr val="0000FF"/>
              </a:solidFill>
              <a:latin typeface="Arial" charset="0"/>
            </a:endParaRPr>
          </a:p>
          <a:p>
            <a:pPr marL="579438" indent="-457200" algn="just" eaLnBrk="1" hangingPunct="1">
              <a:lnSpc>
                <a:spcPct val="103000"/>
              </a:lnSpc>
              <a:spcBef>
                <a:spcPts val="600"/>
              </a:spcBef>
              <a:spcAft>
                <a:spcPts val="0"/>
              </a:spcAft>
              <a:buClr>
                <a:srgbClr val="FF0000"/>
              </a:buClr>
              <a:buFont typeface="+mj-lt"/>
              <a:buAutoNum type="alphaLcParenR"/>
              <a:defRPr/>
            </a:pPr>
            <a:r>
              <a:rPr lang="vi-VN" sz="1850" b="1" kern="0" smtClean="0">
                <a:solidFill>
                  <a:srgbClr val="0000FF"/>
                </a:solidFill>
                <a:latin typeface="Arial" charset="0"/>
              </a:rPr>
              <a:t>Cung </a:t>
            </a:r>
            <a:r>
              <a:rPr lang="vi-VN" sz="1850" b="1" kern="0">
                <a:solidFill>
                  <a:srgbClr val="0000FF"/>
                </a:solidFill>
                <a:latin typeface="Arial" charset="0"/>
              </a:rPr>
              <a:t>cấp thông tin thư mục, chỉ dẫn thông </a:t>
            </a:r>
            <a:r>
              <a:rPr lang="vi-VN" sz="1850" b="1" kern="0" smtClean="0">
                <a:solidFill>
                  <a:srgbClr val="0000FF"/>
                </a:solidFill>
                <a:latin typeface="Arial" charset="0"/>
              </a:rPr>
              <a:t>tin;</a:t>
            </a:r>
            <a:endParaRPr lang="en-US" sz="1850" b="1" kern="0" smtClean="0">
              <a:solidFill>
                <a:srgbClr val="0000FF"/>
              </a:solidFill>
              <a:latin typeface="Arial" charset="0"/>
            </a:endParaRPr>
          </a:p>
          <a:p>
            <a:pPr marL="579438" indent="-457200" algn="just" eaLnBrk="1" hangingPunct="1">
              <a:lnSpc>
                <a:spcPct val="103000"/>
              </a:lnSpc>
              <a:spcBef>
                <a:spcPts val="600"/>
              </a:spcBef>
              <a:spcAft>
                <a:spcPts val="0"/>
              </a:spcAft>
              <a:buClr>
                <a:srgbClr val="FF0000"/>
              </a:buClr>
              <a:buFont typeface="+mj-lt"/>
              <a:buAutoNum type="alphaLcParenR"/>
              <a:defRPr/>
            </a:pPr>
            <a:r>
              <a:rPr lang="vi-VN" sz="1850" b="1" kern="0" smtClean="0">
                <a:solidFill>
                  <a:srgbClr val="0000FF"/>
                </a:solidFill>
                <a:latin typeface="Arial" charset="0"/>
              </a:rPr>
              <a:t>Tư </a:t>
            </a:r>
            <a:r>
              <a:rPr lang="vi-VN" sz="1850" b="1" kern="0">
                <a:solidFill>
                  <a:srgbClr val="0000FF"/>
                </a:solidFill>
                <a:latin typeface="Arial" charset="0"/>
              </a:rPr>
              <a:t>vấn, bồi dưỡng cho tổ chức, cá nhân về chuyên môn, nghiệp vụ thư viện và hỗ trợ học tập, nghiên </a:t>
            </a:r>
            <a:r>
              <a:rPr lang="vi-VN" sz="1850" b="1" kern="0" smtClean="0">
                <a:solidFill>
                  <a:srgbClr val="0000FF"/>
                </a:solidFill>
                <a:latin typeface="Arial" charset="0"/>
              </a:rPr>
              <a:t>cứu;</a:t>
            </a:r>
            <a:endParaRPr lang="en-US" sz="1850" b="1" kern="0" smtClean="0">
              <a:solidFill>
                <a:srgbClr val="0000FF"/>
              </a:solidFill>
              <a:latin typeface="Arial" charset="0"/>
            </a:endParaRPr>
          </a:p>
          <a:p>
            <a:pPr marL="579438" indent="-457200" algn="just" eaLnBrk="1" hangingPunct="1">
              <a:lnSpc>
                <a:spcPct val="103000"/>
              </a:lnSpc>
              <a:spcBef>
                <a:spcPts val="600"/>
              </a:spcBef>
              <a:spcAft>
                <a:spcPts val="0"/>
              </a:spcAft>
              <a:buClr>
                <a:srgbClr val="FF0000"/>
              </a:buClr>
              <a:buFont typeface="+mj-lt"/>
              <a:buAutoNum type="alphaLcParenR"/>
              <a:defRPr/>
            </a:pPr>
            <a:r>
              <a:rPr lang="vi-VN" sz="1850" b="1" kern="0" smtClean="0">
                <a:solidFill>
                  <a:srgbClr val="0000FF"/>
                </a:solidFill>
                <a:latin typeface="Arial" charset="0"/>
              </a:rPr>
              <a:t>Tổ </a:t>
            </a:r>
            <a:r>
              <a:rPr lang="vi-VN" sz="1850" b="1" kern="0">
                <a:solidFill>
                  <a:srgbClr val="0000FF"/>
                </a:solidFill>
                <a:latin typeface="Arial" charset="0"/>
              </a:rPr>
              <a:t>chức hội nghị, hội thảo, triển lãm, truyền thông, phổ biến tài nguyên thông </a:t>
            </a:r>
            <a:r>
              <a:rPr lang="vi-VN" sz="1850" b="1" kern="0" smtClean="0">
                <a:solidFill>
                  <a:srgbClr val="0000FF"/>
                </a:solidFill>
                <a:latin typeface="Arial" charset="0"/>
              </a:rPr>
              <a:t>tin;</a:t>
            </a:r>
            <a:endParaRPr lang="en-US" sz="1850" b="1" kern="0" smtClean="0">
              <a:solidFill>
                <a:srgbClr val="0000FF"/>
              </a:solidFill>
              <a:latin typeface="Arial" charset="0"/>
            </a:endParaRPr>
          </a:p>
          <a:p>
            <a:pPr marL="122238" indent="0" algn="just" eaLnBrk="1" hangingPunct="1">
              <a:lnSpc>
                <a:spcPct val="103000"/>
              </a:lnSpc>
              <a:spcBef>
                <a:spcPts val="600"/>
              </a:spcBef>
              <a:spcAft>
                <a:spcPts val="0"/>
              </a:spcAft>
              <a:buClr>
                <a:srgbClr val="FF0000"/>
              </a:buClr>
              <a:buNone/>
              <a:defRPr/>
            </a:pPr>
            <a:r>
              <a:rPr lang="vi-VN" sz="1850" b="1" kern="0" smtClean="0">
                <a:solidFill>
                  <a:srgbClr val="FF0000"/>
                </a:solidFill>
                <a:latin typeface="Arial" charset="0"/>
              </a:rPr>
              <a:t>đ</a:t>
            </a:r>
            <a:r>
              <a:rPr lang="vi-VN" sz="1850" b="1" kern="0">
                <a:solidFill>
                  <a:srgbClr val="FF0000"/>
                </a:solidFill>
                <a:latin typeface="Arial" charset="0"/>
              </a:rPr>
              <a:t>) </a:t>
            </a:r>
            <a:r>
              <a:rPr lang="en-US" sz="1850" b="1" kern="0" smtClean="0">
                <a:solidFill>
                  <a:srgbClr val="FF0000"/>
                </a:solidFill>
                <a:latin typeface="Arial" charset="0"/>
              </a:rPr>
              <a:t>   </a:t>
            </a:r>
            <a:r>
              <a:rPr lang="vi-VN" sz="1850" b="1" kern="0" smtClean="0">
                <a:solidFill>
                  <a:srgbClr val="0000FF"/>
                </a:solidFill>
                <a:latin typeface="Arial" charset="0"/>
              </a:rPr>
              <a:t>Hỗ </a:t>
            </a:r>
            <a:r>
              <a:rPr lang="vi-VN" sz="1850" b="1" kern="0">
                <a:solidFill>
                  <a:srgbClr val="0000FF"/>
                </a:solidFill>
                <a:latin typeface="Arial" charset="0"/>
              </a:rPr>
              <a:t>trợ các tiện ích khai thác thư viện </a:t>
            </a:r>
            <a:r>
              <a:rPr lang="vi-VN" sz="1850" b="1" kern="0" smtClean="0">
                <a:solidFill>
                  <a:srgbClr val="0000FF"/>
                </a:solidFill>
                <a:latin typeface="Arial" charset="0"/>
              </a:rPr>
              <a:t>số;</a:t>
            </a:r>
            <a:endParaRPr lang="en-US" sz="1850" b="1" kern="0" smtClean="0">
              <a:solidFill>
                <a:srgbClr val="0000FF"/>
              </a:solidFill>
              <a:latin typeface="Arial" charset="0"/>
            </a:endParaRPr>
          </a:p>
          <a:p>
            <a:pPr marL="579438" indent="-457200" algn="just" eaLnBrk="1" hangingPunct="1">
              <a:lnSpc>
                <a:spcPct val="103000"/>
              </a:lnSpc>
              <a:spcBef>
                <a:spcPts val="600"/>
              </a:spcBef>
              <a:spcAft>
                <a:spcPts val="0"/>
              </a:spcAft>
              <a:buClr>
                <a:srgbClr val="FF0000"/>
              </a:buClr>
              <a:buFont typeface="+mj-lt"/>
              <a:buAutoNum type="alphaLcParenR" startAt="5"/>
              <a:defRPr/>
            </a:pPr>
            <a:r>
              <a:rPr lang="vi-VN" sz="1850" b="1" kern="0" smtClean="0">
                <a:solidFill>
                  <a:srgbClr val="0000FF"/>
                </a:solidFill>
                <a:latin typeface="Arial" charset="0"/>
              </a:rPr>
              <a:t>Hình </a:t>
            </a:r>
            <a:r>
              <a:rPr lang="vi-VN" sz="1850" b="1" kern="0">
                <a:solidFill>
                  <a:srgbClr val="0000FF"/>
                </a:solidFill>
                <a:latin typeface="Arial" charset="0"/>
              </a:rPr>
              <a:t>thức dịch vụ thư viện khác</a:t>
            </a:r>
            <a:r>
              <a:rPr lang="vi-VN" sz="1850" b="1" kern="0" smtClean="0">
                <a:solidFill>
                  <a:srgbClr val="0000FF"/>
                </a:solidFill>
                <a:latin typeface="Arial" charset="0"/>
              </a:rPr>
              <a:t>.</a:t>
            </a:r>
            <a:endParaRPr lang="en-US" sz="1850" b="1" ker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marL="579438" indent="-457200" algn="ctr" eaLnBrk="1" hangingPunct="1">
              <a:lnSpc>
                <a:spcPct val="110000"/>
              </a:lnSpc>
              <a:spcBef>
                <a:spcPts val="1000"/>
              </a:spcBef>
              <a:spcAft>
                <a:spcPts val="0"/>
              </a:spcAft>
              <a:defRPr/>
            </a:pPr>
            <a:r>
              <a:rPr lang="en-US" sz="2800" b="1" smtClean="0">
                <a:solidFill>
                  <a:srgbClr val="FF0000"/>
                </a:solidFill>
                <a:latin typeface="Arial" panose="020B0604020202020204" pitchFamily="34" charset="0"/>
                <a:cs typeface="Arial" panose="020B0604020202020204" pitchFamily="34" charset="0"/>
              </a:rPr>
              <a:t>Điều </a:t>
            </a:r>
            <a:r>
              <a:rPr lang="en-US" sz="2800" b="1">
                <a:solidFill>
                  <a:srgbClr val="FF0000"/>
                </a:solidFill>
                <a:latin typeface="Arial" panose="020B0604020202020204" pitchFamily="34" charset="0"/>
                <a:cs typeface="Arial" panose="020B0604020202020204" pitchFamily="34" charset="0"/>
              </a:rPr>
              <a:t>28. Tạo lập, cung cấp sản phẩm thông tin thư viện và dịch vụ thư viện</a:t>
            </a:r>
          </a:p>
        </p:txBody>
      </p:sp>
    </p:spTree>
    <p:extLst>
      <p:ext uri="{BB962C8B-B14F-4D97-AF65-F5344CB8AC3E}">
        <p14:creationId xmlns:p14="http://schemas.microsoft.com/office/powerpoint/2010/main" val="32914911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57250"/>
            <a:ext cx="9144000" cy="5143500"/>
          </a:xfrm>
          <a:prstGeom prst="rect">
            <a:avLst/>
          </a:prstGeom>
        </p:spPr>
      </p:pic>
    </p:spTree>
    <p:extLst>
      <p:ext uri="{BB962C8B-B14F-4D97-AF65-F5344CB8AC3E}">
        <p14:creationId xmlns:p14="http://schemas.microsoft.com/office/powerpoint/2010/main" val="150582458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465138" indent="-342900" algn="just" eaLnBrk="1" hangingPunct="1">
              <a:lnSpc>
                <a:spcPct val="114000"/>
              </a:lnSpc>
              <a:spcBef>
                <a:spcPts val="1200"/>
              </a:spcBef>
              <a:spcAft>
                <a:spcPts val="0"/>
              </a:spcAft>
              <a:buClr>
                <a:srgbClr val="FF0000"/>
              </a:buClr>
              <a:buFont typeface="Wingdings" panose="05000000000000000000" pitchFamily="2" charset="2"/>
              <a:buChar char="Ø"/>
              <a:defRPr/>
            </a:pPr>
            <a:r>
              <a:rPr lang="vi-VN" sz="2200" b="1" kern="0" smtClean="0">
                <a:solidFill>
                  <a:srgbClr val="0000FF"/>
                </a:solidFill>
                <a:latin typeface="Arial" charset="0"/>
              </a:rPr>
              <a:t>Cuộc </a:t>
            </a:r>
            <a:r>
              <a:rPr lang="vi-VN" sz="2200" b="1" kern="0">
                <a:solidFill>
                  <a:srgbClr val="0000FF"/>
                </a:solidFill>
                <a:latin typeface="Arial" charset="0"/>
              </a:rPr>
              <a:t>thi được phát động từ ngày 27/10/2020 đến ngày 12/11/2020 cho đối tượng là giáo viên các cấp học từ mầm non, tiểu học, trung học cơ sở đến trung học phổ thông tại các đơn vị, trường học, cơ sở giáo dục trên địa bàn </a:t>
            </a:r>
            <a:r>
              <a:rPr lang="vi-VN" sz="2200" b="1" kern="0" smtClean="0">
                <a:solidFill>
                  <a:srgbClr val="0000FF"/>
                </a:solidFill>
                <a:latin typeface="Arial" charset="0"/>
              </a:rPr>
              <a:t>tỉnh.</a:t>
            </a:r>
            <a:endParaRPr lang="en-US" sz="2200" b="1" kern="0" smtClean="0">
              <a:solidFill>
                <a:srgbClr val="0000FF"/>
              </a:solidFill>
              <a:latin typeface="Arial" charset="0"/>
            </a:endParaRPr>
          </a:p>
          <a:p>
            <a:pPr marL="465138" indent="-342900" algn="just" eaLnBrk="1" hangingPunct="1">
              <a:lnSpc>
                <a:spcPct val="114000"/>
              </a:lnSpc>
              <a:spcBef>
                <a:spcPts val="1200"/>
              </a:spcBef>
              <a:spcAft>
                <a:spcPts val="0"/>
              </a:spcAft>
              <a:buClr>
                <a:srgbClr val="FF0000"/>
              </a:buClr>
              <a:buFont typeface="Wingdings" panose="05000000000000000000" pitchFamily="2" charset="2"/>
              <a:buChar char="Ø"/>
              <a:defRPr/>
            </a:pPr>
            <a:r>
              <a:rPr lang="vi-VN" sz="2200" b="1" kern="0" smtClean="0">
                <a:solidFill>
                  <a:srgbClr val="0000FF"/>
                </a:solidFill>
                <a:latin typeface="Arial" charset="0"/>
              </a:rPr>
              <a:t>Qua </a:t>
            </a:r>
            <a:r>
              <a:rPr lang="vi-VN" sz="2200" b="1" kern="0">
                <a:solidFill>
                  <a:srgbClr val="0000FF"/>
                </a:solidFill>
                <a:latin typeface="Arial" charset="0"/>
              </a:rPr>
              <a:t>15 ngày phát động, Ban Tổ chức đã nhận được 2.814 bài dự thi.</a:t>
            </a:r>
            <a:endParaRPr lang="en-US" sz="2200" b="1" ker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marL="3175" indent="-3175" algn="ctr" eaLnBrk="1" hangingPunct="1">
              <a:lnSpc>
                <a:spcPct val="110000"/>
              </a:lnSpc>
              <a:spcBef>
                <a:spcPts val="1000"/>
              </a:spcBef>
              <a:spcAft>
                <a:spcPts val="0"/>
              </a:spcAft>
              <a:defRPr/>
            </a:pPr>
            <a:r>
              <a:rPr lang="vi-VN" sz="2100" b="1" smtClean="0">
                <a:solidFill>
                  <a:srgbClr val="FF0000"/>
                </a:solidFill>
                <a:latin typeface="Arial" panose="020B0604020202020204" pitchFamily="34" charset="0"/>
                <a:cs typeface="Arial" panose="020B0604020202020204" pitchFamily="34" charset="0"/>
              </a:rPr>
              <a:t>Cuộc </a:t>
            </a:r>
            <a:r>
              <a:rPr lang="vi-VN" sz="2100" b="1">
                <a:solidFill>
                  <a:srgbClr val="FF0000"/>
                </a:solidFill>
                <a:latin typeface="Arial" panose="020B0604020202020204" pitchFamily="34" charset="0"/>
                <a:cs typeface="Arial" panose="020B0604020202020204" pitchFamily="34" charset="0"/>
              </a:rPr>
              <a:t>thi viết cảm nhận </a:t>
            </a:r>
            <a:r>
              <a:rPr lang="en-US" sz="2100" b="1" smtClean="0">
                <a:solidFill>
                  <a:srgbClr val="FF0000"/>
                </a:solidFill>
                <a:latin typeface="Arial" panose="020B0604020202020204" pitchFamily="34" charset="0"/>
                <a:cs typeface="Arial" panose="020B0604020202020204" pitchFamily="34" charset="0"/>
              </a:rPr>
              <a:t/>
            </a:r>
            <a:br>
              <a:rPr lang="en-US" sz="2100" b="1" smtClean="0">
                <a:solidFill>
                  <a:srgbClr val="FF0000"/>
                </a:solidFill>
                <a:latin typeface="Arial" panose="020B0604020202020204" pitchFamily="34" charset="0"/>
                <a:cs typeface="Arial" panose="020B0604020202020204" pitchFamily="34" charset="0"/>
              </a:rPr>
            </a:br>
            <a:r>
              <a:rPr lang="vi-VN" sz="2100" b="1" smtClean="0">
                <a:solidFill>
                  <a:srgbClr val="FF0000"/>
                </a:solidFill>
                <a:latin typeface="Arial" panose="020B0604020202020204" pitchFamily="34" charset="0"/>
                <a:cs typeface="Arial" panose="020B0604020202020204" pitchFamily="34" charset="0"/>
              </a:rPr>
              <a:t>“</a:t>
            </a:r>
            <a:r>
              <a:rPr lang="vi-VN" sz="2100" b="1">
                <a:solidFill>
                  <a:srgbClr val="FF0000"/>
                </a:solidFill>
                <a:latin typeface="Arial" panose="020B0604020202020204" pitchFamily="34" charset="0"/>
                <a:cs typeface="Arial" panose="020B0604020202020204" pitchFamily="34" charset="0"/>
              </a:rPr>
              <a:t>Giáo viên </a:t>
            </a:r>
            <a:r>
              <a:rPr lang="en-US" sz="2100" b="1" smtClean="0">
                <a:solidFill>
                  <a:srgbClr val="FF0000"/>
                </a:solidFill>
                <a:latin typeface="Arial" panose="020B0604020202020204" pitchFamily="34" charset="0"/>
                <a:cs typeface="Arial" panose="020B0604020202020204" pitchFamily="34" charset="0"/>
              </a:rPr>
              <a:t>-</a:t>
            </a:r>
            <a:r>
              <a:rPr lang="vi-VN" sz="2100" b="1" smtClean="0">
                <a:solidFill>
                  <a:srgbClr val="FF0000"/>
                </a:solidFill>
                <a:latin typeface="Arial" panose="020B0604020202020204" pitchFamily="34" charset="0"/>
                <a:cs typeface="Arial" panose="020B0604020202020204" pitchFamily="34" charset="0"/>
              </a:rPr>
              <a:t> </a:t>
            </a:r>
            <a:r>
              <a:rPr lang="vi-VN" sz="2100" b="1">
                <a:solidFill>
                  <a:srgbClr val="FF0000"/>
                </a:solidFill>
                <a:latin typeface="Arial" panose="020B0604020202020204" pitchFamily="34" charset="0"/>
                <a:cs typeface="Arial" panose="020B0604020202020204" pitchFamily="34" charset="0"/>
              </a:rPr>
              <a:t>Người truyền cảm hứng cho văn hóa đọc” năm 2020</a:t>
            </a:r>
            <a:endParaRPr lang="en-US" sz="2100" b="1">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5982398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457200" algn="just" eaLnBrk="1" hangingPunct="1">
              <a:lnSpc>
                <a:spcPct val="112000"/>
              </a:lnSpc>
              <a:spcBef>
                <a:spcPts val="1000"/>
              </a:spcBef>
              <a:spcAft>
                <a:spcPts val="0"/>
              </a:spcAft>
              <a:buClr>
                <a:srgbClr val="FF0000"/>
              </a:buClr>
              <a:buFont typeface="+mj-lt"/>
              <a:buAutoNum type="arabicPeriod"/>
              <a:defRPr/>
            </a:pPr>
            <a:r>
              <a:rPr lang="vi-VN" sz="2100" b="1" kern="0" smtClean="0">
                <a:solidFill>
                  <a:srgbClr val="FF3399"/>
                </a:solidFill>
                <a:latin typeface="Arial" charset="0"/>
              </a:rPr>
              <a:t>Ngày 21</a:t>
            </a:r>
            <a:r>
              <a:rPr lang="en-US" sz="2100" b="1" kern="0" smtClean="0">
                <a:solidFill>
                  <a:srgbClr val="FF3399"/>
                </a:solidFill>
                <a:latin typeface="Arial" charset="0"/>
              </a:rPr>
              <a:t>/</a:t>
            </a:r>
            <a:r>
              <a:rPr lang="vi-VN" sz="2100" b="1" kern="0" smtClean="0">
                <a:solidFill>
                  <a:srgbClr val="FF3399"/>
                </a:solidFill>
                <a:latin typeface="Arial" charset="0"/>
              </a:rPr>
              <a:t>4 </a:t>
            </a:r>
            <a:r>
              <a:rPr lang="vi-VN" sz="2100" b="1" kern="0">
                <a:solidFill>
                  <a:srgbClr val="FF3399"/>
                </a:solidFill>
                <a:latin typeface="Arial" charset="0"/>
              </a:rPr>
              <a:t>hằng năm là Ngày Sách và Văn h</a:t>
            </a:r>
            <a:r>
              <a:rPr lang="en-US" sz="2100" b="1" kern="0">
                <a:solidFill>
                  <a:srgbClr val="FF3399"/>
                </a:solidFill>
                <a:latin typeface="Arial" charset="0"/>
              </a:rPr>
              <a:t>ó</a:t>
            </a:r>
            <a:r>
              <a:rPr lang="vi-VN" sz="2100" b="1" kern="0">
                <a:solidFill>
                  <a:srgbClr val="FF3399"/>
                </a:solidFill>
                <a:latin typeface="Arial" charset="0"/>
              </a:rPr>
              <a:t>a đọc Việt </a:t>
            </a:r>
            <a:r>
              <a:rPr lang="vi-VN" sz="2100" b="1" kern="0" smtClean="0">
                <a:solidFill>
                  <a:srgbClr val="FF3399"/>
                </a:solidFill>
                <a:latin typeface="Arial" charset="0"/>
              </a:rPr>
              <a:t>Nam.</a:t>
            </a:r>
            <a:endParaRPr lang="en-US" sz="2100" b="1" kern="0" smtClean="0">
              <a:solidFill>
                <a:srgbClr val="FF3399"/>
              </a:solidFill>
              <a:latin typeface="Arial" charset="0"/>
            </a:endParaRPr>
          </a:p>
          <a:p>
            <a:pPr marL="579438" indent="-457200" algn="just" eaLnBrk="1" hangingPunct="1">
              <a:lnSpc>
                <a:spcPct val="112000"/>
              </a:lnSpc>
              <a:spcBef>
                <a:spcPts val="1000"/>
              </a:spcBef>
              <a:spcAft>
                <a:spcPts val="0"/>
              </a:spcAft>
              <a:buClr>
                <a:srgbClr val="FF0000"/>
              </a:buClr>
              <a:buFont typeface="+mj-lt"/>
              <a:buAutoNum type="arabicPeriod"/>
              <a:defRPr/>
            </a:pPr>
            <a:r>
              <a:rPr lang="vi-VN" sz="2100" b="1" kern="0" smtClean="0">
                <a:solidFill>
                  <a:srgbClr val="0000FF"/>
                </a:solidFill>
                <a:latin typeface="Arial" charset="0"/>
              </a:rPr>
              <a:t>Phát </a:t>
            </a:r>
            <a:r>
              <a:rPr lang="vi-VN" sz="2100" b="1" kern="0">
                <a:solidFill>
                  <a:srgbClr val="0000FF"/>
                </a:solidFill>
                <a:latin typeface="Arial" charset="0"/>
              </a:rPr>
              <a:t>triển v</a:t>
            </a:r>
            <a:r>
              <a:rPr lang="en-US" sz="2100" b="1" kern="0">
                <a:solidFill>
                  <a:srgbClr val="0000FF"/>
                </a:solidFill>
                <a:latin typeface="Arial" charset="0"/>
              </a:rPr>
              <a:t>ă</a:t>
            </a:r>
            <a:r>
              <a:rPr lang="vi-VN" sz="2100" b="1" kern="0">
                <a:solidFill>
                  <a:srgbClr val="0000FF"/>
                </a:solidFill>
                <a:latin typeface="Arial" charset="0"/>
              </a:rPr>
              <a:t>n h</a:t>
            </a:r>
            <a:r>
              <a:rPr lang="en-US" sz="2100" b="1" kern="0">
                <a:solidFill>
                  <a:srgbClr val="0000FF"/>
                </a:solidFill>
                <a:latin typeface="Arial" charset="0"/>
              </a:rPr>
              <a:t>ó</a:t>
            </a:r>
            <a:r>
              <a:rPr lang="vi-VN" sz="2100" b="1" kern="0">
                <a:solidFill>
                  <a:srgbClr val="0000FF"/>
                </a:solidFill>
                <a:latin typeface="Arial" charset="0"/>
              </a:rPr>
              <a:t>a đọc thông qua các hoạt động sau </a:t>
            </a:r>
            <a:r>
              <a:rPr lang="vi-VN" sz="2100" b="1" kern="0" smtClean="0">
                <a:solidFill>
                  <a:srgbClr val="0000FF"/>
                </a:solidFill>
                <a:latin typeface="Arial" charset="0"/>
              </a:rPr>
              <a:t>đây:</a:t>
            </a:r>
            <a:endParaRPr lang="en-US" sz="2100" b="1" kern="0" smtClean="0">
              <a:solidFill>
                <a:srgbClr val="0000FF"/>
              </a:solidFill>
              <a:latin typeface="Arial" charset="0"/>
            </a:endParaRPr>
          </a:p>
          <a:p>
            <a:pPr marL="579438" indent="-457200" algn="just" eaLnBrk="1" hangingPunct="1">
              <a:lnSpc>
                <a:spcPct val="112000"/>
              </a:lnSpc>
              <a:spcBef>
                <a:spcPts val="1000"/>
              </a:spcBef>
              <a:spcAft>
                <a:spcPts val="0"/>
              </a:spcAft>
              <a:buClr>
                <a:srgbClr val="FF0000"/>
              </a:buClr>
              <a:buFont typeface="+mj-lt"/>
              <a:buAutoNum type="alphaLcParenR"/>
              <a:defRPr/>
            </a:pPr>
            <a:r>
              <a:rPr lang="vi-VN" sz="2100" b="1" kern="0" smtClean="0">
                <a:solidFill>
                  <a:srgbClr val="0000FF"/>
                </a:solidFill>
                <a:latin typeface="Arial" charset="0"/>
              </a:rPr>
              <a:t>Tổ </a:t>
            </a:r>
            <a:r>
              <a:rPr lang="vi-VN" sz="2100" b="1" kern="0">
                <a:solidFill>
                  <a:srgbClr val="0000FF"/>
                </a:solidFill>
                <a:latin typeface="Arial" charset="0"/>
              </a:rPr>
              <a:t>chức hoạt động hình thành thói quen đọc trong gia đình, trư</a:t>
            </a:r>
            <a:r>
              <a:rPr lang="en-US" sz="2100" b="1" kern="0">
                <a:solidFill>
                  <a:srgbClr val="0000FF"/>
                </a:solidFill>
                <a:latin typeface="Arial" charset="0"/>
              </a:rPr>
              <a:t>ờ</a:t>
            </a:r>
            <a:r>
              <a:rPr lang="vi-VN" sz="2100" b="1" kern="0">
                <a:solidFill>
                  <a:srgbClr val="0000FF"/>
                </a:solidFill>
                <a:latin typeface="Arial" charset="0"/>
              </a:rPr>
              <a:t>ng học, cơ quan, t</a:t>
            </a:r>
            <a:r>
              <a:rPr lang="en-US" sz="2100" b="1" kern="0">
                <a:solidFill>
                  <a:srgbClr val="0000FF"/>
                </a:solidFill>
                <a:latin typeface="Arial" charset="0"/>
              </a:rPr>
              <a:t>ổ </a:t>
            </a:r>
            <a:r>
              <a:rPr lang="vi-VN" sz="2100" b="1" kern="0">
                <a:solidFill>
                  <a:srgbClr val="0000FF"/>
                </a:solidFill>
                <a:latin typeface="Arial" charset="0"/>
              </a:rPr>
              <a:t>chức trong phạm vi cả </a:t>
            </a:r>
            <a:r>
              <a:rPr lang="vi-VN" sz="2100" b="1" kern="0" smtClean="0">
                <a:solidFill>
                  <a:srgbClr val="0000FF"/>
                </a:solidFill>
                <a:latin typeface="Arial" charset="0"/>
              </a:rPr>
              <a:t>nước;</a:t>
            </a:r>
            <a:endParaRPr lang="en-US" sz="2100" b="1" kern="0" smtClean="0">
              <a:solidFill>
                <a:srgbClr val="0000FF"/>
              </a:solidFill>
              <a:latin typeface="Arial" charset="0"/>
            </a:endParaRPr>
          </a:p>
          <a:p>
            <a:pPr marL="579438" indent="-457200" algn="just" eaLnBrk="1" hangingPunct="1">
              <a:lnSpc>
                <a:spcPct val="112000"/>
              </a:lnSpc>
              <a:spcBef>
                <a:spcPts val="1000"/>
              </a:spcBef>
              <a:spcAft>
                <a:spcPts val="0"/>
              </a:spcAft>
              <a:buClr>
                <a:srgbClr val="FF0000"/>
              </a:buClr>
              <a:buFont typeface="+mj-lt"/>
              <a:buAutoNum type="alphaLcParenR"/>
              <a:defRPr/>
            </a:pPr>
            <a:r>
              <a:rPr lang="vi-VN" sz="2100" b="1" kern="0" smtClean="0">
                <a:solidFill>
                  <a:srgbClr val="0000FF"/>
                </a:solidFill>
                <a:latin typeface="Arial" charset="0"/>
              </a:rPr>
              <a:t>Hướng </a:t>
            </a:r>
            <a:r>
              <a:rPr lang="vi-VN" sz="2100" b="1" kern="0">
                <a:solidFill>
                  <a:srgbClr val="0000FF"/>
                </a:solidFill>
                <a:latin typeface="Arial" charset="0"/>
              </a:rPr>
              <a:t>dẫn phương pháp, kỹ năng đọc, khai thác tài nguyên thông tin cho trẻ em tại thư viện </a:t>
            </a:r>
            <a:r>
              <a:rPr lang="en-US" sz="2100" b="1" kern="0" smtClean="0">
                <a:solidFill>
                  <a:srgbClr val="0000FF"/>
                </a:solidFill>
                <a:latin typeface="Arial" charset="0"/>
              </a:rPr>
              <a:t>CSGD </a:t>
            </a:r>
            <a:r>
              <a:rPr lang="vi-VN" sz="2100" b="1" kern="0" smtClean="0">
                <a:solidFill>
                  <a:srgbClr val="0000FF"/>
                </a:solidFill>
                <a:latin typeface="Arial" charset="0"/>
              </a:rPr>
              <a:t>mầm </a:t>
            </a:r>
            <a:r>
              <a:rPr lang="vi-VN" sz="2100" b="1" kern="0">
                <a:solidFill>
                  <a:srgbClr val="0000FF"/>
                </a:solidFill>
                <a:latin typeface="Arial" charset="0"/>
              </a:rPr>
              <a:t>non, thư viện </a:t>
            </a:r>
            <a:r>
              <a:rPr lang="en-US" sz="2100" b="1" kern="0" smtClean="0">
                <a:solidFill>
                  <a:srgbClr val="0000FF"/>
                </a:solidFill>
                <a:latin typeface="Arial" charset="0"/>
              </a:rPr>
              <a:t>CSGD </a:t>
            </a:r>
            <a:r>
              <a:rPr lang="vi-VN" sz="2100" b="1" kern="0" smtClean="0">
                <a:solidFill>
                  <a:srgbClr val="0000FF"/>
                </a:solidFill>
                <a:latin typeface="Arial" charset="0"/>
              </a:rPr>
              <a:t>phổ thông;</a:t>
            </a:r>
            <a:endParaRPr lang="en-US" sz="2100" b="1" kern="0" smtClean="0">
              <a:solidFill>
                <a:srgbClr val="0000FF"/>
              </a:solidFill>
              <a:latin typeface="Arial" charset="0"/>
            </a:endParaRPr>
          </a:p>
          <a:p>
            <a:pPr marL="579438" indent="-457200" algn="just" eaLnBrk="1" hangingPunct="1">
              <a:lnSpc>
                <a:spcPct val="112000"/>
              </a:lnSpc>
              <a:spcBef>
                <a:spcPts val="1000"/>
              </a:spcBef>
              <a:spcAft>
                <a:spcPts val="0"/>
              </a:spcAft>
              <a:buClr>
                <a:srgbClr val="FF0000"/>
              </a:buClr>
              <a:buFont typeface="+mj-lt"/>
              <a:buAutoNum type="alphaLcParenR"/>
              <a:defRPr/>
            </a:pPr>
            <a:r>
              <a:rPr lang="vi-VN" sz="2100" b="1" kern="0" smtClean="0">
                <a:solidFill>
                  <a:srgbClr val="0000FF"/>
                </a:solidFill>
                <a:latin typeface="Arial" charset="0"/>
              </a:rPr>
              <a:t>Phát </a:t>
            </a:r>
            <a:r>
              <a:rPr lang="vi-VN" sz="2100" b="1" kern="0">
                <a:solidFill>
                  <a:srgbClr val="0000FF"/>
                </a:solidFill>
                <a:latin typeface="Arial" charset="0"/>
              </a:rPr>
              <a:t>triển kỹ năng tìm kiếm, khai thác và sử dụng thông tin, mở rộng tri thức cho người sử dụng thư </a:t>
            </a:r>
            <a:r>
              <a:rPr lang="vi-VN" sz="2100" b="1" kern="0" smtClean="0">
                <a:solidFill>
                  <a:srgbClr val="0000FF"/>
                </a:solidFill>
                <a:latin typeface="Arial" charset="0"/>
              </a:rPr>
              <a:t>viện;</a:t>
            </a:r>
            <a:endParaRPr lang="en-US" sz="2100" b="1" kern="0" smtClean="0">
              <a:solidFill>
                <a:srgbClr val="0000FF"/>
              </a:solidFill>
              <a:latin typeface="Arial" charset="0"/>
            </a:endParaRPr>
          </a:p>
          <a:p>
            <a:pPr marL="579438" indent="-457200" algn="just" eaLnBrk="1" hangingPunct="1">
              <a:lnSpc>
                <a:spcPct val="112000"/>
              </a:lnSpc>
              <a:spcBef>
                <a:spcPts val="1000"/>
              </a:spcBef>
              <a:spcAft>
                <a:spcPts val="0"/>
              </a:spcAft>
              <a:buClr>
                <a:srgbClr val="FF0000"/>
              </a:buClr>
              <a:buFont typeface="+mj-lt"/>
              <a:buAutoNum type="alphaLcParenR"/>
              <a:defRPr/>
            </a:pPr>
            <a:r>
              <a:rPr lang="vi-VN" sz="2100" b="1" kern="0" smtClean="0">
                <a:solidFill>
                  <a:srgbClr val="0000FF"/>
                </a:solidFill>
                <a:latin typeface="Arial" charset="0"/>
              </a:rPr>
              <a:t>Đẩy </a:t>
            </a:r>
            <a:r>
              <a:rPr lang="vi-VN" sz="2100" b="1" kern="0">
                <a:solidFill>
                  <a:srgbClr val="0000FF"/>
                </a:solidFill>
                <a:latin typeface="Arial" charset="0"/>
              </a:rPr>
              <a:t>mạnh liên thông giữa </a:t>
            </a:r>
            <a:r>
              <a:rPr lang="en-US" sz="2100" b="1" kern="0" smtClean="0">
                <a:solidFill>
                  <a:srgbClr val="0000FF"/>
                </a:solidFill>
                <a:latin typeface="Arial" charset="0"/>
              </a:rPr>
              <a:t>TV </a:t>
            </a:r>
            <a:r>
              <a:rPr lang="vi-VN" sz="2100" b="1" kern="0" smtClean="0">
                <a:solidFill>
                  <a:srgbClr val="0000FF"/>
                </a:solidFill>
                <a:latin typeface="Arial" charset="0"/>
              </a:rPr>
              <a:t>công </a:t>
            </a:r>
            <a:r>
              <a:rPr lang="vi-VN" sz="2100" b="1" kern="0">
                <a:solidFill>
                  <a:srgbClr val="0000FF"/>
                </a:solidFill>
                <a:latin typeface="Arial" charset="0"/>
              </a:rPr>
              <a:t>cộng với </a:t>
            </a:r>
            <a:r>
              <a:rPr lang="en-US" sz="2100" b="1" kern="0" smtClean="0">
                <a:solidFill>
                  <a:srgbClr val="0000FF"/>
                </a:solidFill>
                <a:latin typeface="Arial" charset="0"/>
              </a:rPr>
              <a:t>TV </a:t>
            </a:r>
            <a:r>
              <a:rPr lang="vi-VN" sz="2100" b="1" kern="0" smtClean="0">
                <a:solidFill>
                  <a:srgbClr val="0000FF"/>
                </a:solidFill>
                <a:latin typeface="Arial" charset="0"/>
              </a:rPr>
              <a:t>khác </a:t>
            </a:r>
            <a:r>
              <a:rPr lang="vi-VN" sz="2100" b="1" kern="0">
                <a:solidFill>
                  <a:srgbClr val="0000FF"/>
                </a:solidFill>
                <a:latin typeface="Arial" charset="0"/>
              </a:rPr>
              <a:t>trên địa bàn; truy cập và khai thác thông tin, tri thức từ </a:t>
            </a:r>
            <a:r>
              <a:rPr lang="en-US" sz="2100" b="1" kern="0" smtClean="0">
                <a:solidFill>
                  <a:srgbClr val="0000FF"/>
                </a:solidFill>
                <a:latin typeface="Arial" charset="0"/>
              </a:rPr>
              <a:t>TV </a:t>
            </a:r>
            <a:r>
              <a:rPr lang="vi-VN" sz="2100" b="1" kern="0" smtClean="0">
                <a:solidFill>
                  <a:srgbClr val="0000FF"/>
                </a:solidFill>
                <a:latin typeface="Arial" charset="0"/>
              </a:rPr>
              <a:t>số </a:t>
            </a:r>
            <a:r>
              <a:rPr lang="vi-VN" sz="2100" b="1" kern="0">
                <a:solidFill>
                  <a:srgbClr val="0000FF"/>
                </a:solidFill>
                <a:latin typeface="Arial" charset="0"/>
              </a:rPr>
              <a:t>dùng chung thông qua thiết bị điện tử; sử dụng dịch vụ </a:t>
            </a:r>
            <a:r>
              <a:rPr lang="en-US" sz="2100" b="1" kern="0" smtClean="0">
                <a:solidFill>
                  <a:srgbClr val="0000FF"/>
                </a:solidFill>
                <a:latin typeface="Arial" charset="0"/>
              </a:rPr>
              <a:t>TV </a:t>
            </a:r>
            <a:r>
              <a:rPr lang="vi-VN" sz="2100" b="1" kern="0" smtClean="0">
                <a:solidFill>
                  <a:srgbClr val="0000FF"/>
                </a:solidFill>
                <a:latin typeface="Arial" charset="0"/>
              </a:rPr>
              <a:t>lưu </a:t>
            </a:r>
            <a:r>
              <a:rPr lang="vi-VN" sz="2100" b="1" kern="0">
                <a:solidFill>
                  <a:srgbClr val="0000FF"/>
                </a:solidFill>
                <a:latin typeface="Arial" charset="0"/>
              </a:rPr>
              <a:t>động và luân chuyển tài nguyên thông tin</a:t>
            </a:r>
            <a:r>
              <a:rPr lang="vi-VN" sz="2100" b="1" kern="0" smtClean="0">
                <a:solidFill>
                  <a:srgbClr val="0000FF"/>
                </a:solidFill>
                <a:latin typeface="Arial" charset="0"/>
              </a:rPr>
              <a:t>.</a:t>
            </a:r>
            <a:endParaRPr lang="en-US" sz="2100" b="1" ker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marL="3175" indent="-3175" algn="ctr" eaLnBrk="1" hangingPunct="1">
              <a:lnSpc>
                <a:spcPct val="110000"/>
              </a:lnSpc>
              <a:spcBef>
                <a:spcPts val="1000"/>
              </a:spcBef>
              <a:spcAft>
                <a:spcPts val="0"/>
              </a:spcAft>
              <a:defRPr/>
            </a:pPr>
            <a:r>
              <a:rPr lang="vi-VN" sz="2600" b="1" smtClean="0">
                <a:solidFill>
                  <a:srgbClr val="FF0000"/>
                </a:solidFill>
                <a:latin typeface="Arial" panose="020B0604020202020204" pitchFamily="34" charset="0"/>
                <a:cs typeface="Arial" panose="020B0604020202020204" pitchFamily="34" charset="0"/>
              </a:rPr>
              <a:t>Điều </a:t>
            </a:r>
            <a:r>
              <a:rPr lang="vi-VN" sz="2600" b="1">
                <a:solidFill>
                  <a:srgbClr val="FF0000"/>
                </a:solidFill>
                <a:latin typeface="Arial" panose="020B0604020202020204" pitchFamily="34" charset="0"/>
                <a:cs typeface="Arial" panose="020B0604020202020204" pitchFamily="34" charset="0"/>
              </a:rPr>
              <a:t>30. Phát triển văn hóa đọc</a:t>
            </a:r>
            <a:endParaRPr lang="en-US" sz="2600" b="1">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1928528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05510"/>
            <a:ext cx="9144000" cy="6147690"/>
          </a:xfrm>
          <a:prstGeom prst="rect">
            <a:avLst/>
          </a:prstGeom>
        </p:spPr>
      </p:pic>
    </p:spTree>
    <p:extLst>
      <p:ext uri="{BB962C8B-B14F-4D97-AF65-F5344CB8AC3E}">
        <p14:creationId xmlns:p14="http://schemas.microsoft.com/office/powerpoint/2010/main" val="355048120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457200" algn="just" eaLnBrk="1" hangingPunct="1">
              <a:lnSpc>
                <a:spcPct val="114000"/>
              </a:lnSpc>
              <a:spcBef>
                <a:spcPts val="1200"/>
              </a:spcBef>
              <a:spcAft>
                <a:spcPts val="0"/>
              </a:spcAft>
              <a:buClr>
                <a:srgbClr val="FF0000"/>
              </a:buClr>
              <a:buFont typeface="+mj-lt"/>
              <a:buAutoNum type="arabicPeriod"/>
              <a:defRPr/>
            </a:pPr>
            <a:r>
              <a:rPr lang="vi-VN" sz="2400" b="1" kern="0" smtClean="0">
                <a:solidFill>
                  <a:srgbClr val="0000FF"/>
                </a:solidFill>
                <a:latin typeface="Arial" charset="0"/>
              </a:rPr>
              <a:t>Nguồn </a:t>
            </a:r>
            <a:r>
              <a:rPr lang="vi-VN" sz="2400" b="1" kern="0">
                <a:solidFill>
                  <a:srgbClr val="0000FF"/>
                </a:solidFill>
                <a:latin typeface="Arial" charset="0"/>
              </a:rPr>
              <a:t>ngân sách nhà </a:t>
            </a:r>
            <a:r>
              <a:rPr lang="vi-VN" sz="2400" b="1" kern="0" smtClean="0">
                <a:solidFill>
                  <a:srgbClr val="0000FF"/>
                </a:solidFill>
                <a:latin typeface="Arial" charset="0"/>
              </a:rPr>
              <a:t>nước.</a:t>
            </a:r>
            <a:endParaRPr lang="en-US" sz="2400" b="1" kern="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mj-lt"/>
              <a:buAutoNum type="arabicPeriod"/>
              <a:defRPr/>
            </a:pPr>
            <a:r>
              <a:rPr lang="vi-VN" sz="2400" b="1" kern="0" smtClean="0">
                <a:solidFill>
                  <a:srgbClr val="0000FF"/>
                </a:solidFill>
                <a:latin typeface="Arial" charset="0"/>
              </a:rPr>
              <a:t>Nguồn </a:t>
            </a:r>
            <a:r>
              <a:rPr lang="vi-VN" sz="2400" b="1" kern="0">
                <a:solidFill>
                  <a:srgbClr val="0000FF"/>
                </a:solidFill>
                <a:latin typeface="Arial" charset="0"/>
              </a:rPr>
              <a:t>thu từ dịch vụ thư </a:t>
            </a:r>
            <a:r>
              <a:rPr lang="vi-VN" sz="2400" b="1" kern="0" smtClean="0">
                <a:solidFill>
                  <a:srgbClr val="0000FF"/>
                </a:solidFill>
                <a:latin typeface="Arial" charset="0"/>
              </a:rPr>
              <a:t>viện.</a:t>
            </a:r>
            <a:endParaRPr lang="en-US" sz="2400" b="1" kern="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mj-lt"/>
              <a:buAutoNum type="arabicPeriod"/>
              <a:defRPr/>
            </a:pPr>
            <a:r>
              <a:rPr lang="vi-VN" sz="2400" b="1" kern="0" smtClean="0">
                <a:solidFill>
                  <a:srgbClr val="0000FF"/>
                </a:solidFill>
                <a:latin typeface="Arial" charset="0"/>
              </a:rPr>
              <a:t>Nguồn </a:t>
            </a:r>
            <a:r>
              <a:rPr lang="vi-VN" sz="2400" b="1" kern="0">
                <a:solidFill>
                  <a:srgbClr val="0000FF"/>
                </a:solidFill>
                <a:latin typeface="Arial" charset="0"/>
              </a:rPr>
              <a:t>tài trợ, viện trợ, tặng cho, đóng góp từ tổ chức, cá nhân trong nước và nư</a:t>
            </a:r>
            <a:r>
              <a:rPr lang="en-US" sz="2400" b="1" kern="0">
                <a:solidFill>
                  <a:srgbClr val="0000FF"/>
                </a:solidFill>
                <a:latin typeface="Arial" charset="0"/>
              </a:rPr>
              <a:t>ớ</a:t>
            </a:r>
            <a:r>
              <a:rPr lang="vi-VN" sz="2400" b="1" kern="0">
                <a:solidFill>
                  <a:srgbClr val="0000FF"/>
                </a:solidFill>
                <a:latin typeface="Arial" charset="0"/>
              </a:rPr>
              <a:t>c ngoài theo quy định của pháp </a:t>
            </a:r>
            <a:r>
              <a:rPr lang="vi-VN" sz="2400" b="1" kern="0" smtClean="0">
                <a:solidFill>
                  <a:srgbClr val="0000FF"/>
                </a:solidFill>
                <a:latin typeface="Arial" charset="0"/>
              </a:rPr>
              <a:t>luật.</a:t>
            </a:r>
            <a:endParaRPr lang="en-US" sz="2400" b="1" kern="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mj-lt"/>
              <a:buAutoNum type="arabicPeriod"/>
              <a:defRPr/>
            </a:pPr>
            <a:r>
              <a:rPr lang="vi-VN" sz="2400" b="1" kern="0" smtClean="0">
                <a:solidFill>
                  <a:srgbClr val="0000FF"/>
                </a:solidFill>
                <a:latin typeface="Arial" charset="0"/>
              </a:rPr>
              <a:t>Nguồn </a:t>
            </a:r>
            <a:r>
              <a:rPr lang="vi-VN" sz="2400" b="1" kern="0">
                <a:solidFill>
                  <a:srgbClr val="0000FF"/>
                </a:solidFill>
                <a:latin typeface="Arial" charset="0"/>
              </a:rPr>
              <a:t>thu hợp pháp khác</a:t>
            </a:r>
            <a:r>
              <a:rPr lang="vi-VN" sz="2400" b="1" kern="0" smtClean="0">
                <a:solidFill>
                  <a:srgbClr val="0000FF"/>
                </a:solidFill>
                <a:latin typeface="Arial" charset="0"/>
              </a:rPr>
              <a:t>.</a:t>
            </a:r>
            <a:endParaRPr lang="en-US" sz="2400" b="1" ker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marL="3175" indent="-3175" algn="ctr" eaLnBrk="1" hangingPunct="1">
              <a:lnSpc>
                <a:spcPct val="110000"/>
              </a:lnSpc>
              <a:spcBef>
                <a:spcPts val="1000"/>
              </a:spcBef>
              <a:spcAft>
                <a:spcPts val="0"/>
              </a:spcAft>
              <a:defRPr/>
            </a:pPr>
            <a:r>
              <a:rPr lang="vi-VN" sz="2600" b="1" smtClean="0">
                <a:solidFill>
                  <a:srgbClr val="FF0000"/>
                </a:solidFill>
                <a:latin typeface="Arial" panose="020B0604020202020204" pitchFamily="34" charset="0"/>
                <a:cs typeface="Arial" panose="020B0604020202020204" pitchFamily="34" charset="0"/>
              </a:rPr>
              <a:t>Điều </a:t>
            </a:r>
            <a:r>
              <a:rPr lang="vi-VN" sz="2600" b="1">
                <a:solidFill>
                  <a:srgbClr val="FF0000"/>
                </a:solidFill>
                <a:latin typeface="Arial" panose="020B0604020202020204" pitchFamily="34" charset="0"/>
                <a:cs typeface="Arial" panose="020B0604020202020204" pitchFamily="34" charset="0"/>
              </a:rPr>
              <a:t>35. Nguồn tài chính của thư viện</a:t>
            </a:r>
            <a:endParaRPr lang="en-US" sz="2600" b="1">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6662668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857250"/>
            <a:ext cx="9144000" cy="5143500"/>
          </a:xfrm>
          <a:prstGeom prst="rect">
            <a:avLst/>
          </a:prstGeom>
        </p:spPr>
      </p:pic>
    </p:spTree>
    <p:extLst>
      <p:ext uri="{BB962C8B-B14F-4D97-AF65-F5344CB8AC3E}">
        <p14:creationId xmlns:p14="http://schemas.microsoft.com/office/powerpoint/2010/main" val="371560383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39259739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457200" algn="just" eaLnBrk="1" hangingPunct="1">
              <a:lnSpc>
                <a:spcPct val="105000"/>
              </a:lnSpc>
              <a:spcBef>
                <a:spcPts val="700"/>
              </a:spcBef>
              <a:spcAft>
                <a:spcPts val="0"/>
              </a:spcAft>
              <a:buClr>
                <a:srgbClr val="FF0000"/>
              </a:buClr>
              <a:buFont typeface="+mj-lt"/>
              <a:buAutoNum type="arabicPeriod"/>
              <a:defRPr/>
            </a:pPr>
            <a:r>
              <a:rPr lang="vi-VN" sz="2000" b="1" kern="0" smtClean="0">
                <a:solidFill>
                  <a:srgbClr val="0000FF"/>
                </a:solidFill>
                <a:latin typeface="Arial" charset="0"/>
              </a:rPr>
              <a:t>Việc </a:t>
            </a:r>
            <a:r>
              <a:rPr lang="vi-VN" sz="2000" b="1" kern="0">
                <a:solidFill>
                  <a:srgbClr val="0000FF"/>
                </a:solidFill>
                <a:latin typeface="Arial" charset="0"/>
              </a:rPr>
              <a:t>đánh giá hoạt động </a:t>
            </a:r>
            <a:r>
              <a:rPr lang="en-US" sz="2000" b="1" kern="0" smtClean="0">
                <a:solidFill>
                  <a:srgbClr val="0000FF"/>
                </a:solidFill>
                <a:latin typeface="Arial" charset="0"/>
              </a:rPr>
              <a:t>TV </a:t>
            </a:r>
            <a:r>
              <a:rPr lang="vi-VN" sz="2000" b="1" kern="0" smtClean="0">
                <a:solidFill>
                  <a:srgbClr val="0000FF"/>
                </a:solidFill>
                <a:latin typeface="Arial" charset="0"/>
              </a:rPr>
              <a:t>được </a:t>
            </a:r>
            <a:r>
              <a:rPr lang="vi-VN" sz="2000" b="1" kern="0">
                <a:solidFill>
                  <a:srgbClr val="0000FF"/>
                </a:solidFill>
                <a:latin typeface="Arial" charset="0"/>
              </a:rPr>
              <a:t>thực hiện đối với các loại </a:t>
            </a:r>
            <a:r>
              <a:rPr lang="en-US" sz="2000" b="1" kern="0" smtClean="0">
                <a:solidFill>
                  <a:srgbClr val="0000FF"/>
                </a:solidFill>
                <a:latin typeface="Arial" charset="0"/>
              </a:rPr>
              <a:t>TV </a:t>
            </a:r>
            <a:r>
              <a:rPr lang="vi-VN" sz="2000" b="1" kern="0" smtClean="0">
                <a:solidFill>
                  <a:srgbClr val="0000FF"/>
                </a:solidFill>
                <a:latin typeface="Arial" charset="0"/>
              </a:rPr>
              <a:t>nhằm </a:t>
            </a:r>
            <a:r>
              <a:rPr lang="vi-VN" sz="2000" b="1" kern="0">
                <a:solidFill>
                  <a:srgbClr val="0000FF"/>
                </a:solidFill>
                <a:latin typeface="Arial" charset="0"/>
              </a:rPr>
              <a:t>phục vụ công tác </a:t>
            </a:r>
            <a:r>
              <a:rPr lang="en-US" sz="2000" b="1" kern="0" smtClean="0">
                <a:solidFill>
                  <a:srgbClr val="0000FF"/>
                </a:solidFill>
                <a:latin typeface="Arial" charset="0"/>
              </a:rPr>
              <a:t>QLNN </a:t>
            </a:r>
            <a:r>
              <a:rPr lang="vi-VN" sz="2000" b="1" kern="0" smtClean="0">
                <a:solidFill>
                  <a:srgbClr val="0000FF"/>
                </a:solidFill>
                <a:latin typeface="Arial" charset="0"/>
              </a:rPr>
              <a:t>về </a:t>
            </a:r>
            <a:r>
              <a:rPr lang="en-US" sz="2000" b="1" kern="0" smtClean="0">
                <a:solidFill>
                  <a:srgbClr val="0000FF"/>
                </a:solidFill>
                <a:latin typeface="Arial" charset="0"/>
              </a:rPr>
              <a:t>TV </a:t>
            </a:r>
            <a:r>
              <a:rPr lang="vi-VN" sz="2000" b="1" kern="0" smtClean="0">
                <a:solidFill>
                  <a:srgbClr val="0000FF"/>
                </a:solidFill>
                <a:latin typeface="Arial" charset="0"/>
              </a:rPr>
              <a:t>và </a:t>
            </a:r>
            <a:r>
              <a:rPr lang="vi-VN" sz="2000" b="1" kern="0">
                <a:solidFill>
                  <a:srgbClr val="0000FF"/>
                </a:solidFill>
                <a:latin typeface="Arial" charset="0"/>
              </a:rPr>
              <a:t>nâng cao hiệu quả hoạt động </a:t>
            </a:r>
            <a:r>
              <a:rPr lang="en-US" sz="2000" b="1" kern="0" smtClean="0">
                <a:solidFill>
                  <a:srgbClr val="0000FF"/>
                </a:solidFill>
                <a:latin typeface="Arial" charset="0"/>
              </a:rPr>
              <a:t>TV</a:t>
            </a:r>
            <a:r>
              <a:rPr lang="vi-VN" sz="2000" b="1" kern="0" smtClean="0">
                <a:solidFill>
                  <a:srgbClr val="0000FF"/>
                </a:solidFill>
                <a:latin typeface="Arial" charset="0"/>
              </a:rPr>
              <a:t>.</a:t>
            </a:r>
            <a:endParaRPr lang="en-US" sz="2000" b="1" kern="0" smtClean="0">
              <a:solidFill>
                <a:srgbClr val="0000FF"/>
              </a:solidFill>
              <a:latin typeface="Arial" charset="0"/>
            </a:endParaRPr>
          </a:p>
          <a:p>
            <a:pPr marL="579438" indent="-457200" algn="just" eaLnBrk="1" hangingPunct="1">
              <a:lnSpc>
                <a:spcPct val="105000"/>
              </a:lnSpc>
              <a:spcBef>
                <a:spcPts val="700"/>
              </a:spcBef>
              <a:spcAft>
                <a:spcPts val="0"/>
              </a:spcAft>
              <a:buClr>
                <a:srgbClr val="FF0000"/>
              </a:buClr>
              <a:buFont typeface="+mj-lt"/>
              <a:buAutoNum type="arabicPeriod"/>
              <a:defRPr/>
            </a:pPr>
            <a:r>
              <a:rPr lang="vi-VN" sz="2000" b="1" kern="0" spc="-40" smtClean="0">
                <a:solidFill>
                  <a:srgbClr val="0000FF"/>
                </a:solidFill>
                <a:latin typeface="Arial" charset="0"/>
              </a:rPr>
              <a:t>Nguyên </a:t>
            </a:r>
            <a:r>
              <a:rPr lang="vi-VN" sz="2000" b="1" kern="0" spc="-40">
                <a:solidFill>
                  <a:srgbClr val="0000FF"/>
                </a:solidFill>
                <a:latin typeface="Arial" charset="0"/>
              </a:rPr>
              <a:t>tắc đánh giá hoạt động thư viện được thực hiện như </a:t>
            </a:r>
            <a:r>
              <a:rPr lang="vi-VN" sz="2000" b="1" kern="0" spc="-40" smtClean="0">
                <a:solidFill>
                  <a:srgbClr val="0000FF"/>
                </a:solidFill>
                <a:latin typeface="Arial" charset="0"/>
              </a:rPr>
              <a:t>sau:</a:t>
            </a:r>
            <a:endParaRPr lang="en-US" sz="2000" b="1" kern="0" spc="-40" smtClean="0">
              <a:solidFill>
                <a:srgbClr val="0000FF"/>
              </a:solidFill>
              <a:latin typeface="Arial" charset="0"/>
            </a:endParaRPr>
          </a:p>
          <a:p>
            <a:pPr marL="579438" indent="-457200" algn="just" eaLnBrk="1" hangingPunct="1">
              <a:lnSpc>
                <a:spcPct val="105000"/>
              </a:lnSpc>
              <a:spcBef>
                <a:spcPts val="700"/>
              </a:spcBef>
              <a:spcAft>
                <a:spcPts val="0"/>
              </a:spcAft>
              <a:buClr>
                <a:srgbClr val="FF0000"/>
              </a:buClr>
              <a:buFont typeface="+mj-lt"/>
              <a:buAutoNum type="alphaLcParenR"/>
              <a:defRPr/>
            </a:pPr>
            <a:r>
              <a:rPr lang="vi-VN" sz="2000" b="1" kern="0" smtClean="0">
                <a:solidFill>
                  <a:srgbClr val="0000FF"/>
                </a:solidFill>
                <a:latin typeface="Arial" charset="0"/>
              </a:rPr>
              <a:t>Khách </a:t>
            </a:r>
            <a:r>
              <a:rPr lang="vi-VN" sz="2000" b="1" kern="0">
                <a:solidFill>
                  <a:srgbClr val="0000FF"/>
                </a:solidFill>
                <a:latin typeface="Arial" charset="0"/>
              </a:rPr>
              <a:t>quan, chính xác, đúng quy định của pháp </a:t>
            </a:r>
            <a:r>
              <a:rPr lang="vi-VN" sz="2000" b="1" kern="0" smtClean="0">
                <a:solidFill>
                  <a:srgbClr val="0000FF"/>
                </a:solidFill>
                <a:latin typeface="Arial" charset="0"/>
              </a:rPr>
              <a:t>luật;</a:t>
            </a:r>
            <a:endParaRPr lang="en-US" sz="2000" b="1" kern="0" smtClean="0">
              <a:solidFill>
                <a:srgbClr val="0000FF"/>
              </a:solidFill>
              <a:latin typeface="Arial" charset="0"/>
            </a:endParaRPr>
          </a:p>
          <a:p>
            <a:pPr marL="579438" indent="-457200" algn="just" eaLnBrk="1" hangingPunct="1">
              <a:lnSpc>
                <a:spcPct val="105000"/>
              </a:lnSpc>
              <a:spcBef>
                <a:spcPts val="700"/>
              </a:spcBef>
              <a:spcAft>
                <a:spcPts val="0"/>
              </a:spcAft>
              <a:buClr>
                <a:srgbClr val="FF0000"/>
              </a:buClr>
              <a:buFont typeface="+mj-lt"/>
              <a:buAutoNum type="alphaLcParenR"/>
              <a:defRPr/>
            </a:pPr>
            <a:r>
              <a:rPr lang="vi-VN" sz="2000" b="1" kern="0" smtClean="0">
                <a:solidFill>
                  <a:srgbClr val="0000FF"/>
                </a:solidFill>
                <a:latin typeface="Arial" charset="0"/>
              </a:rPr>
              <a:t>Trung </a:t>
            </a:r>
            <a:r>
              <a:rPr lang="vi-VN" sz="2000" b="1" kern="0">
                <a:solidFill>
                  <a:srgbClr val="0000FF"/>
                </a:solidFill>
                <a:latin typeface="Arial" charset="0"/>
              </a:rPr>
              <a:t>thực, công khai, minh bạch, bình </a:t>
            </a:r>
            <a:r>
              <a:rPr lang="vi-VN" sz="2000" b="1" kern="0" smtClean="0">
                <a:solidFill>
                  <a:srgbClr val="0000FF"/>
                </a:solidFill>
                <a:latin typeface="Arial" charset="0"/>
              </a:rPr>
              <a:t>đẳng;</a:t>
            </a:r>
            <a:endParaRPr lang="en-US" sz="2000" b="1" kern="0" smtClean="0">
              <a:solidFill>
                <a:srgbClr val="0000FF"/>
              </a:solidFill>
              <a:latin typeface="Arial" charset="0"/>
            </a:endParaRPr>
          </a:p>
          <a:p>
            <a:pPr marL="579438" indent="-457200" algn="just" eaLnBrk="1" hangingPunct="1">
              <a:lnSpc>
                <a:spcPct val="105000"/>
              </a:lnSpc>
              <a:spcBef>
                <a:spcPts val="700"/>
              </a:spcBef>
              <a:spcAft>
                <a:spcPts val="0"/>
              </a:spcAft>
              <a:buClr>
                <a:srgbClr val="FF0000"/>
              </a:buClr>
              <a:buFont typeface="+mj-lt"/>
              <a:buAutoNum type="alphaLcParenR"/>
              <a:defRPr/>
            </a:pPr>
            <a:r>
              <a:rPr lang="vi-VN" sz="2000" b="1" kern="0" smtClean="0">
                <a:solidFill>
                  <a:srgbClr val="0000FF"/>
                </a:solidFill>
                <a:latin typeface="Arial" charset="0"/>
              </a:rPr>
              <a:t>Theo </a:t>
            </a:r>
            <a:r>
              <a:rPr lang="vi-VN" sz="2000" b="1" kern="0">
                <a:solidFill>
                  <a:srgbClr val="0000FF"/>
                </a:solidFill>
                <a:latin typeface="Arial" charset="0"/>
              </a:rPr>
              <a:t>đ</a:t>
            </a:r>
            <a:r>
              <a:rPr lang="en-US" sz="2000" b="1" kern="0">
                <a:solidFill>
                  <a:srgbClr val="0000FF"/>
                </a:solidFill>
                <a:latin typeface="Arial" charset="0"/>
              </a:rPr>
              <a:t>ị</a:t>
            </a:r>
            <a:r>
              <a:rPr lang="vi-VN" sz="2000" b="1" kern="0">
                <a:solidFill>
                  <a:srgbClr val="0000FF"/>
                </a:solidFill>
                <a:latin typeface="Arial" charset="0"/>
              </a:rPr>
              <a:t>nh k</a:t>
            </a:r>
            <a:r>
              <a:rPr lang="en-US" sz="2000" b="1" kern="0">
                <a:solidFill>
                  <a:srgbClr val="0000FF"/>
                </a:solidFill>
                <a:latin typeface="Arial" charset="0"/>
              </a:rPr>
              <a:t>ỳ </a:t>
            </a:r>
            <a:r>
              <a:rPr lang="vi-VN" sz="2000" b="1" kern="0">
                <a:solidFill>
                  <a:srgbClr val="0000FF"/>
                </a:solidFill>
                <a:latin typeface="Arial" charset="0"/>
              </a:rPr>
              <a:t>hằng</a:t>
            </a:r>
            <a:r>
              <a:rPr lang="en-US" sz="2000" b="1" kern="0">
                <a:solidFill>
                  <a:srgbClr val="0000FF"/>
                </a:solidFill>
                <a:latin typeface="Arial" charset="0"/>
              </a:rPr>
              <a:t> năm</a:t>
            </a:r>
            <a:r>
              <a:rPr lang="vi-VN" sz="2000" b="1" kern="0" smtClean="0">
                <a:solidFill>
                  <a:srgbClr val="0000FF"/>
                </a:solidFill>
                <a:latin typeface="Arial" charset="0"/>
              </a:rPr>
              <a:t>.</a:t>
            </a:r>
            <a:endParaRPr lang="en-US" sz="2000" b="1" kern="0" smtClean="0">
              <a:solidFill>
                <a:srgbClr val="0000FF"/>
              </a:solidFill>
              <a:latin typeface="Arial" charset="0"/>
            </a:endParaRPr>
          </a:p>
          <a:p>
            <a:pPr marL="579438" indent="-457200" algn="just" eaLnBrk="1" hangingPunct="1">
              <a:lnSpc>
                <a:spcPct val="105000"/>
              </a:lnSpc>
              <a:spcBef>
                <a:spcPts val="700"/>
              </a:spcBef>
              <a:spcAft>
                <a:spcPts val="0"/>
              </a:spcAft>
              <a:buClr>
                <a:srgbClr val="FF0000"/>
              </a:buClr>
              <a:buFont typeface="+mj-lt"/>
              <a:buAutoNum type="arabicPeriod" startAt="3"/>
              <a:defRPr/>
            </a:pPr>
            <a:r>
              <a:rPr lang="vi-VN" sz="2000" b="1" kern="0" smtClean="0">
                <a:solidFill>
                  <a:srgbClr val="0000FF"/>
                </a:solidFill>
                <a:latin typeface="Arial" charset="0"/>
              </a:rPr>
              <a:t>Tiêu </a:t>
            </a:r>
            <a:r>
              <a:rPr lang="vi-VN" sz="2000" b="1" kern="0">
                <a:solidFill>
                  <a:srgbClr val="0000FF"/>
                </a:solidFill>
                <a:latin typeface="Arial" charset="0"/>
              </a:rPr>
              <a:t>chí, phương pháp, thủ tục đánh giá hoạt động </a:t>
            </a:r>
            <a:r>
              <a:rPr lang="en-US" sz="2000" b="1" kern="0" smtClean="0">
                <a:solidFill>
                  <a:srgbClr val="0000FF"/>
                </a:solidFill>
                <a:latin typeface="Arial" charset="0"/>
              </a:rPr>
              <a:t>TV </a:t>
            </a:r>
            <a:r>
              <a:rPr lang="vi-VN" sz="2000" b="1" kern="0" smtClean="0">
                <a:solidFill>
                  <a:srgbClr val="0000FF"/>
                </a:solidFill>
                <a:latin typeface="Arial" charset="0"/>
              </a:rPr>
              <a:t>được </a:t>
            </a:r>
            <a:r>
              <a:rPr lang="vi-VN" sz="2000" b="1" kern="0">
                <a:solidFill>
                  <a:srgbClr val="0000FF"/>
                </a:solidFill>
                <a:latin typeface="Arial" charset="0"/>
              </a:rPr>
              <a:t>thực hiện theo tiêu chuẩn quốc </a:t>
            </a:r>
            <a:r>
              <a:rPr lang="vi-VN" sz="2000" b="1" kern="0" smtClean="0">
                <a:solidFill>
                  <a:srgbClr val="0000FF"/>
                </a:solidFill>
                <a:latin typeface="Arial" charset="0"/>
              </a:rPr>
              <a:t>gia.</a:t>
            </a:r>
            <a:endParaRPr lang="en-US" sz="2000" b="1" kern="0" smtClean="0">
              <a:solidFill>
                <a:srgbClr val="0000FF"/>
              </a:solidFill>
              <a:latin typeface="Arial" charset="0"/>
            </a:endParaRPr>
          </a:p>
          <a:p>
            <a:pPr marL="579438" indent="-457200" algn="just" eaLnBrk="1" hangingPunct="1">
              <a:lnSpc>
                <a:spcPct val="105000"/>
              </a:lnSpc>
              <a:spcBef>
                <a:spcPts val="700"/>
              </a:spcBef>
              <a:spcAft>
                <a:spcPts val="0"/>
              </a:spcAft>
              <a:buClr>
                <a:srgbClr val="FF0000"/>
              </a:buClr>
              <a:buFont typeface="+mj-lt"/>
              <a:buAutoNum type="arabicPeriod" startAt="3"/>
              <a:defRPr/>
            </a:pPr>
            <a:r>
              <a:rPr lang="vi-VN" sz="2000" b="1" kern="0" smtClean="0">
                <a:solidFill>
                  <a:srgbClr val="0000FF"/>
                </a:solidFill>
                <a:latin typeface="Arial" charset="0"/>
              </a:rPr>
              <a:t>Tổ </a:t>
            </a:r>
            <a:r>
              <a:rPr lang="vi-VN" sz="2000" b="1" kern="0">
                <a:solidFill>
                  <a:srgbClr val="0000FF"/>
                </a:solidFill>
                <a:latin typeface="Arial" charset="0"/>
              </a:rPr>
              <a:t>chức thực hiện đánh giá hoạt động thư viện bao </a:t>
            </a:r>
            <a:r>
              <a:rPr lang="vi-VN" sz="2000" b="1" kern="0" smtClean="0">
                <a:solidFill>
                  <a:srgbClr val="0000FF"/>
                </a:solidFill>
                <a:latin typeface="Arial" charset="0"/>
              </a:rPr>
              <a:t>gồm:</a:t>
            </a:r>
            <a:endParaRPr lang="en-US" sz="2000" b="1" kern="0" smtClean="0">
              <a:solidFill>
                <a:srgbClr val="0000FF"/>
              </a:solidFill>
              <a:latin typeface="Arial" charset="0"/>
            </a:endParaRPr>
          </a:p>
          <a:p>
            <a:pPr marL="579438" indent="-457200" algn="just" eaLnBrk="1" hangingPunct="1">
              <a:lnSpc>
                <a:spcPct val="105000"/>
              </a:lnSpc>
              <a:spcBef>
                <a:spcPts val="700"/>
              </a:spcBef>
              <a:spcAft>
                <a:spcPts val="0"/>
              </a:spcAft>
              <a:buClr>
                <a:srgbClr val="FF0000"/>
              </a:buClr>
              <a:buFont typeface="+mj-lt"/>
              <a:buAutoNum type="alphaLcParenR"/>
              <a:defRPr/>
            </a:pPr>
            <a:r>
              <a:rPr lang="vi-VN" sz="2000" b="1" kern="0" smtClean="0">
                <a:solidFill>
                  <a:srgbClr val="0000FF"/>
                </a:solidFill>
                <a:latin typeface="Arial" charset="0"/>
              </a:rPr>
              <a:t>Thư </a:t>
            </a:r>
            <a:r>
              <a:rPr lang="vi-VN" sz="2000" b="1" kern="0">
                <a:solidFill>
                  <a:srgbClr val="0000FF"/>
                </a:solidFill>
                <a:latin typeface="Arial" charset="0"/>
              </a:rPr>
              <a:t>viện tự đánh </a:t>
            </a:r>
            <a:r>
              <a:rPr lang="vi-VN" sz="2000" b="1" kern="0" smtClean="0">
                <a:solidFill>
                  <a:srgbClr val="0000FF"/>
                </a:solidFill>
                <a:latin typeface="Arial" charset="0"/>
              </a:rPr>
              <a:t>giá;</a:t>
            </a:r>
            <a:endParaRPr lang="en-US" sz="2000" b="1" kern="0" smtClean="0">
              <a:solidFill>
                <a:srgbClr val="0000FF"/>
              </a:solidFill>
              <a:latin typeface="Arial" charset="0"/>
            </a:endParaRPr>
          </a:p>
          <a:p>
            <a:pPr marL="579438" indent="-457200" algn="just" eaLnBrk="1" hangingPunct="1">
              <a:lnSpc>
                <a:spcPct val="105000"/>
              </a:lnSpc>
              <a:spcBef>
                <a:spcPts val="700"/>
              </a:spcBef>
              <a:spcAft>
                <a:spcPts val="0"/>
              </a:spcAft>
              <a:buClr>
                <a:srgbClr val="FF0000"/>
              </a:buClr>
              <a:buFont typeface="+mj-lt"/>
              <a:buAutoNum type="alphaLcParenR"/>
              <a:defRPr/>
            </a:pPr>
            <a:r>
              <a:rPr lang="vi-VN" sz="2000" b="1" kern="0" smtClean="0">
                <a:solidFill>
                  <a:srgbClr val="0000FF"/>
                </a:solidFill>
                <a:latin typeface="Arial" charset="0"/>
              </a:rPr>
              <a:t>Cơ </a:t>
            </a:r>
            <a:r>
              <a:rPr lang="vi-VN" sz="2000" b="1" kern="0">
                <a:solidFill>
                  <a:srgbClr val="0000FF"/>
                </a:solidFill>
                <a:latin typeface="Arial" charset="0"/>
              </a:rPr>
              <a:t>quan, tổ chức, c</a:t>
            </a:r>
            <a:r>
              <a:rPr lang="en-US" sz="2000" b="1" kern="0">
                <a:solidFill>
                  <a:srgbClr val="0000FF"/>
                </a:solidFill>
                <a:latin typeface="Arial" charset="0"/>
              </a:rPr>
              <a:t>á </a:t>
            </a:r>
            <a:r>
              <a:rPr lang="vi-VN" sz="2000" b="1" kern="0">
                <a:solidFill>
                  <a:srgbClr val="0000FF"/>
                </a:solidFill>
                <a:latin typeface="Arial" charset="0"/>
              </a:rPr>
              <a:t>nhân thành lập thư viện đánh gi</a:t>
            </a:r>
            <a:r>
              <a:rPr lang="en-US" sz="2000" b="1" kern="0">
                <a:solidFill>
                  <a:srgbClr val="0000FF"/>
                </a:solidFill>
                <a:latin typeface="Arial" charset="0"/>
              </a:rPr>
              <a:t>á</a:t>
            </a:r>
            <a:r>
              <a:rPr lang="vi-VN" sz="2000" b="1" kern="0" smtClean="0">
                <a:solidFill>
                  <a:srgbClr val="0000FF"/>
                </a:solidFill>
                <a:latin typeface="Arial" charset="0"/>
              </a:rPr>
              <a:t>;</a:t>
            </a:r>
            <a:endParaRPr lang="en-US" sz="2000" b="1" kern="0" smtClean="0">
              <a:solidFill>
                <a:srgbClr val="0000FF"/>
              </a:solidFill>
              <a:latin typeface="Arial" charset="0"/>
            </a:endParaRPr>
          </a:p>
          <a:p>
            <a:pPr marL="579438" indent="-457200" algn="just" eaLnBrk="1" hangingPunct="1">
              <a:lnSpc>
                <a:spcPct val="105000"/>
              </a:lnSpc>
              <a:spcBef>
                <a:spcPts val="700"/>
              </a:spcBef>
              <a:spcAft>
                <a:spcPts val="0"/>
              </a:spcAft>
              <a:buClr>
                <a:srgbClr val="FF0000"/>
              </a:buClr>
              <a:buFont typeface="+mj-lt"/>
              <a:buAutoNum type="alphaLcParenR"/>
              <a:defRPr/>
            </a:pPr>
            <a:r>
              <a:rPr lang="vi-VN" sz="2000" b="1" kern="0" smtClean="0">
                <a:solidFill>
                  <a:srgbClr val="0000FF"/>
                </a:solidFill>
                <a:latin typeface="Arial" charset="0"/>
              </a:rPr>
              <a:t>Cơ </a:t>
            </a:r>
            <a:r>
              <a:rPr lang="vi-VN" sz="2000" b="1" kern="0">
                <a:solidFill>
                  <a:srgbClr val="0000FF"/>
                </a:solidFill>
                <a:latin typeface="Arial" charset="0"/>
              </a:rPr>
              <a:t>quan quản lý nhà nước về thư viện đánh </a:t>
            </a:r>
            <a:r>
              <a:rPr lang="vi-VN" sz="2000" b="1" kern="0" smtClean="0">
                <a:solidFill>
                  <a:srgbClr val="0000FF"/>
                </a:solidFill>
                <a:latin typeface="Arial" charset="0"/>
              </a:rPr>
              <a:t>giá.</a:t>
            </a:r>
            <a:endParaRPr lang="en-US" sz="2000" b="1" kern="0" smtClean="0">
              <a:solidFill>
                <a:srgbClr val="0000FF"/>
              </a:solidFill>
              <a:latin typeface="Arial" charset="0"/>
            </a:endParaRPr>
          </a:p>
          <a:p>
            <a:pPr marL="579438" indent="-457200" algn="just" eaLnBrk="1" hangingPunct="1">
              <a:lnSpc>
                <a:spcPct val="105000"/>
              </a:lnSpc>
              <a:spcBef>
                <a:spcPts val="700"/>
              </a:spcBef>
              <a:spcAft>
                <a:spcPts val="0"/>
              </a:spcAft>
              <a:buClr>
                <a:srgbClr val="FF0000"/>
              </a:buClr>
              <a:buFont typeface="+mj-lt"/>
              <a:buAutoNum type="arabicPeriod" startAt="5"/>
              <a:defRPr/>
            </a:pPr>
            <a:r>
              <a:rPr lang="vi-VN" sz="2000" b="1" kern="0" smtClean="0">
                <a:solidFill>
                  <a:srgbClr val="0000FF"/>
                </a:solidFill>
                <a:latin typeface="Arial" charset="0"/>
              </a:rPr>
              <a:t>Bộ </a:t>
            </a:r>
            <a:r>
              <a:rPr lang="vi-VN" sz="2000" b="1" kern="0">
                <a:solidFill>
                  <a:srgbClr val="0000FF"/>
                </a:solidFill>
                <a:latin typeface="Arial" charset="0"/>
              </a:rPr>
              <a:t>trưởng Bộ </a:t>
            </a:r>
            <a:r>
              <a:rPr lang="en-US" sz="2000" b="1" kern="0" smtClean="0">
                <a:solidFill>
                  <a:srgbClr val="0000FF"/>
                </a:solidFill>
                <a:latin typeface="Arial" charset="0"/>
              </a:rPr>
              <a:t>VHTTDL </a:t>
            </a:r>
            <a:r>
              <a:rPr lang="vi-VN" sz="2000" b="1" kern="0" smtClean="0">
                <a:solidFill>
                  <a:srgbClr val="0000FF"/>
                </a:solidFill>
                <a:latin typeface="Arial" charset="0"/>
              </a:rPr>
              <a:t>quy </a:t>
            </a:r>
            <a:r>
              <a:rPr lang="vi-VN" sz="2000" b="1" kern="0">
                <a:solidFill>
                  <a:srgbClr val="0000FF"/>
                </a:solidFill>
                <a:latin typeface="Arial" charset="0"/>
              </a:rPr>
              <a:t>định chi tiết Điều này</a:t>
            </a:r>
            <a:r>
              <a:rPr lang="vi-VN" sz="2000" b="1" kern="0" smtClean="0">
                <a:solidFill>
                  <a:srgbClr val="0000FF"/>
                </a:solidFill>
                <a:latin typeface="Arial" charset="0"/>
              </a:rPr>
              <a:t>.</a:t>
            </a:r>
            <a:endParaRPr lang="en-US" sz="2000" b="1" ker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marL="3175" indent="-3175" algn="ctr" eaLnBrk="1" hangingPunct="1">
              <a:lnSpc>
                <a:spcPct val="110000"/>
              </a:lnSpc>
              <a:spcBef>
                <a:spcPts val="1000"/>
              </a:spcBef>
              <a:spcAft>
                <a:spcPts val="0"/>
              </a:spcAft>
              <a:defRPr/>
            </a:pPr>
            <a:r>
              <a:rPr lang="vi-VN" sz="2600" b="1" smtClean="0">
                <a:solidFill>
                  <a:srgbClr val="FF0000"/>
                </a:solidFill>
                <a:latin typeface="Arial" panose="020B0604020202020204" pitchFamily="34" charset="0"/>
                <a:cs typeface="Arial" panose="020B0604020202020204" pitchFamily="34" charset="0"/>
              </a:rPr>
              <a:t>Điều </a:t>
            </a:r>
            <a:r>
              <a:rPr lang="vi-VN" sz="2600" b="1">
                <a:solidFill>
                  <a:srgbClr val="FF0000"/>
                </a:solidFill>
                <a:latin typeface="Arial" panose="020B0604020202020204" pitchFamily="34" charset="0"/>
                <a:cs typeface="Arial" panose="020B0604020202020204" pitchFamily="34" charset="0"/>
              </a:rPr>
              <a:t>37. Đánh giá hoạt động thư viện</a:t>
            </a:r>
            <a:endParaRPr lang="en-US" sz="2600" b="1">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3715775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457200" algn="just" eaLnBrk="1" hangingPunct="1">
              <a:lnSpc>
                <a:spcPct val="105000"/>
              </a:lnSpc>
              <a:spcBef>
                <a:spcPts val="800"/>
              </a:spcBef>
              <a:spcAft>
                <a:spcPts val="0"/>
              </a:spcAft>
              <a:buClr>
                <a:srgbClr val="FF0000"/>
              </a:buClr>
              <a:buFont typeface="Wingdings" panose="05000000000000000000" pitchFamily="2" charset="2"/>
              <a:buChar char="v"/>
              <a:defRPr/>
            </a:pPr>
            <a:r>
              <a:rPr lang="vi-VN" sz="1900" b="1" kern="0" smtClean="0">
                <a:solidFill>
                  <a:srgbClr val="FF3399"/>
                </a:solidFill>
                <a:latin typeface="Arial" charset="0"/>
              </a:rPr>
              <a:t>Điều </a:t>
            </a:r>
            <a:r>
              <a:rPr lang="vi-VN" sz="1900" b="1" kern="0">
                <a:solidFill>
                  <a:srgbClr val="FF3399"/>
                </a:solidFill>
                <a:latin typeface="Arial" charset="0"/>
              </a:rPr>
              <a:t>39. Trách nhiệm của thư </a:t>
            </a:r>
            <a:r>
              <a:rPr lang="vi-VN" sz="1900" b="1" kern="0" smtClean="0">
                <a:solidFill>
                  <a:srgbClr val="FF3399"/>
                </a:solidFill>
                <a:latin typeface="Arial" charset="0"/>
              </a:rPr>
              <a:t>viện</a:t>
            </a:r>
            <a:endParaRPr lang="en-US" sz="1900" b="1" kern="0" smtClean="0">
              <a:solidFill>
                <a:srgbClr val="FF3399"/>
              </a:solidFill>
              <a:latin typeface="Arial" charset="0"/>
            </a:endParaRPr>
          </a:p>
          <a:p>
            <a:pPr marL="579438" indent="-457200" algn="just" eaLnBrk="1" hangingPunct="1">
              <a:lnSpc>
                <a:spcPct val="105000"/>
              </a:lnSpc>
              <a:spcBef>
                <a:spcPts val="800"/>
              </a:spcBef>
              <a:spcAft>
                <a:spcPts val="0"/>
              </a:spcAft>
              <a:buClr>
                <a:srgbClr val="FF0000"/>
              </a:buClr>
              <a:buFont typeface="+mj-lt"/>
              <a:buAutoNum type="arabicPeriod"/>
              <a:defRPr/>
            </a:pPr>
            <a:r>
              <a:rPr lang="vi-VN" sz="1900" b="1" kern="0" smtClean="0">
                <a:solidFill>
                  <a:srgbClr val="0000FF"/>
                </a:solidFill>
                <a:latin typeface="Arial" charset="0"/>
              </a:rPr>
              <a:t>Bảo </a:t>
            </a:r>
            <a:r>
              <a:rPr lang="vi-VN" sz="1900" b="1" kern="0">
                <a:solidFill>
                  <a:srgbClr val="0000FF"/>
                </a:solidFill>
                <a:latin typeface="Arial" charset="0"/>
              </a:rPr>
              <a:t>đảm thực hiện quyền tiếp cận thông tin và sử dụng dịch vụ thư viện được quy định tại Luật này, quy định khác của pháp luật có liên quan và quy chế, nội quy thư </a:t>
            </a:r>
            <a:r>
              <a:rPr lang="vi-VN" sz="1900" b="1" kern="0" smtClean="0">
                <a:solidFill>
                  <a:srgbClr val="0000FF"/>
                </a:solidFill>
                <a:latin typeface="Arial" charset="0"/>
              </a:rPr>
              <a:t>viện.</a:t>
            </a:r>
            <a:endParaRPr lang="en-US" sz="1900" b="1" kern="0" smtClean="0">
              <a:solidFill>
                <a:srgbClr val="0000FF"/>
              </a:solidFill>
              <a:latin typeface="Arial" charset="0"/>
            </a:endParaRPr>
          </a:p>
          <a:p>
            <a:pPr marL="579438" indent="-457200" algn="just" eaLnBrk="1" hangingPunct="1">
              <a:lnSpc>
                <a:spcPct val="105000"/>
              </a:lnSpc>
              <a:spcBef>
                <a:spcPts val="800"/>
              </a:spcBef>
              <a:spcAft>
                <a:spcPts val="0"/>
              </a:spcAft>
              <a:buClr>
                <a:srgbClr val="FF0000"/>
              </a:buClr>
              <a:buFont typeface="+mj-lt"/>
              <a:buAutoNum type="arabicPeriod"/>
              <a:defRPr/>
            </a:pPr>
            <a:r>
              <a:rPr lang="vi-VN" sz="1900" b="1" kern="0" smtClean="0">
                <a:solidFill>
                  <a:srgbClr val="0000FF"/>
                </a:solidFill>
                <a:latin typeface="Arial" charset="0"/>
              </a:rPr>
              <a:t>Sử </a:t>
            </a:r>
            <a:r>
              <a:rPr lang="vi-VN" sz="1900" b="1" kern="0">
                <a:solidFill>
                  <a:srgbClr val="0000FF"/>
                </a:solidFill>
                <a:latin typeface="Arial" charset="0"/>
              </a:rPr>
              <a:t>dụng hiệu quả nguồn lực trong thư </a:t>
            </a:r>
            <a:r>
              <a:rPr lang="vi-VN" sz="1900" b="1" kern="0" smtClean="0">
                <a:solidFill>
                  <a:srgbClr val="0000FF"/>
                </a:solidFill>
                <a:latin typeface="Arial" charset="0"/>
              </a:rPr>
              <a:t>viện.</a:t>
            </a:r>
            <a:endParaRPr lang="en-US" sz="1900" b="1" kern="0" smtClean="0">
              <a:solidFill>
                <a:srgbClr val="0000FF"/>
              </a:solidFill>
              <a:latin typeface="Arial" charset="0"/>
            </a:endParaRPr>
          </a:p>
          <a:p>
            <a:pPr marL="579438" indent="-457200" algn="just" eaLnBrk="1" hangingPunct="1">
              <a:lnSpc>
                <a:spcPct val="105000"/>
              </a:lnSpc>
              <a:spcBef>
                <a:spcPts val="800"/>
              </a:spcBef>
              <a:spcAft>
                <a:spcPts val="0"/>
              </a:spcAft>
              <a:buClr>
                <a:srgbClr val="FF0000"/>
              </a:buClr>
              <a:buFont typeface="+mj-lt"/>
              <a:buAutoNum type="arabicPeriod"/>
              <a:defRPr/>
            </a:pPr>
            <a:r>
              <a:rPr lang="vi-VN" sz="1900" b="1" kern="0" smtClean="0">
                <a:solidFill>
                  <a:srgbClr val="0000FF"/>
                </a:solidFill>
                <a:latin typeface="Arial" charset="0"/>
              </a:rPr>
              <a:t>Tổ </a:t>
            </a:r>
            <a:r>
              <a:rPr lang="vi-VN" sz="1900" b="1" kern="0">
                <a:solidFill>
                  <a:srgbClr val="0000FF"/>
                </a:solidFill>
                <a:latin typeface="Arial" charset="0"/>
              </a:rPr>
              <a:t>chức hoạt động chuyên môn, nghiệp vụ </a:t>
            </a:r>
            <a:r>
              <a:rPr lang="en-US" sz="1900" b="1" kern="0" smtClean="0">
                <a:solidFill>
                  <a:srgbClr val="0000FF"/>
                </a:solidFill>
                <a:latin typeface="Arial" charset="0"/>
              </a:rPr>
              <a:t>TV </a:t>
            </a:r>
            <a:r>
              <a:rPr lang="vi-VN" sz="1900" b="1" kern="0" smtClean="0">
                <a:solidFill>
                  <a:srgbClr val="0000FF"/>
                </a:solidFill>
                <a:latin typeface="Arial" charset="0"/>
              </a:rPr>
              <a:t>theo </a:t>
            </a:r>
            <a:r>
              <a:rPr lang="vi-VN" sz="1900" b="1" kern="0">
                <a:solidFill>
                  <a:srgbClr val="0000FF"/>
                </a:solidFill>
                <a:latin typeface="Arial" charset="0"/>
              </a:rPr>
              <a:t>quy định tại Luật này và hoạt động khác phù hợp với chức năng, nhiệm vụ của </a:t>
            </a:r>
            <a:r>
              <a:rPr lang="en-US" sz="1900" b="1" kern="0" smtClean="0">
                <a:solidFill>
                  <a:srgbClr val="0000FF"/>
                </a:solidFill>
                <a:latin typeface="Arial" charset="0"/>
              </a:rPr>
              <a:t>TV</a:t>
            </a:r>
            <a:r>
              <a:rPr lang="vi-VN" sz="1900" b="1" kern="0" smtClean="0">
                <a:solidFill>
                  <a:srgbClr val="0000FF"/>
                </a:solidFill>
                <a:latin typeface="Arial" charset="0"/>
              </a:rPr>
              <a:t>.</a:t>
            </a:r>
            <a:endParaRPr lang="en-US" sz="1900" b="1" kern="0" smtClean="0">
              <a:solidFill>
                <a:srgbClr val="0000FF"/>
              </a:solidFill>
              <a:latin typeface="Arial" charset="0"/>
            </a:endParaRPr>
          </a:p>
          <a:p>
            <a:pPr marL="579438" indent="-457200" algn="just" eaLnBrk="1" hangingPunct="1">
              <a:lnSpc>
                <a:spcPct val="105000"/>
              </a:lnSpc>
              <a:spcBef>
                <a:spcPts val="800"/>
              </a:spcBef>
              <a:spcAft>
                <a:spcPts val="0"/>
              </a:spcAft>
              <a:buClr>
                <a:srgbClr val="FF0000"/>
              </a:buClr>
              <a:buFont typeface="+mj-lt"/>
              <a:buAutoNum type="arabicPeriod"/>
              <a:defRPr/>
            </a:pPr>
            <a:r>
              <a:rPr lang="vi-VN" sz="1900" b="1" kern="0" smtClean="0">
                <a:solidFill>
                  <a:srgbClr val="0000FF"/>
                </a:solidFill>
                <a:latin typeface="Arial" charset="0"/>
              </a:rPr>
              <a:t>Tổ </a:t>
            </a:r>
            <a:r>
              <a:rPr lang="vi-VN" sz="1900" b="1" kern="0">
                <a:solidFill>
                  <a:srgbClr val="0000FF"/>
                </a:solidFill>
                <a:latin typeface="Arial" charset="0"/>
              </a:rPr>
              <a:t>chức dịch vụ thư viện; bố trí thời gian phục vụ phù hợp v</a:t>
            </a:r>
            <a:r>
              <a:rPr lang="en-US" sz="1900" b="1" kern="0">
                <a:solidFill>
                  <a:srgbClr val="0000FF"/>
                </a:solidFill>
                <a:latin typeface="Arial" charset="0"/>
              </a:rPr>
              <a:t>ớ</a:t>
            </a:r>
            <a:r>
              <a:rPr lang="vi-VN" sz="1900" b="1" kern="0">
                <a:solidFill>
                  <a:srgbClr val="0000FF"/>
                </a:solidFill>
                <a:latin typeface="Arial" charset="0"/>
              </a:rPr>
              <a:t>i điều kiện sinh hoạt, làm việc, học tập của người sử dụng thư </a:t>
            </a:r>
            <a:r>
              <a:rPr lang="vi-VN" sz="1900" b="1" kern="0" smtClean="0">
                <a:solidFill>
                  <a:srgbClr val="0000FF"/>
                </a:solidFill>
                <a:latin typeface="Arial" charset="0"/>
              </a:rPr>
              <a:t>viện.</a:t>
            </a:r>
            <a:endParaRPr lang="en-US" sz="1900" b="1" kern="0" smtClean="0">
              <a:solidFill>
                <a:srgbClr val="0000FF"/>
              </a:solidFill>
              <a:latin typeface="Arial" charset="0"/>
            </a:endParaRPr>
          </a:p>
          <a:p>
            <a:pPr marL="579438" indent="-457200" algn="just" eaLnBrk="1" hangingPunct="1">
              <a:lnSpc>
                <a:spcPct val="105000"/>
              </a:lnSpc>
              <a:spcBef>
                <a:spcPts val="800"/>
              </a:spcBef>
              <a:spcAft>
                <a:spcPts val="0"/>
              </a:spcAft>
              <a:buClr>
                <a:srgbClr val="FF0000"/>
              </a:buClr>
              <a:buFont typeface="+mj-lt"/>
              <a:buAutoNum type="arabicPeriod"/>
              <a:defRPr/>
            </a:pPr>
            <a:r>
              <a:rPr lang="vi-VN" sz="1900" b="1" kern="0" smtClean="0">
                <a:solidFill>
                  <a:srgbClr val="0000FF"/>
                </a:solidFill>
                <a:latin typeface="Arial" charset="0"/>
              </a:rPr>
              <a:t>Công </a:t>
            </a:r>
            <a:r>
              <a:rPr lang="vi-VN" sz="1900" b="1" kern="0">
                <a:solidFill>
                  <a:srgbClr val="0000FF"/>
                </a:solidFill>
                <a:latin typeface="Arial" charset="0"/>
              </a:rPr>
              <a:t>bố nội quy, hướng dẫn sử dụng thư </a:t>
            </a:r>
            <a:r>
              <a:rPr lang="vi-VN" sz="1900" b="1" kern="0" smtClean="0">
                <a:solidFill>
                  <a:srgbClr val="0000FF"/>
                </a:solidFill>
                <a:latin typeface="Arial" charset="0"/>
              </a:rPr>
              <a:t>viện.</a:t>
            </a:r>
            <a:endParaRPr lang="en-US" sz="1900" b="1" kern="0" smtClean="0">
              <a:solidFill>
                <a:srgbClr val="0000FF"/>
              </a:solidFill>
              <a:latin typeface="Arial" charset="0"/>
            </a:endParaRPr>
          </a:p>
          <a:p>
            <a:pPr marL="579438" indent="-457200" algn="just" eaLnBrk="1" hangingPunct="1">
              <a:lnSpc>
                <a:spcPct val="105000"/>
              </a:lnSpc>
              <a:spcBef>
                <a:spcPts val="800"/>
              </a:spcBef>
              <a:spcAft>
                <a:spcPts val="0"/>
              </a:spcAft>
              <a:buClr>
                <a:srgbClr val="FF0000"/>
              </a:buClr>
              <a:buFont typeface="+mj-lt"/>
              <a:buAutoNum type="arabicPeriod"/>
              <a:defRPr/>
            </a:pPr>
            <a:r>
              <a:rPr lang="vi-VN" sz="1900" b="1" kern="0" smtClean="0">
                <a:solidFill>
                  <a:srgbClr val="0000FF"/>
                </a:solidFill>
                <a:latin typeface="Arial" charset="0"/>
              </a:rPr>
              <a:t>Công </a:t>
            </a:r>
            <a:r>
              <a:rPr lang="vi-VN" sz="1900" b="1" kern="0">
                <a:solidFill>
                  <a:srgbClr val="0000FF"/>
                </a:solidFill>
                <a:latin typeface="Arial" charset="0"/>
              </a:rPr>
              <a:t>khai, minh bạch về tài nguyên thông tin và hoạt động của </a:t>
            </a:r>
            <a:r>
              <a:rPr lang="en-US" sz="1900" b="1" kern="0" smtClean="0">
                <a:solidFill>
                  <a:srgbClr val="0000FF"/>
                </a:solidFill>
                <a:latin typeface="Arial" charset="0"/>
              </a:rPr>
              <a:t>TV</a:t>
            </a:r>
            <a:r>
              <a:rPr lang="vi-VN" sz="1900" b="1" kern="0" smtClean="0">
                <a:solidFill>
                  <a:srgbClr val="0000FF"/>
                </a:solidFill>
                <a:latin typeface="Arial" charset="0"/>
              </a:rPr>
              <a:t>.</a:t>
            </a:r>
            <a:endParaRPr lang="en-US" sz="1900" b="1" kern="0" smtClean="0">
              <a:solidFill>
                <a:srgbClr val="0000FF"/>
              </a:solidFill>
              <a:latin typeface="Arial" charset="0"/>
            </a:endParaRPr>
          </a:p>
          <a:p>
            <a:pPr marL="579438" indent="-457200" algn="just" eaLnBrk="1" hangingPunct="1">
              <a:lnSpc>
                <a:spcPct val="105000"/>
              </a:lnSpc>
              <a:spcBef>
                <a:spcPts val="800"/>
              </a:spcBef>
              <a:spcAft>
                <a:spcPts val="0"/>
              </a:spcAft>
              <a:buClr>
                <a:srgbClr val="FF0000"/>
              </a:buClr>
              <a:buFont typeface="+mj-lt"/>
              <a:buAutoNum type="arabicPeriod"/>
              <a:defRPr/>
            </a:pPr>
            <a:r>
              <a:rPr lang="vi-VN" sz="1900" b="1" kern="0" smtClean="0">
                <a:solidFill>
                  <a:srgbClr val="0000FF"/>
                </a:solidFill>
                <a:latin typeface="Arial" charset="0"/>
              </a:rPr>
              <a:t>Thực </a:t>
            </a:r>
            <a:r>
              <a:rPr lang="vi-VN" sz="1900" b="1" kern="0">
                <a:solidFill>
                  <a:srgbClr val="0000FF"/>
                </a:solidFill>
                <a:latin typeface="Arial" charset="0"/>
              </a:rPr>
              <a:t>hiện chế độ báo cáo định kỳ hằng năm và khi </a:t>
            </a:r>
            <a:r>
              <a:rPr lang="en-US" sz="1900" b="1" kern="0">
                <a:solidFill>
                  <a:srgbClr val="0000FF"/>
                </a:solidFill>
                <a:latin typeface="Arial" charset="0"/>
              </a:rPr>
              <a:t>đ</a:t>
            </a:r>
            <a:r>
              <a:rPr lang="vi-VN" sz="1900" b="1" kern="0">
                <a:solidFill>
                  <a:srgbClr val="0000FF"/>
                </a:solidFill>
                <a:latin typeface="Arial" charset="0"/>
              </a:rPr>
              <a:t>ược yêu </a:t>
            </a:r>
            <a:r>
              <a:rPr lang="vi-VN" sz="1900" b="1" kern="0" smtClean="0">
                <a:solidFill>
                  <a:srgbClr val="0000FF"/>
                </a:solidFill>
                <a:latin typeface="Arial" charset="0"/>
              </a:rPr>
              <a:t>cầu.</a:t>
            </a:r>
            <a:endParaRPr lang="en-US" sz="1900" b="1" kern="0" smtClean="0">
              <a:solidFill>
                <a:srgbClr val="0000FF"/>
              </a:solidFill>
              <a:latin typeface="Arial" charset="0"/>
            </a:endParaRPr>
          </a:p>
          <a:p>
            <a:pPr marL="579438" indent="-457200" algn="just" eaLnBrk="1" hangingPunct="1">
              <a:lnSpc>
                <a:spcPct val="105000"/>
              </a:lnSpc>
              <a:spcBef>
                <a:spcPts val="800"/>
              </a:spcBef>
              <a:spcAft>
                <a:spcPts val="0"/>
              </a:spcAft>
              <a:buClr>
                <a:srgbClr val="FF0000"/>
              </a:buClr>
              <a:buFont typeface="+mj-lt"/>
              <a:buAutoNum type="arabicPeriod"/>
              <a:defRPr/>
            </a:pPr>
            <a:r>
              <a:rPr lang="vi-VN" sz="1900" b="1" kern="0" smtClean="0">
                <a:solidFill>
                  <a:srgbClr val="0000FF"/>
                </a:solidFill>
                <a:latin typeface="Arial" charset="0"/>
              </a:rPr>
              <a:t>Quản </a:t>
            </a:r>
            <a:r>
              <a:rPr lang="vi-VN" sz="1900" b="1" kern="0">
                <a:solidFill>
                  <a:srgbClr val="0000FF"/>
                </a:solidFill>
                <a:latin typeface="Arial" charset="0"/>
              </a:rPr>
              <a:t>lý, lưu giữ và tổ chức phục vụ tài nguyên thông tin hạn chế sử dụng theo quy định của Luật này, quy định khác của pháp luật có liên quan và quy chế, nội quy thư viện</a:t>
            </a:r>
            <a:r>
              <a:rPr lang="vi-VN" sz="1900" b="1" kern="0" smtClean="0">
                <a:solidFill>
                  <a:srgbClr val="0000FF"/>
                </a:solidFill>
                <a:latin typeface="Arial" charset="0"/>
              </a:rPr>
              <a:t>.</a:t>
            </a:r>
            <a:endParaRPr lang="en-US" sz="1900" b="1" ker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algn="ctr"/>
            <a:r>
              <a:rPr lang="vi-VN" sz="2200" b="1" smtClean="0">
                <a:solidFill>
                  <a:srgbClr val="FF0000"/>
                </a:solidFill>
                <a:latin typeface="Arial" panose="020B0604020202020204" pitchFamily="34" charset="0"/>
                <a:cs typeface="Arial" panose="020B0604020202020204" pitchFamily="34" charset="0"/>
              </a:rPr>
              <a:t>C</a:t>
            </a:r>
            <a:r>
              <a:rPr lang="en-US" sz="2200" b="1" smtClean="0">
                <a:solidFill>
                  <a:srgbClr val="FF0000"/>
                </a:solidFill>
                <a:latin typeface="Arial" panose="020B0604020202020204" pitchFamily="34" charset="0"/>
                <a:cs typeface="Arial" panose="020B0604020202020204" pitchFamily="34" charset="0"/>
              </a:rPr>
              <a:t>HƯƠNG IV. </a:t>
            </a:r>
            <a:r>
              <a:rPr lang="vi-VN" sz="2200" b="1" smtClean="0">
                <a:solidFill>
                  <a:srgbClr val="FF0000"/>
                </a:solidFill>
                <a:latin typeface="Arial" panose="020B0604020202020204" pitchFamily="34" charset="0"/>
                <a:cs typeface="Arial" panose="020B0604020202020204" pitchFamily="34" charset="0"/>
              </a:rPr>
              <a:t>QUYỀN</a:t>
            </a:r>
            <a:r>
              <a:rPr lang="vi-VN" sz="2200" b="1">
                <a:solidFill>
                  <a:srgbClr val="FF0000"/>
                </a:solidFill>
                <a:latin typeface="Arial" panose="020B0604020202020204" pitchFamily="34" charset="0"/>
                <a:cs typeface="Arial" panose="020B0604020202020204" pitchFamily="34" charset="0"/>
              </a:rPr>
              <a:t>, NGHĨA VỤ VÀ TRÁCH NHIỆM CỦA CƠ QUAN, TỔ CHỨC, CÁ NHÂN TRONG HOẠT ĐỘNG THƯ VIỆN</a:t>
            </a:r>
            <a:endParaRPr lang="en-US" sz="2200" b="1">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4871598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457200" algn="just" eaLnBrk="1" hangingPunct="1">
              <a:lnSpc>
                <a:spcPct val="114000"/>
              </a:lnSpc>
              <a:spcBef>
                <a:spcPts val="1200"/>
              </a:spcBef>
              <a:spcAft>
                <a:spcPts val="0"/>
              </a:spcAft>
              <a:buClr>
                <a:srgbClr val="FF0000"/>
              </a:buClr>
              <a:buFont typeface="+mj-lt"/>
              <a:buAutoNum type="arabicPeriod"/>
              <a:defRPr/>
            </a:pPr>
            <a:r>
              <a:rPr lang="vi-VN" sz="2300" b="1" kern="0" smtClean="0">
                <a:solidFill>
                  <a:srgbClr val="0000FF"/>
                </a:solidFill>
                <a:latin typeface="Arial" charset="0"/>
              </a:rPr>
              <a:t>Được </a:t>
            </a:r>
            <a:r>
              <a:rPr lang="vi-VN" sz="2300" b="1" kern="0">
                <a:solidFill>
                  <a:srgbClr val="0000FF"/>
                </a:solidFill>
                <a:latin typeface="Arial" charset="0"/>
              </a:rPr>
              <a:t>học tập, bồi dưỡng nâng cao trình độ chuyên môn, nghiệp vụ, ki</a:t>
            </a:r>
            <a:r>
              <a:rPr lang="en-US" sz="2300" b="1" kern="0">
                <a:solidFill>
                  <a:srgbClr val="0000FF"/>
                </a:solidFill>
                <a:latin typeface="Arial" charset="0"/>
              </a:rPr>
              <a:t>ế</a:t>
            </a:r>
            <a:r>
              <a:rPr lang="vi-VN" sz="2300" b="1" kern="0">
                <a:solidFill>
                  <a:srgbClr val="0000FF"/>
                </a:solidFill>
                <a:latin typeface="Arial" charset="0"/>
              </a:rPr>
              <a:t>n thức quản lý thư viện và kỹ năng sử dụng trang thiết bị, phương tiện, kỹ thuật hiện đại ứng dụng trong hoạt động thư </a:t>
            </a:r>
            <a:r>
              <a:rPr lang="vi-VN" sz="2300" b="1" kern="0" smtClean="0">
                <a:solidFill>
                  <a:srgbClr val="0000FF"/>
                </a:solidFill>
                <a:latin typeface="Arial" charset="0"/>
              </a:rPr>
              <a:t>viện.</a:t>
            </a:r>
            <a:endParaRPr lang="en-US" sz="2300" b="1" kern="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mj-lt"/>
              <a:buAutoNum type="arabicPeriod"/>
              <a:defRPr/>
            </a:pPr>
            <a:r>
              <a:rPr lang="vi-VN" sz="2300" b="1" kern="0" smtClean="0">
                <a:solidFill>
                  <a:srgbClr val="0000FF"/>
                </a:solidFill>
                <a:latin typeface="Arial" charset="0"/>
              </a:rPr>
              <a:t>Được </a:t>
            </a:r>
            <a:r>
              <a:rPr lang="vi-VN" sz="2300" b="1" kern="0">
                <a:solidFill>
                  <a:srgbClr val="0000FF"/>
                </a:solidFill>
                <a:latin typeface="Arial" charset="0"/>
              </a:rPr>
              <a:t>tham gia nghiên cứu khoa học, sinh hoạt chuyên môn, nghiệp vụ; tham gia tổ chức xã hội - nghề nghiệp về thư </a:t>
            </a:r>
            <a:r>
              <a:rPr lang="vi-VN" sz="2300" b="1" kern="0" smtClean="0">
                <a:solidFill>
                  <a:srgbClr val="0000FF"/>
                </a:solidFill>
                <a:latin typeface="Arial" charset="0"/>
              </a:rPr>
              <a:t>viện.</a:t>
            </a:r>
            <a:endParaRPr lang="en-US" sz="2300" b="1" kern="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mj-lt"/>
              <a:buAutoNum type="arabicPeriod"/>
              <a:defRPr/>
            </a:pPr>
            <a:r>
              <a:rPr lang="vi-VN" sz="2300" b="1" kern="0" smtClean="0">
                <a:solidFill>
                  <a:srgbClr val="0000FF"/>
                </a:solidFill>
                <a:latin typeface="Arial" charset="0"/>
              </a:rPr>
              <a:t>Được </a:t>
            </a:r>
            <a:r>
              <a:rPr lang="vi-VN" sz="2300" b="1" kern="0">
                <a:solidFill>
                  <a:srgbClr val="0000FF"/>
                </a:solidFill>
                <a:latin typeface="Arial" charset="0"/>
              </a:rPr>
              <a:t>hưởng lương; chế độ, chính sách ưu đãi về nghề nghiệp theo quy định của pháp luật</a:t>
            </a:r>
            <a:r>
              <a:rPr lang="vi-VN" sz="2300" b="1" kern="0" smtClean="0">
                <a:solidFill>
                  <a:srgbClr val="0000FF"/>
                </a:solidFill>
                <a:latin typeface="Arial" charset="0"/>
              </a:rPr>
              <a:t>.</a:t>
            </a:r>
            <a:endParaRPr lang="en-US" sz="2300" b="1" ker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algn="ctr"/>
            <a:r>
              <a:rPr lang="en-US" sz="2600" b="1" smtClean="0">
                <a:solidFill>
                  <a:srgbClr val="FF0000"/>
                </a:solidFill>
                <a:latin typeface="Arial" panose="020B0604020202020204" pitchFamily="34" charset="0"/>
                <a:cs typeface="Arial" panose="020B0604020202020204" pitchFamily="34" charset="0"/>
              </a:rPr>
              <a:t>Điều </a:t>
            </a:r>
            <a:r>
              <a:rPr lang="en-US" sz="2600" b="1">
                <a:solidFill>
                  <a:srgbClr val="FF0000"/>
                </a:solidFill>
                <a:latin typeface="Arial" panose="020B0604020202020204" pitchFamily="34" charset="0"/>
                <a:cs typeface="Arial" panose="020B0604020202020204" pitchFamily="34" charset="0"/>
              </a:rPr>
              <a:t>40. Quyền của người làm công tác thư viện</a:t>
            </a:r>
          </a:p>
        </p:txBody>
      </p:sp>
    </p:spTree>
    <p:extLst>
      <p:ext uri="{BB962C8B-B14F-4D97-AF65-F5344CB8AC3E}">
        <p14:creationId xmlns:p14="http://schemas.microsoft.com/office/powerpoint/2010/main" val="85376692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457200" algn="just" eaLnBrk="1" hangingPunct="1">
              <a:lnSpc>
                <a:spcPct val="114000"/>
              </a:lnSpc>
              <a:spcBef>
                <a:spcPts val="1200"/>
              </a:spcBef>
              <a:spcAft>
                <a:spcPts val="0"/>
              </a:spcAft>
              <a:buClr>
                <a:srgbClr val="FF0000"/>
              </a:buClr>
              <a:buFont typeface="+mj-lt"/>
              <a:buAutoNum type="arabicPeriod"/>
              <a:defRPr/>
            </a:pPr>
            <a:r>
              <a:rPr lang="vi-VN" sz="2300" b="1" kern="0" smtClean="0">
                <a:solidFill>
                  <a:srgbClr val="0000FF"/>
                </a:solidFill>
                <a:latin typeface="Arial" charset="0"/>
              </a:rPr>
              <a:t>Thực </a:t>
            </a:r>
            <a:r>
              <a:rPr lang="vi-VN" sz="2300" b="1" kern="0">
                <a:solidFill>
                  <a:srgbClr val="0000FF"/>
                </a:solidFill>
                <a:latin typeface="Arial" charset="0"/>
              </a:rPr>
              <a:t>hiện quy định của pháp luật về thư viện và quy định khác của pháp luật c</a:t>
            </a:r>
            <a:r>
              <a:rPr lang="en-US" sz="2300" b="1" kern="0">
                <a:solidFill>
                  <a:srgbClr val="0000FF"/>
                </a:solidFill>
                <a:latin typeface="Arial" charset="0"/>
              </a:rPr>
              <a:t>ó</a:t>
            </a:r>
            <a:r>
              <a:rPr lang="vi-VN" sz="2300" b="1" kern="0">
                <a:solidFill>
                  <a:srgbClr val="0000FF"/>
                </a:solidFill>
                <a:latin typeface="Arial" charset="0"/>
              </a:rPr>
              <a:t> liên quan, quy định về chuyên môn, nghiệp vụ, quy chế, nội quy của cơ quan, tổ </a:t>
            </a:r>
            <a:r>
              <a:rPr lang="vi-VN" sz="2300" b="1" kern="0" smtClean="0">
                <a:solidFill>
                  <a:srgbClr val="0000FF"/>
                </a:solidFill>
                <a:latin typeface="Arial" charset="0"/>
              </a:rPr>
              <a:t>chức.</a:t>
            </a:r>
            <a:endParaRPr lang="en-US" sz="2300" b="1" kern="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mj-lt"/>
              <a:buAutoNum type="arabicPeriod"/>
              <a:defRPr/>
            </a:pPr>
            <a:r>
              <a:rPr lang="vi-VN" sz="2300" b="1" kern="0" smtClean="0">
                <a:solidFill>
                  <a:srgbClr val="0000FF"/>
                </a:solidFill>
                <a:latin typeface="Arial" charset="0"/>
              </a:rPr>
              <a:t>Tạo </a:t>
            </a:r>
            <a:r>
              <a:rPr lang="vi-VN" sz="2300" b="1" kern="0">
                <a:solidFill>
                  <a:srgbClr val="0000FF"/>
                </a:solidFill>
                <a:latin typeface="Arial" charset="0"/>
              </a:rPr>
              <a:t>điều kiện để người sử dụng thư viện tiếp cận, sử dụng tài nguyên thông tin và tiện ích thư viện; bảo đảm quy</a:t>
            </a:r>
            <a:r>
              <a:rPr lang="en-US" sz="2300" b="1" kern="0">
                <a:solidFill>
                  <a:srgbClr val="0000FF"/>
                </a:solidFill>
                <a:latin typeface="Arial" charset="0"/>
              </a:rPr>
              <a:t>ề</a:t>
            </a:r>
            <a:r>
              <a:rPr lang="vi-VN" sz="2300" b="1" kern="0">
                <a:solidFill>
                  <a:srgbClr val="0000FF"/>
                </a:solidFill>
                <a:latin typeface="Arial" charset="0"/>
              </a:rPr>
              <a:t>n bình đ</a:t>
            </a:r>
            <a:r>
              <a:rPr lang="en-US" sz="2300" b="1" kern="0">
                <a:solidFill>
                  <a:srgbClr val="0000FF"/>
                </a:solidFill>
                <a:latin typeface="Arial" charset="0"/>
              </a:rPr>
              <a:t>ẳ</a:t>
            </a:r>
            <a:r>
              <a:rPr lang="vi-VN" sz="2300" b="1" kern="0">
                <a:solidFill>
                  <a:srgbClr val="0000FF"/>
                </a:solidFill>
                <a:latin typeface="Arial" charset="0"/>
              </a:rPr>
              <a:t>ng và các quy</a:t>
            </a:r>
            <a:r>
              <a:rPr lang="en-US" sz="2300" b="1" kern="0">
                <a:solidFill>
                  <a:srgbClr val="0000FF"/>
                </a:solidFill>
                <a:latin typeface="Arial" charset="0"/>
              </a:rPr>
              <a:t>ề</a:t>
            </a:r>
            <a:r>
              <a:rPr lang="vi-VN" sz="2300" b="1" kern="0">
                <a:solidFill>
                  <a:srgbClr val="0000FF"/>
                </a:solidFill>
                <a:latin typeface="Arial" charset="0"/>
              </a:rPr>
              <a:t>n khác của người sử dụng thư viện được quy định tại Luật </a:t>
            </a:r>
            <a:r>
              <a:rPr lang="vi-VN" sz="2300" b="1" kern="0" smtClean="0">
                <a:solidFill>
                  <a:srgbClr val="0000FF"/>
                </a:solidFill>
                <a:latin typeface="Arial" charset="0"/>
              </a:rPr>
              <a:t>này.</a:t>
            </a:r>
            <a:endParaRPr lang="en-US" sz="2300" b="1" kern="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mj-lt"/>
              <a:buAutoNum type="arabicPeriod"/>
              <a:defRPr/>
            </a:pPr>
            <a:r>
              <a:rPr lang="vi-VN" sz="2300" b="1" kern="0" smtClean="0">
                <a:solidFill>
                  <a:srgbClr val="0000FF"/>
                </a:solidFill>
                <a:latin typeface="Arial" charset="0"/>
              </a:rPr>
              <a:t>Hỗ </a:t>
            </a:r>
            <a:r>
              <a:rPr lang="en-US" sz="2300" b="1" kern="0">
                <a:solidFill>
                  <a:srgbClr val="0000FF"/>
                </a:solidFill>
                <a:latin typeface="Arial" charset="0"/>
              </a:rPr>
              <a:t>tr</a:t>
            </a:r>
            <a:r>
              <a:rPr lang="vi-VN" sz="2300" b="1" kern="0">
                <a:solidFill>
                  <a:srgbClr val="0000FF"/>
                </a:solidFill>
                <a:latin typeface="Arial" charset="0"/>
              </a:rPr>
              <a:t>ợ, hướng dẫn, trang bị kỹ năng tìm kiếm, khai thác và sử dụng thông tin cho người sử dụng thư </a:t>
            </a:r>
            <a:r>
              <a:rPr lang="vi-VN" sz="2300" b="1" kern="0" smtClean="0">
                <a:solidFill>
                  <a:srgbClr val="0000FF"/>
                </a:solidFill>
                <a:latin typeface="Arial" charset="0"/>
              </a:rPr>
              <a:t>viện.</a:t>
            </a:r>
            <a:endParaRPr lang="en-US" sz="2300" b="1" kern="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mj-lt"/>
              <a:buAutoNum type="arabicPeriod"/>
              <a:defRPr/>
            </a:pPr>
            <a:r>
              <a:rPr lang="vi-VN" sz="2300" b="1" kern="0" smtClean="0">
                <a:solidFill>
                  <a:srgbClr val="0000FF"/>
                </a:solidFill>
                <a:latin typeface="Arial" charset="0"/>
              </a:rPr>
              <a:t>Học </a:t>
            </a:r>
            <a:r>
              <a:rPr lang="vi-VN" sz="2300" b="1" kern="0">
                <a:solidFill>
                  <a:srgbClr val="0000FF"/>
                </a:solidFill>
                <a:latin typeface="Arial" charset="0"/>
              </a:rPr>
              <a:t>tập để nâng cao năng lực chuyên môn, nghiệp </a:t>
            </a:r>
            <a:r>
              <a:rPr lang="vi-VN" sz="2300" b="1" kern="0" smtClean="0">
                <a:solidFill>
                  <a:srgbClr val="0000FF"/>
                </a:solidFill>
                <a:latin typeface="Arial" charset="0"/>
              </a:rPr>
              <a:t>vụ.</a:t>
            </a:r>
            <a:endParaRPr lang="en-US" sz="2300" b="1" kern="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mj-lt"/>
              <a:buAutoNum type="arabicPeriod"/>
              <a:defRPr/>
            </a:pPr>
            <a:r>
              <a:rPr lang="vi-VN" sz="2300" b="1" kern="0" smtClean="0">
                <a:solidFill>
                  <a:srgbClr val="0000FF"/>
                </a:solidFill>
                <a:latin typeface="Arial" charset="0"/>
              </a:rPr>
              <a:t>Thực </a:t>
            </a:r>
            <a:r>
              <a:rPr lang="vi-VN" sz="2300" b="1" kern="0">
                <a:solidFill>
                  <a:srgbClr val="0000FF"/>
                </a:solidFill>
                <a:latin typeface="Arial" charset="0"/>
              </a:rPr>
              <a:t>hiện quy tắc ứng xử nghề nghiệp thư viện</a:t>
            </a:r>
            <a:r>
              <a:rPr lang="vi-VN" sz="2300" b="1" kern="0" smtClean="0">
                <a:solidFill>
                  <a:srgbClr val="0000FF"/>
                </a:solidFill>
                <a:latin typeface="Arial" charset="0"/>
              </a:rPr>
              <a:t>.</a:t>
            </a:r>
            <a:endParaRPr lang="en-US" sz="2300" b="1" ker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algn="ctr"/>
            <a:r>
              <a:rPr lang="vi-VN" sz="2600" b="1" smtClean="0">
                <a:solidFill>
                  <a:srgbClr val="FF0000"/>
                </a:solidFill>
                <a:latin typeface="Arial" panose="020B0604020202020204" pitchFamily="34" charset="0"/>
                <a:cs typeface="Arial" panose="020B0604020202020204" pitchFamily="34" charset="0"/>
              </a:rPr>
              <a:t>Điều </a:t>
            </a:r>
            <a:r>
              <a:rPr lang="vi-VN" sz="2600" b="1">
                <a:solidFill>
                  <a:srgbClr val="FF0000"/>
                </a:solidFill>
                <a:latin typeface="Arial" panose="020B0604020202020204" pitchFamily="34" charset="0"/>
                <a:cs typeface="Arial" panose="020B0604020202020204" pitchFamily="34" charset="0"/>
              </a:rPr>
              <a:t>41. Nghĩa vụ của người làm công tác thư viện</a:t>
            </a:r>
            <a:endParaRPr lang="en-US" sz="2600" b="1">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8671128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457200" algn="just" eaLnBrk="1" hangingPunct="1">
              <a:lnSpc>
                <a:spcPct val="110000"/>
              </a:lnSpc>
              <a:spcBef>
                <a:spcPts val="1000"/>
              </a:spcBef>
              <a:spcAft>
                <a:spcPts val="0"/>
              </a:spcAft>
              <a:buClr>
                <a:srgbClr val="FF0000"/>
              </a:buClr>
              <a:buFont typeface="+mj-lt"/>
              <a:buAutoNum type="arabicPeriod"/>
              <a:defRPr/>
            </a:pPr>
            <a:r>
              <a:rPr lang="vi-VN" sz="2100" b="1" kern="0" smtClean="0">
                <a:solidFill>
                  <a:srgbClr val="0000FF"/>
                </a:solidFill>
                <a:latin typeface="Arial" charset="0"/>
              </a:rPr>
              <a:t>Được </a:t>
            </a:r>
            <a:r>
              <a:rPr lang="vi-VN" sz="2100" b="1" kern="0">
                <a:solidFill>
                  <a:srgbClr val="0000FF"/>
                </a:solidFill>
                <a:latin typeface="Arial" charset="0"/>
              </a:rPr>
              <a:t>sử dụng thư viện, ti</a:t>
            </a:r>
            <a:r>
              <a:rPr lang="en-US" sz="2100" b="1" kern="0">
                <a:solidFill>
                  <a:srgbClr val="0000FF"/>
                </a:solidFill>
                <a:latin typeface="Arial" charset="0"/>
              </a:rPr>
              <a:t>ế</a:t>
            </a:r>
            <a:r>
              <a:rPr lang="vi-VN" sz="2100" b="1" kern="0">
                <a:solidFill>
                  <a:srgbClr val="0000FF"/>
                </a:solidFill>
                <a:latin typeface="Arial" charset="0"/>
              </a:rPr>
              <a:t>p cận, sử dụng tài nguyên thông tin và tiện ích thư viện phù hợp với nội quy thư viện, pháp luật về sở hữu trí tuệ, bảo vệ bí mật nhà nước và quy định khác của pháp luật có liên </a:t>
            </a:r>
            <a:r>
              <a:rPr lang="vi-VN" sz="2100" b="1" kern="0" smtClean="0">
                <a:solidFill>
                  <a:srgbClr val="0000FF"/>
                </a:solidFill>
                <a:latin typeface="Arial" charset="0"/>
              </a:rPr>
              <a:t>quan.</a:t>
            </a:r>
            <a:endParaRPr lang="en-US" sz="2100" b="1" kern="0" smtClean="0">
              <a:solidFill>
                <a:srgbClr val="0000FF"/>
              </a:solidFill>
              <a:latin typeface="Arial" charset="0"/>
            </a:endParaRPr>
          </a:p>
          <a:p>
            <a:pPr marL="579438" indent="-457200" algn="just" eaLnBrk="1" hangingPunct="1">
              <a:lnSpc>
                <a:spcPct val="110000"/>
              </a:lnSpc>
              <a:spcBef>
                <a:spcPts val="1000"/>
              </a:spcBef>
              <a:spcAft>
                <a:spcPts val="0"/>
              </a:spcAft>
              <a:buClr>
                <a:srgbClr val="FF0000"/>
              </a:buClr>
              <a:buFont typeface="+mj-lt"/>
              <a:buAutoNum type="arabicPeriod"/>
              <a:defRPr/>
            </a:pPr>
            <a:r>
              <a:rPr lang="vi-VN" sz="2100" b="1" kern="0" smtClean="0">
                <a:solidFill>
                  <a:srgbClr val="FF3399"/>
                </a:solidFill>
                <a:latin typeface="Arial" charset="0"/>
              </a:rPr>
              <a:t>Được </a:t>
            </a:r>
            <a:r>
              <a:rPr lang="vi-VN" sz="2100" b="1" kern="0">
                <a:solidFill>
                  <a:srgbClr val="FF3399"/>
                </a:solidFill>
                <a:latin typeface="Arial" charset="0"/>
              </a:rPr>
              <a:t>miễn phí tại thư viện công lập </a:t>
            </a:r>
            <a:r>
              <a:rPr lang="vi-VN" sz="2100" b="1" kern="0">
                <a:solidFill>
                  <a:srgbClr val="0000FF"/>
                </a:solidFill>
                <a:latin typeface="Arial" charset="0"/>
              </a:rPr>
              <a:t>đối v</a:t>
            </a:r>
            <a:r>
              <a:rPr lang="en-US" sz="2100" b="1" kern="0">
                <a:solidFill>
                  <a:srgbClr val="0000FF"/>
                </a:solidFill>
                <a:latin typeface="Arial" charset="0"/>
              </a:rPr>
              <a:t>ớ</a:t>
            </a:r>
            <a:r>
              <a:rPr lang="vi-VN" sz="2100" b="1" kern="0">
                <a:solidFill>
                  <a:srgbClr val="0000FF"/>
                </a:solidFill>
                <a:latin typeface="Arial" charset="0"/>
              </a:rPr>
              <a:t>i các hoạt động </a:t>
            </a:r>
            <a:r>
              <a:rPr lang="vi-VN" sz="2100" b="1" kern="0" smtClean="0">
                <a:solidFill>
                  <a:srgbClr val="0000FF"/>
                </a:solidFill>
                <a:latin typeface="Arial" charset="0"/>
              </a:rPr>
              <a:t>sau:</a:t>
            </a:r>
            <a:endParaRPr lang="en-US" sz="2100" b="1" kern="0" smtClean="0">
              <a:solidFill>
                <a:srgbClr val="0000FF"/>
              </a:solidFill>
              <a:latin typeface="Arial" charset="0"/>
            </a:endParaRPr>
          </a:p>
          <a:p>
            <a:pPr marL="579438" indent="-457200" algn="just" eaLnBrk="1" hangingPunct="1">
              <a:lnSpc>
                <a:spcPct val="110000"/>
              </a:lnSpc>
              <a:spcBef>
                <a:spcPts val="1000"/>
              </a:spcBef>
              <a:spcAft>
                <a:spcPts val="0"/>
              </a:spcAft>
              <a:buClr>
                <a:srgbClr val="FF0000"/>
              </a:buClr>
              <a:buFont typeface="+mj-lt"/>
              <a:buAutoNum type="alphaLcParenR"/>
              <a:defRPr/>
            </a:pPr>
            <a:r>
              <a:rPr lang="vi-VN" sz="2100" b="1" kern="0" smtClean="0">
                <a:solidFill>
                  <a:srgbClr val="0000FF"/>
                </a:solidFill>
                <a:latin typeface="Arial" charset="0"/>
              </a:rPr>
              <a:t>Sử </a:t>
            </a:r>
            <a:r>
              <a:rPr lang="vi-VN" sz="2100" b="1" kern="0">
                <a:solidFill>
                  <a:srgbClr val="0000FF"/>
                </a:solidFill>
                <a:latin typeface="Arial" charset="0"/>
              </a:rPr>
              <a:t>dụng tài nguyên thông tin tại thư viện, mượn theo thời hạn quy đ</a:t>
            </a:r>
            <a:r>
              <a:rPr lang="en-US" sz="2100" b="1" kern="0">
                <a:solidFill>
                  <a:srgbClr val="0000FF"/>
                </a:solidFill>
                <a:latin typeface="Arial" charset="0"/>
              </a:rPr>
              <a:t>ị</a:t>
            </a:r>
            <a:r>
              <a:rPr lang="vi-VN" sz="2100" b="1" kern="0">
                <a:solidFill>
                  <a:srgbClr val="0000FF"/>
                </a:solidFill>
                <a:latin typeface="Arial" charset="0"/>
              </a:rPr>
              <a:t>nh </a:t>
            </a:r>
            <a:r>
              <a:rPr lang="en-US" sz="2100" b="1" kern="0">
                <a:solidFill>
                  <a:srgbClr val="0000FF"/>
                </a:solidFill>
                <a:latin typeface="Arial" charset="0"/>
              </a:rPr>
              <a:t>tr</a:t>
            </a:r>
            <a:r>
              <a:rPr lang="vi-VN" sz="2100" b="1" kern="0">
                <a:solidFill>
                  <a:srgbClr val="0000FF"/>
                </a:solidFill>
                <a:latin typeface="Arial" charset="0"/>
              </a:rPr>
              <a:t>ong nội quy thư </a:t>
            </a:r>
            <a:r>
              <a:rPr lang="vi-VN" sz="2100" b="1" kern="0" smtClean="0">
                <a:solidFill>
                  <a:srgbClr val="0000FF"/>
                </a:solidFill>
                <a:latin typeface="Arial" charset="0"/>
              </a:rPr>
              <a:t>viện;</a:t>
            </a:r>
            <a:endParaRPr lang="en-US" sz="2100" b="1" kern="0" smtClean="0">
              <a:solidFill>
                <a:srgbClr val="0000FF"/>
              </a:solidFill>
              <a:latin typeface="Arial" charset="0"/>
            </a:endParaRPr>
          </a:p>
          <a:p>
            <a:pPr marL="579438" indent="-457200" algn="just" eaLnBrk="1" hangingPunct="1">
              <a:lnSpc>
                <a:spcPct val="110000"/>
              </a:lnSpc>
              <a:spcBef>
                <a:spcPts val="1000"/>
              </a:spcBef>
              <a:spcAft>
                <a:spcPts val="0"/>
              </a:spcAft>
              <a:buClr>
                <a:srgbClr val="FF0000"/>
              </a:buClr>
              <a:buFont typeface="+mj-lt"/>
              <a:buAutoNum type="alphaLcParenR"/>
              <a:defRPr/>
            </a:pPr>
            <a:r>
              <a:rPr lang="vi-VN" sz="2100" b="1" kern="0" smtClean="0">
                <a:solidFill>
                  <a:srgbClr val="0000FF"/>
                </a:solidFill>
                <a:latin typeface="Arial" charset="0"/>
              </a:rPr>
              <a:t>Tra </a:t>
            </a:r>
            <a:r>
              <a:rPr lang="vi-VN" sz="2100" b="1" kern="0">
                <a:solidFill>
                  <a:srgbClr val="0000FF"/>
                </a:solidFill>
                <a:latin typeface="Arial" charset="0"/>
              </a:rPr>
              <a:t>c</a:t>
            </a:r>
            <a:r>
              <a:rPr lang="en-US" sz="2100" b="1" kern="0">
                <a:solidFill>
                  <a:srgbClr val="0000FF"/>
                </a:solidFill>
                <a:latin typeface="Arial" charset="0"/>
              </a:rPr>
              <a:t>ứ</a:t>
            </a:r>
            <a:r>
              <a:rPr lang="vi-VN" sz="2100" b="1" kern="0">
                <a:solidFill>
                  <a:srgbClr val="0000FF"/>
                </a:solidFill>
                <a:latin typeface="Arial" charset="0"/>
              </a:rPr>
              <a:t>u thông tin </a:t>
            </a:r>
            <a:r>
              <a:rPr lang="en-US" sz="2100" b="1" kern="0">
                <a:solidFill>
                  <a:srgbClr val="0000FF"/>
                </a:solidFill>
                <a:latin typeface="Arial" charset="0"/>
              </a:rPr>
              <a:t>tr</a:t>
            </a:r>
            <a:r>
              <a:rPr lang="vi-VN" sz="2100" b="1" kern="0">
                <a:solidFill>
                  <a:srgbClr val="0000FF"/>
                </a:solidFill>
                <a:latin typeface="Arial" charset="0"/>
              </a:rPr>
              <a:t>ên không gian mạng; tiếp nhận thông tin về tài nguyên thông tin thông qua hệ thống tra cứu hoặc hình thức tiếp nhận thông tin, tra cứu </a:t>
            </a:r>
            <a:r>
              <a:rPr lang="vi-VN" sz="2100" b="1" kern="0" smtClean="0">
                <a:solidFill>
                  <a:srgbClr val="0000FF"/>
                </a:solidFill>
                <a:latin typeface="Arial" charset="0"/>
              </a:rPr>
              <a:t>khác;</a:t>
            </a:r>
            <a:endParaRPr lang="en-US" sz="2100" b="1" kern="0" smtClean="0">
              <a:solidFill>
                <a:srgbClr val="0000FF"/>
              </a:solidFill>
              <a:latin typeface="Arial" charset="0"/>
            </a:endParaRPr>
          </a:p>
          <a:p>
            <a:pPr marL="579438" indent="-457200" algn="just" eaLnBrk="1" hangingPunct="1">
              <a:lnSpc>
                <a:spcPct val="110000"/>
              </a:lnSpc>
              <a:spcBef>
                <a:spcPts val="1000"/>
              </a:spcBef>
              <a:spcAft>
                <a:spcPts val="0"/>
              </a:spcAft>
              <a:buClr>
                <a:srgbClr val="FF0000"/>
              </a:buClr>
              <a:buFont typeface="+mj-lt"/>
              <a:buAutoNum type="alphaLcParenR"/>
              <a:defRPr/>
            </a:pPr>
            <a:r>
              <a:rPr lang="vi-VN" sz="2100" b="1" kern="0" smtClean="0">
                <a:solidFill>
                  <a:srgbClr val="0000FF"/>
                </a:solidFill>
                <a:latin typeface="Arial" charset="0"/>
              </a:rPr>
              <a:t>Được </a:t>
            </a:r>
            <a:r>
              <a:rPr lang="vi-VN" sz="2100" b="1" kern="0">
                <a:solidFill>
                  <a:srgbClr val="0000FF"/>
                </a:solidFill>
                <a:latin typeface="Arial" charset="0"/>
              </a:rPr>
              <a:t>giúp đ</a:t>
            </a:r>
            <a:r>
              <a:rPr lang="en-US" sz="2100" b="1" kern="0">
                <a:solidFill>
                  <a:srgbClr val="0000FF"/>
                </a:solidFill>
                <a:latin typeface="Arial" charset="0"/>
              </a:rPr>
              <a:t>ỡ</a:t>
            </a:r>
            <a:r>
              <a:rPr lang="vi-VN" sz="2100" b="1" kern="0">
                <a:solidFill>
                  <a:srgbClr val="0000FF"/>
                </a:solidFill>
                <a:latin typeface="Arial" charset="0"/>
              </a:rPr>
              <a:t>, tư vấn về tìm kiếm, lựa chọn tài nguyên thông tin phù hợp với yêu </a:t>
            </a:r>
            <a:r>
              <a:rPr lang="vi-VN" sz="2100" b="1" kern="0" smtClean="0">
                <a:solidFill>
                  <a:srgbClr val="0000FF"/>
                </a:solidFill>
                <a:latin typeface="Arial" charset="0"/>
              </a:rPr>
              <a:t>cầu;</a:t>
            </a:r>
            <a:endParaRPr lang="en-US" sz="2100" b="1" kern="0" smtClean="0">
              <a:solidFill>
                <a:srgbClr val="0000FF"/>
              </a:solidFill>
              <a:latin typeface="Arial" charset="0"/>
            </a:endParaRPr>
          </a:p>
          <a:p>
            <a:pPr marL="579438" indent="-457200" algn="just" eaLnBrk="1" hangingPunct="1">
              <a:lnSpc>
                <a:spcPct val="110000"/>
              </a:lnSpc>
              <a:spcBef>
                <a:spcPts val="1000"/>
              </a:spcBef>
              <a:spcAft>
                <a:spcPts val="0"/>
              </a:spcAft>
              <a:buClr>
                <a:srgbClr val="FF0000"/>
              </a:buClr>
              <a:buFont typeface="+mj-lt"/>
              <a:buAutoNum type="alphaLcParenR"/>
              <a:defRPr/>
            </a:pPr>
            <a:r>
              <a:rPr lang="vi-VN" sz="2100" b="1" kern="0" smtClean="0">
                <a:solidFill>
                  <a:srgbClr val="0000FF"/>
                </a:solidFill>
                <a:latin typeface="Arial" charset="0"/>
              </a:rPr>
              <a:t>Hoạt </a:t>
            </a:r>
            <a:r>
              <a:rPr lang="vi-VN" sz="2100" b="1" kern="0">
                <a:solidFill>
                  <a:srgbClr val="0000FF"/>
                </a:solidFill>
                <a:latin typeface="Arial" charset="0"/>
              </a:rPr>
              <a:t>động khác theo quy định</a:t>
            </a:r>
            <a:r>
              <a:rPr lang="vi-VN" sz="2100" b="1" kern="0" smtClean="0">
                <a:solidFill>
                  <a:srgbClr val="0000FF"/>
                </a:solidFill>
                <a:latin typeface="Arial" charset="0"/>
              </a:rPr>
              <a:t>.</a:t>
            </a:r>
            <a:endParaRPr lang="en-US" sz="2100" b="1" ker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algn="ctr"/>
            <a:r>
              <a:rPr lang="vi-VN" sz="2600" b="1" smtClean="0">
                <a:solidFill>
                  <a:srgbClr val="FF0000"/>
                </a:solidFill>
                <a:latin typeface="Arial" panose="020B0604020202020204" pitchFamily="34" charset="0"/>
                <a:cs typeface="Arial" panose="020B0604020202020204" pitchFamily="34" charset="0"/>
              </a:rPr>
              <a:t>Điều </a:t>
            </a:r>
            <a:r>
              <a:rPr lang="vi-VN" sz="2600" b="1">
                <a:solidFill>
                  <a:srgbClr val="FF0000"/>
                </a:solidFill>
                <a:latin typeface="Arial" panose="020B0604020202020204" pitchFamily="34" charset="0"/>
                <a:cs typeface="Arial" panose="020B0604020202020204" pitchFamily="34" charset="0"/>
              </a:rPr>
              <a:t>42. Quyền của người sử dụng thư viện</a:t>
            </a:r>
            <a:endParaRPr lang="en-US" sz="2600" b="1">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4709265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457200" algn="just" eaLnBrk="1" hangingPunct="1">
              <a:lnSpc>
                <a:spcPct val="114000"/>
              </a:lnSpc>
              <a:spcBef>
                <a:spcPts val="1200"/>
              </a:spcBef>
              <a:spcAft>
                <a:spcPts val="0"/>
              </a:spcAft>
              <a:buClr>
                <a:srgbClr val="FF0000"/>
              </a:buClr>
              <a:buFont typeface="+mj-lt"/>
              <a:buAutoNum type="arabicPeriod" startAt="3"/>
              <a:defRPr/>
            </a:pPr>
            <a:r>
              <a:rPr lang="vi-VN" sz="2300" b="1" kern="0" smtClean="0">
                <a:solidFill>
                  <a:srgbClr val="0000FF"/>
                </a:solidFill>
                <a:latin typeface="Arial" charset="0"/>
              </a:rPr>
              <a:t>Được </a:t>
            </a:r>
            <a:r>
              <a:rPr lang="vi-VN" sz="2300" b="1" kern="0">
                <a:solidFill>
                  <a:srgbClr val="0000FF"/>
                </a:solidFill>
                <a:latin typeface="Arial" charset="0"/>
              </a:rPr>
              <a:t>sử dụng dịch vụ thư viện theo danh mục dịch vụ do thư viện cung </a:t>
            </a:r>
            <a:r>
              <a:rPr lang="vi-VN" sz="2300" b="1" kern="0" smtClean="0">
                <a:solidFill>
                  <a:srgbClr val="0000FF"/>
                </a:solidFill>
                <a:latin typeface="Arial" charset="0"/>
              </a:rPr>
              <a:t>cấp.</a:t>
            </a:r>
            <a:endParaRPr lang="en-US" sz="2300" b="1" kern="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mj-lt"/>
              <a:buAutoNum type="arabicPeriod" startAt="3"/>
              <a:defRPr/>
            </a:pPr>
            <a:r>
              <a:rPr lang="vi-VN" sz="2300" b="1" kern="0" smtClean="0">
                <a:solidFill>
                  <a:srgbClr val="0000FF"/>
                </a:solidFill>
                <a:latin typeface="Arial" charset="0"/>
              </a:rPr>
              <a:t>Được </a:t>
            </a:r>
            <a:r>
              <a:rPr lang="vi-VN" sz="2300" b="1" kern="0">
                <a:solidFill>
                  <a:srgbClr val="0000FF"/>
                </a:solidFill>
                <a:latin typeface="Arial" charset="0"/>
              </a:rPr>
              <a:t>hướng dẫn sử dụng thư viện, hỗ trợ, trang bị kỹ năng tìm ki</a:t>
            </a:r>
            <a:r>
              <a:rPr lang="en-US" sz="2300" b="1" kern="0">
                <a:solidFill>
                  <a:srgbClr val="0000FF"/>
                </a:solidFill>
                <a:latin typeface="Arial" charset="0"/>
              </a:rPr>
              <a:t>ế</a:t>
            </a:r>
            <a:r>
              <a:rPr lang="vi-VN" sz="2300" b="1" kern="0">
                <a:solidFill>
                  <a:srgbClr val="0000FF"/>
                </a:solidFill>
                <a:latin typeface="Arial" charset="0"/>
              </a:rPr>
              <a:t>m, khai thác và sử dụng thông </a:t>
            </a:r>
            <a:r>
              <a:rPr lang="vi-VN" sz="2300" b="1" kern="0" smtClean="0">
                <a:solidFill>
                  <a:srgbClr val="0000FF"/>
                </a:solidFill>
                <a:latin typeface="Arial" charset="0"/>
              </a:rPr>
              <a:t>tin.</a:t>
            </a:r>
            <a:endParaRPr lang="en-US" sz="2300" b="1" kern="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mj-lt"/>
              <a:buAutoNum type="arabicPeriod" startAt="3"/>
              <a:defRPr/>
            </a:pPr>
            <a:r>
              <a:rPr lang="vi-VN" sz="2300" b="1" kern="0" smtClean="0">
                <a:solidFill>
                  <a:srgbClr val="0000FF"/>
                </a:solidFill>
                <a:latin typeface="Arial" charset="0"/>
              </a:rPr>
              <a:t>Được </a:t>
            </a:r>
            <a:r>
              <a:rPr lang="vi-VN" sz="2300" b="1" kern="0">
                <a:solidFill>
                  <a:srgbClr val="0000FF"/>
                </a:solidFill>
                <a:latin typeface="Arial" charset="0"/>
              </a:rPr>
              <a:t>tham gia các hoạt động dành cho người sử dụng thư viện do thư viện tổ </a:t>
            </a:r>
            <a:r>
              <a:rPr lang="vi-VN" sz="2300" b="1" kern="0" smtClean="0">
                <a:solidFill>
                  <a:srgbClr val="0000FF"/>
                </a:solidFill>
                <a:latin typeface="Arial" charset="0"/>
              </a:rPr>
              <a:t>chức.</a:t>
            </a:r>
            <a:endParaRPr lang="en-US" sz="2300" b="1" kern="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mj-lt"/>
              <a:buAutoNum type="arabicPeriod" startAt="3"/>
              <a:defRPr/>
            </a:pPr>
            <a:r>
              <a:rPr lang="vi-VN" sz="2300" b="1" kern="0" smtClean="0">
                <a:solidFill>
                  <a:srgbClr val="0000FF"/>
                </a:solidFill>
                <a:latin typeface="Arial" charset="0"/>
              </a:rPr>
              <a:t>Được </a:t>
            </a:r>
            <a:r>
              <a:rPr lang="vi-VN" sz="2300" b="1" kern="0">
                <a:solidFill>
                  <a:srgbClr val="0000FF"/>
                </a:solidFill>
                <a:latin typeface="Arial" charset="0"/>
              </a:rPr>
              <a:t>lựa chọn thư viện phù hợp với nhu cầu và quy chế, nội quy thư </a:t>
            </a:r>
            <a:r>
              <a:rPr lang="vi-VN" sz="2300" b="1" kern="0" smtClean="0">
                <a:solidFill>
                  <a:srgbClr val="0000FF"/>
                </a:solidFill>
                <a:latin typeface="Arial" charset="0"/>
              </a:rPr>
              <a:t>viện.</a:t>
            </a:r>
            <a:endParaRPr lang="en-US" sz="2300" b="1" kern="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mj-lt"/>
              <a:buAutoNum type="arabicPeriod" startAt="3"/>
              <a:defRPr/>
            </a:pPr>
            <a:r>
              <a:rPr lang="vi-VN" sz="2300" b="1" kern="0" smtClean="0">
                <a:solidFill>
                  <a:srgbClr val="0000FF"/>
                </a:solidFill>
                <a:latin typeface="Arial" charset="0"/>
              </a:rPr>
              <a:t>Được </a:t>
            </a:r>
            <a:r>
              <a:rPr lang="vi-VN" sz="2300" b="1" kern="0">
                <a:solidFill>
                  <a:srgbClr val="0000FF"/>
                </a:solidFill>
                <a:latin typeface="Arial" charset="0"/>
              </a:rPr>
              <a:t>khiếu nại, tố cáo về hành vi hạn chế quyền sử dụng thư viện</a:t>
            </a:r>
            <a:r>
              <a:rPr lang="vi-VN" sz="2300" b="1" kern="0" smtClean="0">
                <a:solidFill>
                  <a:srgbClr val="0000FF"/>
                </a:solidFill>
                <a:latin typeface="Arial" charset="0"/>
              </a:rPr>
              <a:t>.</a:t>
            </a:r>
            <a:endParaRPr lang="en-US" sz="2300" b="1" ker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algn="ctr"/>
            <a:r>
              <a:rPr lang="vi-VN" sz="2600" b="1" smtClean="0">
                <a:solidFill>
                  <a:srgbClr val="FF0000"/>
                </a:solidFill>
                <a:latin typeface="Arial" panose="020B0604020202020204" pitchFamily="34" charset="0"/>
                <a:cs typeface="Arial" panose="020B0604020202020204" pitchFamily="34" charset="0"/>
              </a:rPr>
              <a:t>Điều </a:t>
            </a:r>
            <a:r>
              <a:rPr lang="vi-VN" sz="2600" b="1">
                <a:solidFill>
                  <a:srgbClr val="FF0000"/>
                </a:solidFill>
                <a:latin typeface="Arial" panose="020B0604020202020204" pitchFamily="34" charset="0"/>
                <a:cs typeface="Arial" panose="020B0604020202020204" pitchFamily="34" charset="0"/>
              </a:rPr>
              <a:t>42. Quyền của người sử dụng thư viện</a:t>
            </a:r>
            <a:endParaRPr lang="en-US" sz="2600" b="1">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4334483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457200" algn="just" eaLnBrk="1" hangingPunct="1">
              <a:lnSpc>
                <a:spcPct val="114000"/>
              </a:lnSpc>
              <a:spcBef>
                <a:spcPts val="1200"/>
              </a:spcBef>
              <a:spcAft>
                <a:spcPts val="0"/>
              </a:spcAft>
              <a:buClr>
                <a:srgbClr val="FF0000"/>
              </a:buClr>
              <a:buFont typeface="+mj-lt"/>
              <a:buAutoNum type="arabicPeriod"/>
              <a:defRPr/>
            </a:pPr>
            <a:r>
              <a:rPr lang="vi-VN" sz="2400" b="1" kern="0" smtClean="0">
                <a:solidFill>
                  <a:srgbClr val="0000FF"/>
                </a:solidFill>
                <a:latin typeface="Arial" charset="0"/>
              </a:rPr>
              <a:t>Chấp </a:t>
            </a:r>
            <a:r>
              <a:rPr lang="vi-VN" sz="2400" b="1" kern="0">
                <a:solidFill>
                  <a:srgbClr val="0000FF"/>
                </a:solidFill>
                <a:latin typeface="Arial" charset="0"/>
              </a:rPr>
              <a:t>hành quy định của pháp luật và nội quy thư </a:t>
            </a:r>
            <a:r>
              <a:rPr lang="vi-VN" sz="2400" b="1" kern="0" smtClean="0">
                <a:solidFill>
                  <a:srgbClr val="0000FF"/>
                </a:solidFill>
                <a:latin typeface="Arial" charset="0"/>
              </a:rPr>
              <a:t>viện.</a:t>
            </a:r>
            <a:endParaRPr lang="en-US" sz="2400" b="1" kern="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mj-lt"/>
              <a:buAutoNum type="arabicPeriod"/>
              <a:defRPr/>
            </a:pPr>
            <a:r>
              <a:rPr lang="vi-VN" sz="2400" b="1" kern="0" smtClean="0">
                <a:solidFill>
                  <a:srgbClr val="0000FF"/>
                </a:solidFill>
                <a:latin typeface="Arial" charset="0"/>
              </a:rPr>
              <a:t>Thanh </a:t>
            </a:r>
            <a:r>
              <a:rPr lang="vi-VN" sz="2400" b="1" kern="0">
                <a:solidFill>
                  <a:srgbClr val="0000FF"/>
                </a:solidFill>
                <a:latin typeface="Arial" charset="0"/>
              </a:rPr>
              <a:t>toán đầy đủ chi phí làm thẻ và sử dụng dịch vụ thư viện theo quy </a:t>
            </a:r>
            <a:r>
              <a:rPr lang="vi-VN" sz="2400" b="1" kern="0" smtClean="0">
                <a:solidFill>
                  <a:srgbClr val="0000FF"/>
                </a:solidFill>
                <a:latin typeface="Arial" charset="0"/>
              </a:rPr>
              <a:t>định.</a:t>
            </a:r>
            <a:endParaRPr lang="en-US" sz="2400" b="1" kern="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mj-lt"/>
              <a:buAutoNum type="arabicPeriod"/>
              <a:defRPr/>
            </a:pPr>
            <a:r>
              <a:rPr lang="vi-VN" sz="2400" b="1" kern="0" smtClean="0">
                <a:solidFill>
                  <a:srgbClr val="0000FF"/>
                </a:solidFill>
                <a:latin typeface="Arial" charset="0"/>
              </a:rPr>
              <a:t>Bảo </a:t>
            </a:r>
            <a:r>
              <a:rPr lang="vi-VN" sz="2400" b="1" kern="0">
                <a:solidFill>
                  <a:srgbClr val="0000FF"/>
                </a:solidFill>
                <a:latin typeface="Arial" charset="0"/>
              </a:rPr>
              <a:t>quản tài nguyên thông tin và tài sản khác của </a:t>
            </a:r>
            <a:r>
              <a:rPr lang="en-US" sz="2400" b="1" kern="0" smtClean="0">
                <a:solidFill>
                  <a:srgbClr val="0000FF"/>
                </a:solidFill>
                <a:latin typeface="Arial" charset="0"/>
              </a:rPr>
              <a:t/>
            </a:r>
            <a:br>
              <a:rPr lang="en-US" sz="2400" b="1" kern="0" smtClean="0">
                <a:solidFill>
                  <a:srgbClr val="0000FF"/>
                </a:solidFill>
                <a:latin typeface="Arial" charset="0"/>
              </a:rPr>
            </a:br>
            <a:r>
              <a:rPr lang="vi-VN" sz="2400" b="1" kern="0" smtClean="0">
                <a:solidFill>
                  <a:srgbClr val="0000FF"/>
                </a:solidFill>
                <a:latin typeface="Arial" charset="0"/>
              </a:rPr>
              <a:t>thư viện.</a:t>
            </a:r>
            <a:endParaRPr lang="en-US" sz="2400" b="1" kern="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mj-lt"/>
              <a:buAutoNum type="arabicPeriod"/>
              <a:defRPr/>
            </a:pPr>
            <a:r>
              <a:rPr lang="vi-VN" sz="2400" b="1" kern="0" smtClean="0">
                <a:solidFill>
                  <a:srgbClr val="0000FF"/>
                </a:solidFill>
                <a:latin typeface="Arial" charset="0"/>
              </a:rPr>
              <a:t>Bồi </a:t>
            </a:r>
            <a:r>
              <a:rPr lang="vi-VN" sz="2400" b="1" kern="0">
                <a:solidFill>
                  <a:srgbClr val="0000FF"/>
                </a:solidFill>
                <a:latin typeface="Arial" charset="0"/>
              </a:rPr>
              <a:t>thường thiệt hại theo quy định</a:t>
            </a:r>
            <a:r>
              <a:rPr lang="vi-VN" sz="2400" b="1" kern="0" smtClean="0">
                <a:solidFill>
                  <a:srgbClr val="0000FF"/>
                </a:solidFill>
                <a:latin typeface="Arial" charset="0"/>
              </a:rPr>
              <a:t>.</a:t>
            </a:r>
            <a:endParaRPr lang="en-US" sz="2400" b="1" ker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algn="ctr"/>
            <a:r>
              <a:rPr lang="vi-VN" sz="2600" b="1" smtClean="0">
                <a:solidFill>
                  <a:srgbClr val="FF0000"/>
                </a:solidFill>
                <a:latin typeface="Arial" panose="020B0604020202020204" pitchFamily="34" charset="0"/>
                <a:cs typeface="Arial" panose="020B0604020202020204" pitchFamily="34" charset="0"/>
              </a:rPr>
              <a:t>Điều </a:t>
            </a:r>
            <a:r>
              <a:rPr lang="vi-VN" sz="2600" b="1">
                <a:solidFill>
                  <a:srgbClr val="FF0000"/>
                </a:solidFill>
                <a:latin typeface="Arial" panose="020B0604020202020204" pitchFamily="34" charset="0"/>
                <a:cs typeface="Arial" panose="020B0604020202020204" pitchFamily="34" charset="0"/>
              </a:rPr>
              <a:t>43. Nghĩa vụ của người sử dụng thư viện</a:t>
            </a:r>
            <a:endParaRPr lang="en-US" sz="2600" b="1">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2164838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1"/>
          <p:cNvPicPr>
            <a:picLocks/>
          </p:cNvPicPr>
          <p:nvPr/>
        </p:nvPicPr>
        <p:blipFill>
          <a:blip r:embed="rId2">
            <a:extLst>
              <a:ext uri="{28A0092B-C50C-407E-A947-70E740481C1C}">
                <a14:useLocalDpi xmlns:a14="http://schemas.microsoft.com/office/drawing/2010/main" val="0"/>
              </a:ext>
            </a:extLst>
          </a:blip>
          <a:stretch>
            <a:fillRect/>
          </a:stretch>
        </p:blipFill>
        <p:spPr>
          <a:xfrm>
            <a:off x="18245" y="381000"/>
            <a:ext cx="9144000" cy="6144768"/>
          </a:xfrm>
          <a:prstGeom prst="rect">
            <a:avLst/>
          </a:prstGeom>
        </p:spPr>
      </p:pic>
    </p:spTree>
    <p:extLst>
      <p:ext uri="{BB962C8B-B14F-4D97-AF65-F5344CB8AC3E}">
        <p14:creationId xmlns:p14="http://schemas.microsoft.com/office/powerpoint/2010/main" val="322531057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457200" algn="just" eaLnBrk="1" hangingPunct="1">
              <a:lnSpc>
                <a:spcPct val="114000"/>
              </a:lnSpc>
              <a:spcBef>
                <a:spcPts val="1200"/>
              </a:spcBef>
              <a:spcAft>
                <a:spcPts val="0"/>
              </a:spcAft>
              <a:buClr>
                <a:srgbClr val="FF0000"/>
              </a:buClr>
              <a:buFont typeface="+mj-lt"/>
              <a:buAutoNum type="arabicPeriod"/>
              <a:defRPr/>
            </a:pPr>
            <a:r>
              <a:rPr lang="vi-VN" sz="2400" b="1" kern="0" smtClean="0">
                <a:solidFill>
                  <a:srgbClr val="0000FF"/>
                </a:solidFill>
                <a:latin typeface="Arial" charset="0"/>
              </a:rPr>
              <a:t>Xây </a:t>
            </a:r>
            <a:r>
              <a:rPr lang="vi-VN" sz="2400" b="1" kern="0">
                <a:solidFill>
                  <a:srgbClr val="0000FF"/>
                </a:solidFill>
                <a:latin typeface="Arial" charset="0"/>
              </a:rPr>
              <a:t>dựng, tổ chức thực hiện kế hoạch hoạt động thư viện, phát triển tài nguyên thông tin và phát triển văn hóa đọc</a:t>
            </a:r>
            <a:r>
              <a:rPr lang="en-US" sz="2400" b="1" kern="0" smtClean="0">
                <a:solidFill>
                  <a:srgbClr val="0000FF"/>
                </a:solidFill>
                <a:latin typeface="Arial" charset="0"/>
              </a:rPr>
              <a:t>.</a:t>
            </a:r>
          </a:p>
          <a:p>
            <a:pPr marL="579438" indent="-457200" algn="just" eaLnBrk="1" hangingPunct="1">
              <a:lnSpc>
                <a:spcPct val="114000"/>
              </a:lnSpc>
              <a:spcBef>
                <a:spcPts val="1200"/>
              </a:spcBef>
              <a:spcAft>
                <a:spcPts val="0"/>
              </a:spcAft>
              <a:buClr>
                <a:srgbClr val="FF0000"/>
              </a:buClr>
              <a:buFont typeface="+mj-lt"/>
              <a:buAutoNum type="arabicPeriod"/>
              <a:defRPr/>
            </a:pPr>
            <a:r>
              <a:rPr lang="vi-VN" sz="2400" b="1" kern="0" smtClean="0">
                <a:solidFill>
                  <a:srgbClr val="0000FF"/>
                </a:solidFill>
                <a:latin typeface="Arial" charset="0"/>
              </a:rPr>
              <a:t>Sử </a:t>
            </a:r>
            <a:r>
              <a:rPr lang="vi-VN" sz="2400" b="1" kern="0">
                <a:solidFill>
                  <a:srgbClr val="0000FF"/>
                </a:solidFill>
                <a:latin typeface="Arial" charset="0"/>
              </a:rPr>
              <a:t>dụng hiệu quả nguồn lực đầu tư cho thư </a:t>
            </a:r>
            <a:r>
              <a:rPr lang="vi-VN" sz="2400" b="1" kern="0" smtClean="0">
                <a:solidFill>
                  <a:srgbClr val="0000FF"/>
                </a:solidFill>
                <a:latin typeface="Arial" charset="0"/>
              </a:rPr>
              <a:t>viện.</a:t>
            </a:r>
            <a:endParaRPr lang="en-US" sz="2400" b="1" kern="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mj-lt"/>
              <a:buAutoNum type="arabicPeriod"/>
              <a:defRPr/>
            </a:pPr>
            <a:r>
              <a:rPr lang="vi-VN" sz="2400" b="1" kern="0" smtClean="0">
                <a:solidFill>
                  <a:srgbClr val="0000FF"/>
                </a:solidFill>
                <a:latin typeface="Arial" charset="0"/>
              </a:rPr>
              <a:t>Tạo </a:t>
            </a:r>
            <a:r>
              <a:rPr lang="vi-VN" sz="2400" b="1" kern="0">
                <a:solidFill>
                  <a:srgbClr val="0000FF"/>
                </a:solidFill>
                <a:latin typeface="Arial" charset="0"/>
              </a:rPr>
              <a:t>điều kiện cho người làm công t</a:t>
            </a:r>
            <a:r>
              <a:rPr lang="en-US" sz="2400" b="1" kern="0">
                <a:solidFill>
                  <a:srgbClr val="0000FF"/>
                </a:solidFill>
                <a:latin typeface="Arial" charset="0"/>
              </a:rPr>
              <a:t>á</a:t>
            </a:r>
            <a:r>
              <a:rPr lang="vi-VN" sz="2400" b="1" kern="0">
                <a:solidFill>
                  <a:srgbClr val="0000FF"/>
                </a:solidFill>
                <a:latin typeface="Arial" charset="0"/>
              </a:rPr>
              <a:t>c thư viện được bồ</a:t>
            </a:r>
            <a:r>
              <a:rPr lang="en-US" sz="2400" b="1" kern="0">
                <a:solidFill>
                  <a:srgbClr val="0000FF"/>
                </a:solidFill>
                <a:latin typeface="Arial" charset="0"/>
              </a:rPr>
              <a:t>i </a:t>
            </a:r>
            <a:r>
              <a:rPr lang="vi-VN" sz="2400" b="1" kern="0">
                <a:solidFill>
                  <a:srgbClr val="0000FF"/>
                </a:solidFill>
                <a:latin typeface="Arial" charset="0"/>
              </a:rPr>
              <a:t>dưỡng nâng cao trình độ chuyên môn, nghiệp </a:t>
            </a:r>
            <a:r>
              <a:rPr lang="vi-VN" sz="2400" b="1" kern="0" smtClean="0">
                <a:solidFill>
                  <a:srgbClr val="0000FF"/>
                </a:solidFill>
                <a:latin typeface="Arial" charset="0"/>
              </a:rPr>
              <a:t>vụ.</a:t>
            </a:r>
            <a:endParaRPr lang="en-US" sz="2400" b="1" kern="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mj-lt"/>
              <a:buAutoNum type="arabicPeriod"/>
              <a:defRPr/>
            </a:pPr>
            <a:r>
              <a:rPr lang="vi-VN" sz="2400" b="1" kern="0" smtClean="0">
                <a:solidFill>
                  <a:srgbClr val="0000FF"/>
                </a:solidFill>
                <a:latin typeface="Arial" charset="0"/>
              </a:rPr>
              <a:t>Thực </a:t>
            </a:r>
            <a:r>
              <a:rPr lang="vi-VN" sz="2400" b="1" kern="0">
                <a:solidFill>
                  <a:srgbClr val="0000FF"/>
                </a:solidFill>
                <a:latin typeface="Arial" charset="0"/>
              </a:rPr>
              <a:t>hiện chế độ thống kê, thông t</a:t>
            </a:r>
            <a:r>
              <a:rPr lang="en-US" sz="2400" b="1" kern="0">
                <a:solidFill>
                  <a:srgbClr val="0000FF"/>
                </a:solidFill>
                <a:latin typeface="Arial" charset="0"/>
              </a:rPr>
              <a:t>i</a:t>
            </a:r>
            <a:r>
              <a:rPr lang="vi-VN" sz="2400" b="1" kern="0">
                <a:solidFill>
                  <a:srgbClr val="0000FF"/>
                </a:solidFill>
                <a:latin typeface="Arial" charset="0"/>
              </a:rPr>
              <a:t>n, báo cáo hoạt động thư viện với cơ quan, tổ chức thành lập thư viện và cơ quan nhà nước có th</a:t>
            </a:r>
            <a:r>
              <a:rPr lang="en-US" sz="2400" b="1" kern="0">
                <a:solidFill>
                  <a:srgbClr val="0000FF"/>
                </a:solidFill>
                <a:latin typeface="Arial" charset="0"/>
              </a:rPr>
              <a:t>ẩ</a:t>
            </a:r>
            <a:r>
              <a:rPr lang="vi-VN" sz="2400" b="1" kern="0">
                <a:solidFill>
                  <a:srgbClr val="0000FF"/>
                </a:solidFill>
                <a:latin typeface="Arial" charset="0"/>
              </a:rPr>
              <a:t>m </a:t>
            </a:r>
            <a:r>
              <a:rPr lang="vi-VN" sz="2400" b="1" kern="0" smtClean="0">
                <a:solidFill>
                  <a:srgbClr val="0000FF"/>
                </a:solidFill>
                <a:latin typeface="Arial" charset="0"/>
              </a:rPr>
              <a:t>quyền.</a:t>
            </a:r>
            <a:endParaRPr lang="en-US" sz="2400" b="1" kern="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mj-lt"/>
              <a:buAutoNum type="arabicPeriod"/>
              <a:defRPr/>
            </a:pPr>
            <a:r>
              <a:rPr lang="vi-VN" sz="2400" b="1" kern="0" smtClean="0">
                <a:solidFill>
                  <a:srgbClr val="0000FF"/>
                </a:solidFill>
                <a:latin typeface="Arial" charset="0"/>
              </a:rPr>
              <a:t>Tổ </a:t>
            </a:r>
            <a:r>
              <a:rPr lang="vi-VN" sz="2400" b="1" kern="0">
                <a:solidFill>
                  <a:srgbClr val="0000FF"/>
                </a:solidFill>
                <a:latin typeface="Arial" charset="0"/>
              </a:rPr>
              <a:t>chức thực hiện liên thông thư viện với phương thức thích hợp</a:t>
            </a:r>
            <a:r>
              <a:rPr lang="vi-VN" sz="2400" b="1" kern="0" smtClean="0">
                <a:solidFill>
                  <a:srgbClr val="0000FF"/>
                </a:solidFill>
                <a:latin typeface="Arial" charset="0"/>
              </a:rPr>
              <a:t>.</a:t>
            </a:r>
            <a:endParaRPr lang="en-US" sz="2400" b="1" ker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algn="ctr"/>
            <a:r>
              <a:rPr lang="en-US" sz="2600" b="1" smtClean="0">
                <a:solidFill>
                  <a:srgbClr val="FF0000"/>
                </a:solidFill>
                <a:latin typeface="Arial" panose="020B0604020202020204" pitchFamily="34" charset="0"/>
                <a:cs typeface="Arial" panose="020B0604020202020204" pitchFamily="34" charset="0"/>
              </a:rPr>
              <a:t>Điều </a:t>
            </a:r>
            <a:r>
              <a:rPr lang="en-US" sz="2600" b="1">
                <a:solidFill>
                  <a:srgbClr val="FF0000"/>
                </a:solidFill>
                <a:latin typeface="Arial" panose="020B0604020202020204" pitchFamily="34" charset="0"/>
                <a:cs typeface="Arial" panose="020B0604020202020204" pitchFamily="34" charset="0"/>
              </a:rPr>
              <a:t>46. Trách nhiệm của cơ quan, tổ chức, cá nhân trực tiếp quản lý thư viện</a:t>
            </a:r>
          </a:p>
        </p:txBody>
      </p:sp>
    </p:spTree>
    <p:extLst>
      <p:ext uri="{BB962C8B-B14F-4D97-AF65-F5344CB8AC3E}">
        <p14:creationId xmlns:p14="http://schemas.microsoft.com/office/powerpoint/2010/main" val="640009776"/>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457200" algn="just" eaLnBrk="1" hangingPunct="1">
              <a:lnSpc>
                <a:spcPct val="114000"/>
              </a:lnSpc>
              <a:spcBef>
                <a:spcPts val="1200"/>
              </a:spcBef>
              <a:spcAft>
                <a:spcPts val="0"/>
              </a:spcAft>
              <a:buClr>
                <a:srgbClr val="FF0000"/>
              </a:buClr>
              <a:buFont typeface="Wingdings" panose="05000000000000000000" pitchFamily="2" charset="2"/>
              <a:buChar char="v"/>
              <a:defRPr/>
            </a:pPr>
            <a:r>
              <a:rPr lang="vi-VN" sz="2200" b="1" kern="0" smtClean="0">
                <a:solidFill>
                  <a:srgbClr val="FF3399"/>
                </a:solidFill>
                <a:latin typeface="Arial" charset="0"/>
              </a:rPr>
              <a:t>Điều </a:t>
            </a:r>
            <a:r>
              <a:rPr lang="vi-VN" sz="2200" b="1" kern="0">
                <a:solidFill>
                  <a:srgbClr val="FF3399"/>
                </a:solidFill>
                <a:latin typeface="Arial" charset="0"/>
              </a:rPr>
              <a:t>48. Trách nhiệm quản lý nhà nước về </a:t>
            </a:r>
            <a:r>
              <a:rPr lang="en-US" sz="2200" b="1" kern="0" smtClean="0">
                <a:solidFill>
                  <a:srgbClr val="FF3399"/>
                </a:solidFill>
                <a:latin typeface="Arial" charset="0"/>
              </a:rPr>
              <a:t>thư viện </a:t>
            </a:r>
            <a:r>
              <a:rPr lang="vi-VN" sz="2200" b="1" kern="0" smtClean="0">
                <a:solidFill>
                  <a:srgbClr val="FF3399"/>
                </a:solidFill>
                <a:latin typeface="Arial" charset="0"/>
              </a:rPr>
              <a:t>của </a:t>
            </a:r>
            <a:r>
              <a:rPr lang="vi-VN" sz="2200" b="1" kern="0">
                <a:solidFill>
                  <a:srgbClr val="FF3399"/>
                </a:solidFill>
                <a:latin typeface="Arial" charset="0"/>
              </a:rPr>
              <a:t>Chính </a:t>
            </a:r>
            <a:r>
              <a:rPr lang="vi-VN" sz="2200" b="1" kern="0" smtClean="0">
                <a:solidFill>
                  <a:srgbClr val="FF3399"/>
                </a:solidFill>
                <a:latin typeface="Arial" charset="0"/>
              </a:rPr>
              <a:t>phủ</a:t>
            </a:r>
            <a:endParaRPr lang="en-US" sz="2200" b="1" kern="0" smtClean="0">
              <a:solidFill>
                <a:srgbClr val="FF3399"/>
              </a:solidFill>
              <a:latin typeface="Arial" charset="0"/>
            </a:endParaRPr>
          </a:p>
          <a:p>
            <a:pPr marL="579438" indent="-457200" algn="just" eaLnBrk="1" hangingPunct="1">
              <a:lnSpc>
                <a:spcPct val="114000"/>
              </a:lnSpc>
              <a:spcBef>
                <a:spcPts val="1200"/>
              </a:spcBef>
              <a:spcAft>
                <a:spcPts val="0"/>
              </a:spcAft>
              <a:buClr>
                <a:srgbClr val="FF0000"/>
              </a:buClr>
              <a:buFont typeface="+mj-lt"/>
              <a:buAutoNum type="arabicPeriod"/>
              <a:defRPr/>
            </a:pPr>
            <a:r>
              <a:rPr lang="vi-VN" sz="2200" b="1" kern="0" smtClean="0">
                <a:solidFill>
                  <a:srgbClr val="0000FF"/>
                </a:solidFill>
                <a:latin typeface="Arial" charset="0"/>
              </a:rPr>
              <a:t>Ch</a:t>
            </a:r>
            <a:r>
              <a:rPr lang="en-US" sz="2200" b="1" kern="0">
                <a:solidFill>
                  <a:srgbClr val="0000FF"/>
                </a:solidFill>
                <a:latin typeface="Arial" charset="0"/>
              </a:rPr>
              <a:t>í</a:t>
            </a:r>
            <a:r>
              <a:rPr lang="vi-VN" sz="2200" b="1" kern="0">
                <a:solidFill>
                  <a:srgbClr val="0000FF"/>
                </a:solidFill>
                <a:latin typeface="Arial" charset="0"/>
              </a:rPr>
              <a:t>nh phủ thống nhất quản lý nhà nước về thư </a:t>
            </a:r>
            <a:r>
              <a:rPr lang="vi-VN" sz="2200" b="1" kern="0" smtClean="0">
                <a:solidFill>
                  <a:srgbClr val="0000FF"/>
                </a:solidFill>
                <a:latin typeface="Arial" charset="0"/>
              </a:rPr>
              <a:t>viện.</a:t>
            </a:r>
            <a:endParaRPr lang="en-US" sz="2200" b="1" kern="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mj-lt"/>
              <a:buAutoNum type="arabicPeriod"/>
              <a:defRPr/>
            </a:pPr>
            <a:r>
              <a:rPr lang="vi-VN" sz="2200" b="1" kern="0" smtClean="0">
                <a:solidFill>
                  <a:srgbClr val="0000FF"/>
                </a:solidFill>
                <a:latin typeface="Arial" charset="0"/>
              </a:rPr>
              <a:t>Bộ </a:t>
            </a:r>
            <a:r>
              <a:rPr lang="en-US" sz="2200" b="1" kern="0" smtClean="0">
                <a:solidFill>
                  <a:srgbClr val="0000FF"/>
                </a:solidFill>
                <a:latin typeface="Arial" charset="0"/>
              </a:rPr>
              <a:t>VHTTDL </a:t>
            </a:r>
            <a:r>
              <a:rPr lang="vi-VN" sz="2200" b="1" kern="0" smtClean="0">
                <a:solidFill>
                  <a:srgbClr val="0000FF"/>
                </a:solidFill>
                <a:latin typeface="Arial" charset="0"/>
              </a:rPr>
              <a:t>là </a:t>
            </a:r>
            <a:r>
              <a:rPr lang="vi-VN" sz="2200" b="1" kern="0">
                <a:solidFill>
                  <a:srgbClr val="0000FF"/>
                </a:solidFill>
                <a:latin typeface="Arial" charset="0"/>
              </a:rPr>
              <a:t>cơ quan đầu mối giúp Chính phủ thực hiện quản lý nhà nước về thư viện trong phạm vi cả </a:t>
            </a:r>
            <a:r>
              <a:rPr lang="vi-VN" sz="2200" b="1" kern="0" smtClean="0">
                <a:solidFill>
                  <a:srgbClr val="0000FF"/>
                </a:solidFill>
                <a:latin typeface="Arial" charset="0"/>
              </a:rPr>
              <a:t>nước</a:t>
            </a:r>
            <a:r>
              <a:rPr lang="en-US" sz="2200" b="1" kern="0" smtClean="0">
                <a:solidFill>
                  <a:srgbClr val="0000FF"/>
                </a:solidFill>
                <a:latin typeface="Arial" charset="0"/>
              </a:rPr>
              <a:t>…</a:t>
            </a:r>
          </a:p>
          <a:p>
            <a:pPr marL="579438" indent="-457200" algn="just" eaLnBrk="1" hangingPunct="1">
              <a:lnSpc>
                <a:spcPct val="114000"/>
              </a:lnSpc>
              <a:spcBef>
                <a:spcPts val="1200"/>
              </a:spcBef>
              <a:spcAft>
                <a:spcPts val="0"/>
              </a:spcAft>
              <a:buClr>
                <a:srgbClr val="FF0000"/>
              </a:buClr>
              <a:buFont typeface="Wingdings" panose="05000000000000000000" pitchFamily="2" charset="2"/>
              <a:buChar char="v"/>
              <a:defRPr/>
            </a:pPr>
            <a:r>
              <a:rPr lang="vi-VN" sz="2200" b="1" kern="0" smtClean="0">
                <a:solidFill>
                  <a:srgbClr val="FF3399"/>
                </a:solidFill>
                <a:latin typeface="Arial" charset="0"/>
              </a:rPr>
              <a:t>Điều </a:t>
            </a:r>
            <a:r>
              <a:rPr lang="vi-VN" sz="2200" b="1" kern="0">
                <a:solidFill>
                  <a:srgbClr val="FF3399"/>
                </a:solidFill>
                <a:latin typeface="Arial" charset="0"/>
              </a:rPr>
              <a:t>49. Trách nhiệm quản lý nhà nước về thư viện của Bộ, cơ quan ngang </a:t>
            </a:r>
            <a:r>
              <a:rPr lang="vi-VN" sz="2200" b="1" kern="0" smtClean="0">
                <a:solidFill>
                  <a:srgbClr val="FF3399"/>
                </a:solidFill>
                <a:latin typeface="Arial" charset="0"/>
              </a:rPr>
              <a:t>Bộ</a:t>
            </a:r>
            <a:endParaRPr lang="en-US" sz="2200" b="1" kern="0" smtClean="0">
              <a:solidFill>
                <a:srgbClr val="FF3399"/>
              </a:solidFill>
              <a:latin typeface="Arial" charset="0"/>
            </a:endParaRPr>
          </a:p>
          <a:p>
            <a:pPr marL="579438" indent="-457200" algn="just" eaLnBrk="1" hangingPunct="1">
              <a:lnSpc>
                <a:spcPct val="114000"/>
              </a:lnSpc>
              <a:spcBef>
                <a:spcPts val="1200"/>
              </a:spcBef>
              <a:spcAft>
                <a:spcPts val="0"/>
              </a:spcAft>
              <a:buClr>
                <a:srgbClr val="FF0000"/>
              </a:buClr>
              <a:buFont typeface="+mj-lt"/>
              <a:buAutoNum type="arabicPeriod" startAt="2"/>
              <a:defRPr/>
            </a:pPr>
            <a:r>
              <a:rPr lang="vi-VN" sz="2200" b="1" kern="0" smtClean="0">
                <a:solidFill>
                  <a:srgbClr val="0000FF"/>
                </a:solidFill>
                <a:latin typeface="Arial" charset="0"/>
              </a:rPr>
              <a:t>Bộ </a:t>
            </a:r>
            <a:r>
              <a:rPr lang="en-US" sz="2200" b="1" kern="0" smtClean="0">
                <a:solidFill>
                  <a:srgbClr val="0000FF"/>
                </a:solidFill>
                <a:latin typeface="Arial" charset="0"/>
              </a:rPr>
              <a:t>GDĐT, </a:t>
            </a:r>
            <a:r>
              <a:rPr lang="vi-VN" sz="2200" b="1" kern="0" smtClean="0">
                <a:solidFill>
                  <a:srgbClr val="0000FF"/>
                </a:solidFill>
                <a:latin typeface="Arial" charset="0"/>
              </a:rPr>
              <a:t>Bộ </a:t>
            </a:r>
            <a:r>
              <a:rPr lang="en-US" sz="2200" b="1" kern="0" smtClean="0">
                <a:solidFill>
                  <a:srgbClr val="0000FF"/>
                </a:solidFill>
                <a:latin typeface="Arial" charset="0"/>
              </a:rPr>
              <a:t>LĐTBXH</a:t>
            </a:r>
            <a:r>
              <a:rPr lang="vi-VN" sz="2200" b="1" kern="0" smtClean="0">
                <a:solidFill>
                  <a:srgbClr val="0000FF"/>
                </a:solidFill>
                <a:latin typeface="Arial" charset="0"/>
              </a:rPr>
              <a:t>, </a:t>
            </a:r>
            <a:r>
              <a:rPr lang="vi-VN" sz="2200" b="1" kern="0">
                <a:solidFill>
                  <a:srgbClr val="0000FF"/>
                </a:solidFill>
                <a:latin typeface="Arial" charset="0"/>
              </a:rPr>
              <a:t>trong phạm vi nhiệm vụ, quyền hạn của mình, chủ trì, phối hợp với Bộ </a:t>
            </a:r>
            <a:r>
              <a:rPr lang="en-US" sz="2200" b="1" kern="0" smtClean="0">
                <a:solidFill>
                  <a:srgbClr val="0000FF"/>
                </a:solidFill>
                <a:latin typeface="Arial" charset="0"/>
              </a:rPr>
              <a:t>VHTTDL </a:t>
            </a:r>
            <a:r>
              <a:rPr lang="vi-VN" sz="2200" b="1" kern="0" smtClean="0">
                <a:solidFill>
                  <a:srgbClr val="0000FF"/>
                </a:solidFill>
                <a:latin typeface="Arial" charset="0"/>
              </a:rPr>
              <a:t>tổ </a:t>
            </a:r>
            <a:r>
              <a:rPr lang="vi-VN" sz="2200" b="1" kern="0">
                <a:solidFill>
                  <a:srgbClr val="0000FF"/>
                </a:solidFill>
                <a:latin typeface="Arial" charset="0"/>
              </a:rPr>
              <a:t>chức hoạt động, xây dựng tiêu chuẩn đối v</a:t>
            </a:r>
            <a:r>
              <a:rPr lang="en-US" sz="2200" b="1" kern="0">
                <a:solidFill>
                  <a:srgbClr val="0000FF"/>
                </a:solidFill>
                <a:latin typeface="Arial" charset="0"/>
              </a:rPr>
              <a:t>ớ</a:t>
            </a:r>
            <a:r>
              <a:rPr lang="vi-VN" sz="2200" b="1" kern="0">
                <a:solidFill>
                  <a:srgbClr val="0000FF"/>
                </a:solidFill>
                <a:latin typeface="Arial" charset="0"/>
              </a:rPr>
              <a:t>i thư viện </a:t>
            </a:r>
            <a:r>
              <a:rPr lang="en-US" sz="2200" b="1" kern="0" smtClean="0">
                <a:solidFill>
                  <a:srgbClr val="0000FF"/>
                </a:solidFill>
                <a:latin typeface="Arial" charset="0"/>
              </a:rPr>
              <a:t>CSGD</a:t>
            </a:r>
            <a:r>
              <a:rPr lang="vi-VN" sz="2200" b="1" kern="0" smtClean="0">
                <a:solidFill>
                  <a:srgbClr val="0000FF"/>
                </a:solidFill>
                <a:latin typeface="Arial" charset="0"/>
              </a:rPr>
              <a:t>; </a:t>
            </a:r>
            <a:r>
              <a:rPr lang="vi-VN" sz="2200" b="1" kern="0">
                <a:solidFill>
                  <a:srgbClr val="0000FF"/>
                </a:solidFill>
                <a:latin typeface="Arial" charset="0"/>
              </a:rPr>
              <a:t>phát triển văn hóa đọc học đường; quản lý công tác đào tạo nhân lực thư viện; quản lý thư viện tại cơ sở cai nghiện bắt buộc</a:t>
            </a:r>
            <a:r>
              <a:rPr lang="vi-VN" sz="2200" b="1" kern="0" smtClean="0">
                <a:solidFill>
                  <a:srgbClr val="0000FF"/>
                </a:solidFill>
                <a:latin typeface="Arial" charset="0"/>
              </a:rPr>
              <a:t>.</a:t>
            </a:r>
            <a:endParaRPr lang="en-US" sz="2200" b="1" ker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algn="ctr"/>
            <a:r>
              <a:rPr lang="en-US" sz="2600" b="1" smtClean="0">
                <a:solidFill>
                  <a:srgbClr val="FF0000"/>
                </a:solidFill>
                <a:latin typeface="Arial" panose="020B0604020202020204" pitchFamily="34" charset="0"/>
                <a:cs typeface="Arial" panose="020B0604020202020204" pitchFamily="34" charset="0"/>
              </a:rPr>
              <a:t>CHƯƠNG </a:t>
            </a:r>
            <a:r>
              <a:rPr lang="en-US" sz="2600" b="1">
                <a:solidFill>
                  <a:srgbClr val="FF0000"/>
                </a:solidFill>
                <a:latin typeface="Arial" panose="020B0604020202020204" pitchFamily="34" charset="0"/>
                <a:cs typeface="Arial" panose="020B0604020202020204" pitchFamily="34" charset="0"/>
              </a:rPr>
              <a:t>V. </a:t>
            </a:r>
            <a:r>
              <a:rPr lang="vi-VN" sz="2600" b="1">
                <a:solidFill>
                  <a:srgbClr val="FF0000"/>
                </a:solidFill>
                <a:latin typeface="Arial" panose="020B0604020202020204" pitchFamily="34" charset="0"/>
                <a:cs typeface="Arial" panose="020B0604020202020204" pitchFamily="34" charset="0"/>
              </a:rPr>
              <a:t>TRÁCH NHIỆM QUẢN LÝ NHÀ NƯỚC </a:t>
            </a:r>
            <a:r>
              <a:rPr lang="en-US" sz="2600" b="1" smtClean="0">
                <a:solidFill>
                  <a:srgbClr val="FF0000"/>
                </a:solidFill>
                <a:latin typeface="Arial" panose="020B0604020202020204" pitchFamily="34" charset="0"/>
                <a:cs typeface="Arial" panose="020B0604020202020204" pitchFamily="34" charset="0"/>
              </a:rPr>
              <a:t/>
            </a:r>
            <a:br>
              <a:rPr lang="en-US" sz="2600" b="1" smtClean="0">
                <a:solidFill>
                  <a:srgbClr val="FF0000"/>
                </a:solidFill>
                <a:latin typeface="Arial" panose="020B0604020202020204" pitchFamily="34" charset="0"/>
                <a:cs typeface="Arial" panose="020B0604020202020204" pitchFamily="34" charset="0"/>
              </a:rPr>
            </a:br>
            <a:r>
              <a:rPr lang="vi-VN" sz="2600" b="1" smtClean="0">
                <a:solidFill>
                  <a:srgbClr val="FF0000"/>
                </a:solidFill>
                <a:latin typeface="Arial" panose="020B0604020202020204" pitchFamily="34" charset="0"/>
                <a:cs typeface="Arial" panose="020B0604020202020204" pitchFamily="34" charset="0"/>
              </a:rPr>
              <a:t>VỀ </a:t>
            </a:r>
            <a:r>
              <a:rPr lang="vi-VN" sz="2600" b="1">
                <a:solidFill>
                  <a:srgbClr val="FF0000"/>
                </a:solidFill>
                <a:latin typeface="Arial" panose="020B0604020202020204" pitchFamily="34" charset="0"/>
                <a:cs typeface="Arial" panose="020B0604020202020204" pitchFamily="34" charset="0"/>
              </a:rPr>
              <a:t>THƯ VIỆN</a:t>
            </a:r>
            <a:endParaRPr lang="en-US" sz="2600" b="1">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28758039"/>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chemeClr val="accent2"/>
              </a:buClr>
              <a:buFont typeface="Wingdings" pitchFamily="2" charset="2"/>
              <a:buAutoNum type="arabicPeriod"/>
              <a:defRPr sz="2600">
                <a:solidFill>
                  <a:schemeClr val="tx1"/>
                </a:solidFill>
                <a:latin typeface="Verdana" pitchFamily="34" charset="0"/>
              </a:defRPr>
            </a:lvl1pPr>
            <a:lvl2pPr marL="631825" indent="-242888" algn="l" eaLnBrk="0" hangingPunct="0">
              <a:spcBef>
                <a:spcPct val="20000"/>
              </a:spcBef>
              <a:buClr>
                <a:schemeClr val="accent2"/>
              </a:buClr>
              <a:buFont typeface="Wingdings" pitchFamily="2" charset="2"/>
              <a:buChar char="¤"/>
              <a:defRPr sz="2200">
                <a:solidFill>
                  <a:schemeClr val="tx1"/>
                </a:solidFill>
                <a:latin typeface="Verdana" pitchFamily="34" charset="0"/>
              </a:defRPr>
            </a:lvl2pPr>
            <a:lvl3pPr marL="973138" indent="-193675" algn="l" eaLnBrk="0" hangingPunct="0">
              <a:spcBef>
                <a:spcPct val="20000"/>
              </a:spcBef>
              <a:buClr>
                <a:schemeClr val="accent2"/>
              </a:buClr>
              <a:buFont typeface="Wingdings" pitchFamily="2" charset="2"/>
              <a:buChar char="£"/>
              <a:defRPr sz="2000">
                <a:solidFill>
                  <a:schemeClr val="tx1"/>
                </a:solidFill>
                <a:latin typeface="Verdana" pitchFamily="34" charset="0"/>
              </a:defRPr>
            </a:lvl3pPr>
            <a:lvl4pPr marL="1363663" indent="-193675" algn="l" eaLnBrk="0" hangingPunct="0">
              <a:spcBef>
                <a:spcPct val="20000"/>
              </a:spcBef>
              <a:buClr>
                <a:schemeClr val="accent2"/>
              </a:buClr>
              <a:buFont typeface="Wingdings" pitchFamily="2" charset="2"/>
              <a:buChar char="n"/>
              <a:defRPr sz="1700">
                <a:solidFill>
                  <a:schemeClr val="tx1"/>
                </a:solidFill>
                <a:latin typeface="Verdana" pitchFamily="34" charset="0"/>
              </a:defRPr>
            </a:lvl4pPr>
            <a:lvl5pPr marL="1752600" indent="-193675" algn="l" eaLnBrk="0" hangingPunct="0">
              <a:spcBef>
                <a:spcPct val="25000"/>
              </a:spcBef>
              <a:buClr>
                <a:schemeClr val="accent2"/>
              </a:buClr>
              <a:buFont typeface="Wingdings" pitchFamily="2" charset="2"/>
              <a:buChar char="§"/>
              <a:defRPr sz="1700">
                <a:solidFill>
                  <a:schemeClr val="tx1"/>
                </a:solidFill>
                <a:latin typeface="Verdana" pitchFamily="34" charset="0"/>
              </a:defRPr>
            </a:lvl5pPr>
            <a:lvl6pPr marL="2209800" indent="-193675" eaLnBrk="0" fontAlgn="base" hangingPunct="0">
              <a:spcBef>
                <a:spcPct val="25000"/>
              </a:spcBef>
              <a:spcAft>
                <a:spcPct val="0"/>
              </a:spcAft>
              <a:buClr>
                <a:schemeClr val="accent2"/>
              </a:buClr>
              <a:buFont typeface="Wingdings" pitchFamily="2" charset="2"/>
              <a:buChar char="§"/>
              <a:defRPr sz="1700">
                <a:solidFill>
                  <a:schemeClr val="tx1"/>
                </a:solidFill>
                <a:latin typeface="Verdana" pitchFamily="34" charset="0"/>
              </a:defRPr>
            </a:lvl6pPr>
            <a:lvl7pPr marL="2667000" indent="-193675" eaLnBrk="0" fontAlgn="base" hangingPunct="0">
              <a:spcBef>
                <a:spcPct val="25000"/>
              </a:spcBef>
              <a:spcAft>
                <a:spcPct val="0"/>
              </a:spcAft>
              <a:buClr>
                <a:schemeClr val="accent2"/>
              </a:buClr>
              <a:buFont typeface="Wingdings" pitchFamily="2" charset="2"/>
              <a:buChar char="§"/>
              <a:defRPr sz="1700">
                <a:solidFill>
                  <a:schemeClr val="tx1"/>
                </a:solidFill>
                <a:latin typeface="Verdana" pitchFamily="34" charset="0"/>
              </a:defRPr>
            </a:lvl7pPr>
            <a:lvl8pPr marL="3124200" indent="-193675" eaLnBrk="0" fontAlgn="base" hangingPunct="0">
              <a:spcBef>
                <a:spcPct val="25000"/>
              </a:spcBef>
              <a:spcAft>
                <a:spcPct val="0"/>
              </a:spcAft>
              <a:buClr>
                <a:schemeClr val="accent2"/>
              </a:buClr>
              <a:buFont typeface="Wingdings" pitchFamily="2" charset="2"/>
              <a:buChar char="§"/>
              <a:defRPr sz="1700">
                <a:solidFill>
                  <a:schemeClr val="tx1"/>
                </a:solidFill>
                <a:latin typeface="Verdana" pitchFamily="34" charset="0"/>
              </a:defRPr>
            </a:lvl8pPr>
            <a:lvl9pPr marL="3581400" indent="-193675" eaLnBrk="0" fontAlgn="base" hangingPunct="0">
              <a:spcBef>
                <a:spcPct val="25000"/>
              </a:spcBef>
              <a:spcAft>
                <a:spcPct val="0"/>
              </a:spcAft>
              <a:buClr>
                <a:schemeClr val="accent2"/>
              </a:buClr>
              <a:buFont typeface="Wingdings" pitchFamily="2" charset="2"/>
              <a:buChar char="§"/>
              <a:defRPr sz="1700">
                <a:solidFill>
                  <a:schemeClr val="tx1"/>
                </a:solidFill>
                <a:latin typeface="Verdana" pitchFamily="34" charset="0"/>
              </a:defRPr>
            </a:lvl9pPr>
          </a:lstStyle>
          <a:p>
            <a:pPr algn="r" eaLnBrk="1" hangingPunct="1">
              <a:spcBef>
                <a:spcPct val="0"/>
              </a:spcBef>
              <a:buClrTx/>
              <a:buFontTx/>
              <a:buNone/>
            </a:pPr>
            <a:fld id="{401D7986-1564-476C-A50C-A9B2CC491E81}" type="slidenum">
              <a:rPr lang="en-US" altLang="en-US" sz="1000" smtClean="0">
                <a:latin typeface="Arial Black" pitchFamily="34" charset="0"/>
              </a:rPr>
              <a:pPr algn="r" eaLnBrk="1" hangingPunct="1">
                <a:spcBef>
                  <a:spcPct val="0"/>
                </a:spcBef>
                <a:buClrTx/>
                <a:buFontTx/>
                <a:buNone/>
              </a:pPr>
              <a:t>52</a:t>
            </a:fld>
            <a:endParaRPr lang="en-US" altLang="en-US" sz="1000" smtClean="0">
              <a:latin typeface="Arial Black" pitchFamily="34" charset="0"/>
            </a:endParaRPr>
          </a:p>
        </p:txBody>
      </p:sp>
      <p:sp>
        <p:nvSpPr>
          <p:cNvPr id="4099" name="Rectangle 2"/>
          <p:cNvSpPr>
            <a:spLocks noGrp="1" noChangeArrowheads="1"/>
          </p:cNvSpPr>
          <p:nvPr>
            <p:ph type="title"/>
          </p:nvPr>
        </p:nvSpPr>
        <p:spPr>
          <a:xfrm>
            <a:off x="82553" y="1981200"/>
            <a:ext cx="8985248" cy="2971800"/>
          </a:xfrm>
          <a:noFill/>
        </p:spPr>
        <p:txBody>
          <a:bodyPr tIns="155850" bIns="77925" anchor="ctr"/>
          <a:lstStyle/>
          <a:p>
            <a:pPr marL="119063" indent="-1588" algn="ctr" eaLnBrk="1" hangingPunct="1">
              <a:lnSpc>
                <a:spcPct val="120000"/>
              </a:lnSpc>
              <a:spcBef>
                <a:spcPts val="2200"/>
              </a:spcBef>
              <a:spcAft>
                <a:spcPts val="0"/>
              </a:spcAft>
              <a:defRPr/>
            </a:pPr>
            <a:r>
              <a:rPr lang="en-US" sz="3600" b="1" smtClean="0">
                <a:solidFill>
                  <a:srgbClr val="FF0066"/>
                </a:solidFill>
                <a:latin typeface="Arial" panose="020B0604020202020204" pitchFamily="34" charset="0"/>
                <a:cs typeface="Arial" panose="020B0604020202020204" pitchFamily="34" charset="0"/>
              </a:rPr>
              <a:t>LUẬT SỬ DỤNG NĂNG LƯỢNG </a:t>
            </a:r>
            <a:br>
              <a:rPr lang="en-US" sz="3600" b="1" smtClean="0">
                <a:solidFill>
                  <a:srgbClr val="FF0066"/>
                </a:solidFill>
                <a:latin typeface="Arial" panose="020B0604020202020204" pitchFamily="34" charset="0"/>
                <a:cs typeface="Arial" panose="020B0604020202020204" pitchFamily="34" charset="0"/>
              </a:rPr>
            </a:br>
            <a:r>
              <a:rPr lang="en-US" sz="3600" b="1" smtClean="0">
                <a:solidFill>
                  <a:srgbClr val="FF0066"/>
                </a:solidFill>
                <a:latin typeface="Arial" panose="020B0604020202020204" pitchFamily="34" charset="0"/>
                <a:cs typeface="Arial" panose="020B0604020202020204" pitchFamily="34" charset="0"/>
              </a:rPr>
              <a:t>TIẾT KIỆM VÀ HIỆU QUẢ NĂM 2010</a:t>
            </a:r>
            <a:endParaRPr lang="en-US" sz="3600" b="1">
              <a:solidFill>
                <a:srgbClr val="FF0066"/>
              </a:solidFill>
              <a:latin typeface="Arial" panose="020B0604020202020204" pitchFamily="34" charset="0"/>
              <a:cs typeface="Arial" panose="020B0604020202020204" pitchFamily="34" charset="0"/>
            </a:endParaRPr>
          </a:p>
        </p:txBody>
      </p:sp>
      <p:pic>
        <p:nvPicPr>
          <p:cNvPr id="4100" name="Picture 7" descr="pencil border on sid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6267451"/>
            <a:ext cx="3024188" cy="590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1" name="Picture 9" descr="pencil border on sid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967039" y="6267451"/>
            <a:ext cx="3024187" cy="590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2" name="Picture 10" descr="pencil border on sid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978526" y="6267451"/>
            <a:ext cx="3165475" cy="590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3" name="Picture 13" descr="Tre.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1206500" cy="1488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4" name="Picture 15" descr="Tre.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937500" y="1"/>
            <a:ext cx="1206500" cy="1488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2"/>
          <p:cNvSpPr txBox="1">
            <a:spLocks noChangeArrowheads="1"/>
          </p:cNvSpPr>
          <p:nvPr/>
        </p:nvSpPr>
        <p:spPr bwMode="auto">
          <a:xfrm>
            <a:off x="574675" y="190500"/>
            <a:ext cx="8001000"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8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Verdana" pitchFamily="34" charset="0"/>
              </a:defRPr>
            </a:lvl2pPr>
            <a:lvl3pPr algn="l" rtl="0" eaLnBrk="0" fontAlgn="base" hangingPunct="0">
              <a:spcBef>
                <a:spcPct val="0"/>
              </a:spcBef>
              <a:spcAft>
                <a:spcPct val="0"/>
              </a:spcAft>
              <a:defRPr sz="3800">
                <a:solidFill>
                  <a:schemeClr val="tx2"/>
                </a:solidFill>
                <a:latin typeface="Verdana" pitchFamily="34" charset="0"/>
              </a:defRPr>
            </a:lvl3pPr>
            <a:lvl4pPr algn="l" rtl="0" eaLnBrk="0" fontAlgn="base" hangingPunct="0">
              <a:spcBef>
                <a:spcPct val="0"/>
              </a:spcBef>
              <a:spcAft>
                <a:spcPct val="0"/>
              </a:spcAft>
              <a:defRPr sz="3800">
                <a:solidFill>
                  <a:schemeClr val="tx2"/>
                </a:solidFill>
                <a:latin typeface="Verdana" pitchFamily="34" charset="0"/>
              </a:defRPr>
            </a:lvl4pPr>
            <a:lvl5pPr algn="l" rtl="0" eaLnBrk="0" fontAlgn="base" hangingPunct="0">
              <a:spcBef>
                <a:spcPct val="0"/>
              </a:spcBef>
              <a:spcAft>
                <a:spcPct val="0"/>
              </a:spcAft>
              <a:defRPr sz="3800">
                <a:solidFill>
                  <a:schemeClr val="tx2"/>
                </a:solidFill>
                <a:latin typeface="Verdana" pitchFamily="34" charset="0"/>
              </a:defRPr>
            </a:lvl5pPr>
            <a:lvl6pPr marL="457200" algn="l" rtl="0" fontAlgn="base">
              <a:spcBef>
                <a:spcPct val="0"/>
              </a:spcBef>
              <a:spcAft>
                <a:spcPct val="0"/>
              </a:spcAft>
              <a:defRPr sz="3800">
                <a:solidFill>
                  <a:schemeClr val="tx2"/>
                </a:solidFill>
                <a:latin typeface="Verdana" pitchFamily="34" charset="0"/>
              </a:defRPr>
            </a:lvl6pPr>
            <a:lvl7pPr marL="914400" algn="l" rtl="0" fontAlgn="base">
              <a:spcBef>
                <a:spcPct val="0"/>
              </a:spcBef>
              <a:spcAft>
                <a:spcPct val="0"/>
              </a:spcAft>
              <a:defRPr sz="3800">
                <a:solidFill>
                  <a:schemeClr val="tx2"/>
                </a:solidFill>
                <a:latin typeface="Verdana" pitchFamily="34" charset="0"/>
              </a:defRPr>
            </a:lvl7pPr>
            <a:lvl8pPr marL="1371600" algn="l" rtl="0" fontAlgn="base">
              <a:spcBef>
                <a:spcPct val="0"/>
              </a:spcBef>
              <a:spcAft>
                <a:spcPct val="0"/>
              </a:spcAft>
              <a:defRPr sz="3800">
                <a:solidFill>
                  <a:schemeClr val="tx2"/>
                </a:solidFill>
                <a:latin typeface="Verdana" pitchFamily="34" charset="0"/>
              </a:defRPr>
            </a:lvl8pPr>
            <a:lvl9pPr marL="1828800" algn="l" rtl="0" fontAlgn="base">
              <a:spcBef>
                <a:spcPct val="0"/>
              </a:spcBef>
              <a:spcAft>
                <a:spcPct val="0"/>
              </a:spcAft>
              <a:defRPr sz="3800">
                <a:solidFill>
                  <a:schemeClr val="tx2"/>
                </a:solidFill>
                <a:latin typeface="Verdana" pitchFamily="34" charset="0"/>
              </a:defRPr>
            </a:lvl9pPr>
          </a:lstStyle>
          <a:p>
            <a:pPr algn="ctr" eaLnBrk="1" hangingPunct="1">
              <a:spcBef>
                <a:spcPct val="20000"/>
              </a:spcBef>
              <a:spcAft>
                <a:spcPct val="20000"/>
              </a:spcAft>
            </a:pPr>
            <a:r>
              <a:rPr lang="en-US" altLang="en-US" sz="3000" b="1" kern="0" smtClean="0">
                <a:solidFill>
                  <a:srgbClr val="0000FF"/>
                </a:solidFill>
                <a:latin typeface="VNI-Franko" pitchFamily="2" charset="0"/>
              </a:rPr>
              <a:t>SÔÛ GIAÙO DUÏC VAØ ÑAØO TAÏO</a:t>
            </a:r>
          </a:p>
        </p:txBody>
      </p:sp>
    </p:spTree>
    <p:extLst>
      <p:ext uri="{BB962C8B-B14F-4D97-AF65-F5344CB8AC3E}">
        <p14:creationId xmlns:p14="http://schemas.microsoft.com/office/powerpoint/2010/main" val="400298643"/>
      </p:ext>
    </p:extLst>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96596"/>
            <a:ext cx="9144000" cy="6464808"/>
          </a:xfrm>
          <a:prstGeom prst="rect">
            <a:avLst/>
          </a:prstGeom>
        </p:spPr>
      </p:pic>
    </p:spTree>
    <p:extLst>
      <p:ext uri="{BB962C8B-B14F-4D97-AF65-F5344CB8AC3E}">
        <p14:creationId xmlns:p14="http://schemas.microsoft.com/office/powerpoint/2010/main" val="1234847967"/>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3581400" y="1295400"/>
            <a:ext cx="5421313" cy="52578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457200" indent="-342900" algn="just" eaLnBrk="1" hangingPunct="1">
              <a:lnSpc>
                <a:spcPct val="110000"/>
              </a:lnSpc>
              <a:spcBef>
                <a:spcPts val="1200"/>
              </a:spcBef>
              <a:spcAft>
                <a:spcPts val="0"/>
              </a:spcAft>
              <a:buClr>
                <a:srgbClr val="FF0000"/>
              </a:buClr>
              <a:buFont typeface="Wingdings" panose="05000000000000000000" pitchFamily="2" charset="2"/>
              <a:buChar char="Ø"/>
              <a:defRPr/>
            </a:pPr>
            <a:r>
              <a:rPr lang="en-US" sz="2400" b="1" kern="0">
                <a:solidFill>
                  <a:srgbClr val="FF3399"/>
                </a:solidFill>
                <a:latin typeface="Arial" charset="0"/>
              </a:rPr>
              <a:t>Ngày </a:t>
            </a:r>
            <a:r>
              <a:rPr lang="en-US" sz="2400" b="1" kern="0" smtClean="0">
                <a:solidFill>
                  <a:srgbClr val="FF3399"/>
                </a:solidFill>
                <a:latin typeface="Arial" charset="0"/>
              </a:rPr>
              <a:t>17-6-2010</a:t>
            </a:r>
            <a:r>
              <a:rPr lang="en-US" sz="2400" b="1" kern="0" smtClean="0">
                <a:solidFill>
                  <a:srgbClr val="0000FF"/>
                </a:solidFill>
                <a:latin typeface="Arial" charset="0"/>
              </a:rPr>
              <a:t>, kỳ </a:t>
            </a:r>
            <a:r>
              <a:rPr lang="en-US" sz="2400" b="1" kern="0">
                <a:solidFill>
                  <a:srgbClr val="0000FF"/>
                </a:solidFill>
                <a:latin typeface="Arial" charset="0"/>
              </a:rPr>
              <a:t>họp thứ </a:t>
            </a:r>
            <a:r>
              <a:rPr lang="en-US" sz="2400" b="1" kern="0" smtClean="0">
                <a:solidFill>
                  <a:srgbClr val="0000FF"/>
                </a:solidFill>
                <a:latin typeface="Arial" charset="0"/>
              </a:rPr>
              <a:t>7, </a:t>
            </a:r>
            <a:r>
              <a:rPr lang="en-US" sz="2400" b="1" kern="0">
                <a:solidFill>
                  <a:srgbClr val="0000FF"/>
                </a:solidFill>
                <a:latin typeface="Arial" charset="0"/>
              </a:rPr>
              <a:t>Quốc hội khóa </a:t>
            </a:r>
            <a:r>
              <a:rPr lang="en-US" sz="2400" b="1" kern="0" smtClean="0">
                <a:solidFill>
                  <a:srgbClr val="0000FF"/>
                </a:solidFill>
                <a:latin typeface="Arial" charset="0"/>
              </a:rPr>
              <a:t>XII </a:t>
            </a:r>
            <a:r>
              <a:rPr lang="en-US" sz="2400" b="1" kern="0">
                <a:solidFill>
                  <a:srgbClr val="0000FF"/>
                </a:solidFill>
                <a:latin typeface="Arial" charset="0"/>
              </a:rPr>
              <a:t>đã thông qua </a:t>
            </a:r>
            <a:r>
              <a:rPr lang="en-US" sz="2400" b="1" kern="0" smtClean="0">
                <a:solidFill>
                  <a:srgbClr val="FF3399"/>
                </a:solidFill>
                <a:latin typeface="Arial" charset="0"/>
              </a:rPr>
              <a:t>Luật </a:t>
            </a:r>
            <a:r>
              <a:rPr lang="en-US" sz="2400" b="1" kern="0">
                <a:solidFill>
                  <a:srgbClr val="FF3399"/>
                </a:solidFill>
                <a:latin typeface="Arial" charset="0"/>
              </a:rPr>
              <a:t>Sử dụng năng lượng tiết kiệm và hiệu quả</a:t>
            </a:r>
            <a:r>
              <a:rPr lang="en-US" sz="2400" b="1" kern="0" smtClean="0">
                <a:solidFill>
                  <a:srgbClr val="FF3399"/>
                </a:solidFill>
                <a:latin typeface="Arial" charset="0"/>
              </a:rPr>
              <a:t> </a:t>
            </a:r>
            <a:r>
              <a:rPr lang="en-US" sz="2400" b="1" kern="0" smtClean="0">
                <a:solidFill>
                  <a:srgbClr val="0000FF"/>
                </a:solidFill>
                <a:latin typeface="Arial" charset="0"/>
              </a:rPr>
              <a:t>(Luật số </a:t>
            </a:r>
            <a:r>
              <a:rPr lang="en-US" sz="2400" b="1" kern="0">
                <a:solidFill>
                  <a:srgbClr val="0000FF"/>
                </a:solidFill>
                <a:latin typeface="Arial" charset="0"/>
              </a:rPr>
              <a:t>50/2010/QH12</a:t>
            </a:r>
            <a:r>
              <a:rPr lang="en-US" sz="2400" b="1" kern="0" smtClean="0">
                <a:solidFill>
                  <a:srgbClr val="0000FF"/>
                </a:solidFill>
                <a:latin typeface="Arial" charset="0"/>
              </a:rPr>
              <a:t>).</a:t>
            </a:r>
          </a:p>
          <a:p>
            <a:pPr marL="457200" indent="-342900" algn="just" eaLnBrk="1" hangingPunct="1">
              <a:lnSpc>
                <a:spcPct val="110000"/>
              </a:lnSpc>
              <a:spcBef>
                <a:spcPts val="1200"/>
              </a:spcBef>
              <a:spcAft>
                <a:spcPts val="0"/>
              </a:spcAft>
              <a:buClr>
                <a:srgbClr val="FF0000"/>
              </a:buClr>
              <a:buFont typeface="Wingdings" panose="05000000000000000000" pitchFamily="2" charset="2"/>
              <a:buChar char="Ø"/>
              <a:defRPr/>
            </a:pPr>
            <a:r>
              <a:rPr lang="en-US" sz="2400" b="1" kern="0" smtClean="0">
                <a:solidFill>
                  <a:srgbClr val="0000FF"/>
                </a:solidFill>
                <a:latin typeface="Arial" charset="0"/>
              </a:rPr>
              <a:t>Luật c</a:t>
            </a:r>
            <a:r>
              <a:rPr lang="vi-VN" sz="2400" b="1" kern="0">
                <a:solidFill>
                  <a:srgbClr val="0000FF"/>
                </a:solidFill>
                <a:latin typeface="Arial" charset="0"/>
              </a:rPr>
              <a:t>ó hiệu lực thi hành từ ngày </a:t>
            </a:r>
            <a:r>
              <a:rPr lang="en-US" sz="2400" b="1" kern="0" smtClean="0">
                <a:solidFill>
                  <a:srgbClr val="FF3399"/>
                </a:solidFill>
                <a:latin typeface="Arial" charset="0"/>
              </a:rPr>
              <a:t>01-01-</a:t>
            </a:r>
            <a:r>
              <a:rPr lang="vi-VN" sz="2400" b="1" kern="0" smtClean="0">
                <a:solidFill>
                  <a:srgbClr val="FF3399"/>
                </a:solidFill>
                <a:latin typeface="Arial" charset="0"/>
              </a:rPr>
              <a:t>20</a:t>
            </a:r>
            <a:r>
              <a:rPr lang="en-US" sz="2400" b="1" kern="0" smtClean="0">
                <a:solidFill>
                  <a:srgbClr val="FF3399"/>
                </a:solidFill>
                <a:latin typeface="Arial" charset="0"/>
              </a:rPr>
              <a:t>11.</a:t>
            </a:r>
          </a:p>
          <a:p>
            <a:pPr marL="457200" indent="-342900" algn="just" eaLnBrk="1" hangingPunct="1">
              <a:lnSpc>
                <a:spcPct val="110000"/>
              </a:lnSpc>
              <a:spcBef>
                <a:spcPts val="1200"/>
              </a:spcBef>
              <a:spcAft>
                <a:spcPts val="0"/>
              </a:spcAft>
              <a:buClr>
                <a:srgbClr val="FF0000"/>
              </a:buClr>
              <a:buFont typeface="Wingdings" panose="05000000000000000000" pitchFamily="2" charset="2"/>
              <a:buChar char="Ø"/>
              <a:defRPr/>
            </a:pPr>
            <a:r>
              <a:rPr lang="en-US" sz="2400" b="1" kern="0" smtClean="0">
                <a:solidFill>
                  <a:srgbClr val="0000FF"/>
                </a:solidFill>
                <a:latin typeface="Arial" charset="0"/>
              </a:rPr>
              <a:t>Luật </a:t>
            </a:r>
            <a:r>
              <a:rPr lang="en-US" sz="2400" b="1" kern="0">
                <a:solidFill>
                  <a:srgbClr val="0000FF"/>
                </a:solidFill>
                <a:latin typeface="Arial" charset="0"/>
              </a:rPr>
              <a:t>số 28/2018/QH14 ngày </a:t>
            </a:r>
            <a:r>
              <a:rPr lang="en-US" sz="2400" b="1" kern="0" smtClean="0">
                <a:solidFill>
                  <a:srgbClr val="0000FF"/>
                </a:solidFill>
                <a:latin typeface="Arial" charset="0"/>
              </a:rPr>
              <a:t/>
            </a:r>
            <a:br>
              <a:rPr lang="en-US" sz="2400" b="1" kern="0" smtClean="0">
                <a:solidFill>
                  <a:srgbClr val="0000FF"/>
                </a:solidFill>
                <a:latin typeface="Arial" charset="0"/>
              </a:rPr>
            </a:br>
            <a:r>
              <a:rPr lang="en-US" sz="2400" b="1" kern="0" smtClean="0">
                <a:solidFill>
                  <a:srgbClr val="0000FF"/>
                </a:solidFill>
                <a:latin typeface="Arial" charset="0"/>
              </a:rPr>
              <a:t>15-6-2018 </a:t>
            </a:r>
            <a:r>
              <a:rPr lang="en-US" sz="2400" b="1" kern="0">
                <a:solidFill>
                  <a:srgbClr val="0000FF"/>
                </a:solidFill>
                <a:latin typeface="Arial" charset="0"/>
              </a:rPr>
              <a:t>của Quốc hội sửa đổi, bổ sung một số điều của 11 luật có liên quan đến quy hoạch, có hiệu lực kể từ ngày </a:t>
            </a:r>
            <a:r>
              <a:rPr lang="en-US" sz="2400" b="1" kern="0" smtClean="0">
                <a:solidFill>
                  <a:srgbClr val="0000FF"/>
                </a:solidFill>
                <a:latin typeface="Arial" charset="0"/>
              </a:rPr>
              <a:t>01-01-2019</a:t>
            </a:r>
            <a:endParaRPr lang="vi-VN" sz="2400" b="1" kern="0">
              <a:solidFill>
                <a:srgbClr val="0000FF"/>
              </a:solidFill>
              <a:latin typeface="Arial" charset="0"/>
            </a:endParaRPr>
          </a:p>
        </p:txBody>
      </p:sp>
      <p:sp>
        <p:nvSpPr>
          <p:cNvPr id="9" name="Title 1"/>
          <p:cNvSpPr>
            <a:spLocks noGrp="1"/>
          </p:cNvSpPr>
          <p:nvPr>
            <p:ph type="title"/>
          </p:nvPr>
        </p:nvSpPr>
        <p:spPr>
          <a:xfrm>
            <a:off x="234950" y="152400"/>
            <a:ext cx="8680450" cy="838200"/>
          </a:xfrm>
        </p:spPr>
        <p:txBody>
          <a:bodyPr anchor="ctr"/>
          <a:lstStyle/>
          <a:p>
            <a:pPr algn="ctr">
              <a:lnSpc>
                <a:spcPct val="105000"/>
              </a:lnSpc>
              <a:spcBef>
                <a:spcPts val="0"/>
              </a:spcBef>
            </a:pPr>
            <a:r>
              <a:rPr lang="en-US" sz="2800" b="1" smtClean="0">
                <a:solidFill>
                  <a:srgbClr val="FF0000"/>
                </a:solidFill>
                <a:latin typeface="Arial" panose="020B0604020202020204" pitchFamily="34" charset="0"/>
                <a:cs typeface="Arial" panose="020B0604020202020204" pitchFamily="34" charset="0"/>
              </a:rPr>
              <a:t>GIỚI THIỆU</a:t>
            </a:r>
            <a:endParaRPr lang="en-US" sz="2800" b="1">
              <a:solidFill>
                <a:srgbClr val="FF0000"/>
              </a:solidFill>
              <a:latin typeface="Arial" panose="020B0604020202020204" pitchFamily="34" charset="0"/>
              <a:cs typeface="Arial" panose="020B0604020202020204" pitchFamily="34" charset="0"/>
            </a:endParaRPr>
          </a:p>
        </p:txBody>
      </p:sp>
      <p:pic>
        <p:nvPicPr>
          <p:cNvPr id="2" name="Picture 1"/>
          <p:cNvPicPr>
            <a:picLocks/>
          </p:cNvPicPr>
          <p:nvPr/>
        </p:nvPicPr>
        <p:blipFill>
          <a:blip r:embed="rId2" cstate="print">
            <a:extLst>
              <a:ext uri="{28A0092B-C50C-407E-A947-70E740481C1C}">
                <a14:useLocalDpi xmlns:a14="http://schemas.microsoft.com/office/drawing/2010/main" val="0"/>
              </a:ext>
            </a:extLst>
          </a:blip>
          <a:stretch>
            <a:fillRect/>
          </a:stretch>
        </p:blipFill>
        <p:spPr>
          <a:xfrm>
            <a:off x="152400" y="1295400"/>
            <a:ext cx="3502152" cy="5413248"/>
          </a:xfrm>
          <a:prstGeom prst="rect">
            <a:avLst/>
          </a:prstGeom>
        </p:spPr>
      </p:pic>
    </p:spTree>
    <p:extLst>
      <p:ext uri="{BB962C8B-B14F-4D97-AF65-F5344CB8AC3E}">
        <p14:creationId xmlns:p14="http://schemas.microsoft.com/office/powerpoint/2010/main" val="659551692"/>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66738" indent="-457200" algn="just" eaLnBrk="1" hangingPunct="1">
              <a:lnSpc>
                <a:spcPct val="114000"/>
              </a:lnSpc>
              <a:spcBef>
                <a:spcPts val="1200"/>
              </a:spcBef>
              <a:spcAft>
                <a:spcPts val="0"/>
              </a:spcAft>
              <a:buClr>
                <a:srgbClr val="FF0000"/>
              </a:buClr>
              <a:buFont typeface="+mj-lt"/>
              <a:buAutoNum type="arabicPeriod"/>
              <a:defRPr/>
            </a:pPr>
            <a:r>
              <a:rPr lang="vi-VN" sz="2000" b="1" kern="0">
                <a:solidFill>
                  <a:srgbClr val="FF3399"/>
                </a:solidFill>
                <a:latin typeface="Arial" charset="0"/>
              </a:rPr>
              <a:t>Chương I</a:t>
            </a:r>
            <a:r>
              <a:rPr lang="en-US" sz="2000" b="1" kern="0">
                <a:solidFill>
                  <a:srgbClr val="FF3399"/>
                </a:solidFill>
                <a:latin typeface="Arial" charset="0"/>
              </a:rPr>
              <a:t>. </a:t>
            </a:r>
            <a:r>
              <a:rPr lang="vi-VN" sz="2000" b="1" kern="0">
                <a:solidFill>
                  <a:srgbClr val="FF3399"/>
                </a:solidFill>
                <a:latin typeface="Arial" charset="0"/>
              </a:rPr>
              <a:t>NHỮNG QUY ĐỊNH </a:t>
            </a:r>
            <a:r>
              <a:rPr lang="vi-VN" sz="2000" b="1" kern="0" smtClean="0">
                <a:solidFill>
                  <a:srgbClr val="FF3399"/>
                </a:solidFill>
                <a:latin typeface="Arial" charset="0"/>
              </a:rPr>
              <a:t>CHUNG</a:t>
            </a:r>
            <a:endParaRPr lang="en-US" sz="2000" b="1" kern="0" smtClean="0">
              <a:solidFill>
                <a:srgbClr val="FF3399"/>
              </a:solidFill>
              <a:latin typeface="Arial" charset="0"/>
            </a:endParaRPr>
          </a:p>
          <a:p>
            <a:pPr marL="566738" indent="-457200" algn="just" eaLnBrk="1" hangingPunct="1">
              <a:lnSpc>
                <a:spcPct val="114000"/>
              </a:lnSpc>
              <a:spcBef>
                <a:spcPts val="1200"/>
              </a:spcBef>
              <a:spcAft>
                <a:spcPts val="0"/>
              </a:spcAft>
              <a:buClr>
                <a:srgbClr val="FF0000"/>
              </a:buClr>
              <a:buFont typeface="+mj-lt"/>
              <a:buAutoNum type="arabicPeriod"/>
              <a:defRPr/>
            </a:pPr>
            <a:r>
              <a:rPr lang="en-US" sz="2000" b="1" kern="0" smtClean="0">
                <a:solidFill>
                  <a:srgbClr val="0000FF"/>
                </a:solidFill>
                <a:latin typeface="Arial" charset="0"/>
              </a:rPr>
              <a:t>Chương II. SỬ </a:t>
            </a:r>
            <a:r>
              <a:rPr lang="en-US" sz="2000" b="1" kern="0">
                <a:solidFill>
                  <a:srgbClr val="0000FF"/>
                </a:solidFill>
                <a:latin typeface="Arial" charset="0"/>
              </a:rPr>
              <a:t>DỤNG NĂNG LƯỢNG </a:t>
            </a:r>
            <a:r>
              <a:rPr lang="en-US" sz="2000" b="1" kern="0" smtClean="0">
                <a:solidFill>
                  <a:srgbClr val="0000FF"/>
                </a:solidFill>
                <a:latin typeface="Arial" charset="0"/>
              </a:rPr>
              <a:t>TK-HQ TRONG </a:t>
            </a:r>
            <a:r>
              <a:rPr lang="en-US" sz="2000" b="1" kern="0">
                <a:solidFill>
                  <a:srgbClr val="0000FF"/>
                </a:solidFill>
                <a:latin typeface="Arial" charset="0"/>
              </a:rPr>
              <a:t>SẢN XUẤT </a:t>
            </a:r>
            <a:r>
              <a:rPr lang="en-US" sz="2000" b="1" kern="0" smtClean="0">
                <a:solidFill>
                  <a:srgbClr val="0000FF"/>
                </a:solidFill>
                <a:latin typeface="Arial" charset="0"/>
              </a:rPr>
              <a:t/>
            </a:r>
            <a:br>
              <a:rPr lang="en-US" sz="2000" b="1" kern="0" smtClean="0">
                <a:solidFill>
                  <a:srgbClr val="0000FF"/>
                </a:solidFill>
                <a:latin typeface="Arial" charset="0"/>
              </a:rPr>
            </a:br>
            <a:r>
              <a:rPr lang="en-US" sz="2000" b="1" kern="0" smtClean="0">
                <a:solidFill>
                  <a:srgbClr val="0000FF"/>
                </a:solidFill>
                <a:latin typeface="Arial" charset="0"/>
              </a:rPr>
              <a:t>CÔNG NGHIỆP</a:t>
            </a:r>
          </a:p>
          <a:p>
            <a:pPr marL="566738" indent="-457200" algn="just" eaLnBrk="1" hangingPunct="1">
              <a:lnSpc>
                <a:spcPct val="114000"/>
              </a:lnSpc>
              <a:spcBef>
                <a:spcPts val="1200"/>
              </a:spcBef>
              <a:spcAft>
                <a:spcPts val="0"/>
              </a:spcAft>
              <a:buClr>
                <a:srgbClr val="FF0000"/>
              </a:buClr>
              <a:buFont typeface="+mj-lt"/>
              <a:buAutoNum type="arabicPeriod"/>
              <a:defRPr/>
            </a:pPr>
            <a:r>
              <a:rPr lang="en-US" sz="2000" b="1" kern="0" smtClean="0">
                <a:solidFill>
                  <a:srgbClr val="0000FF"/>
                </a:solidFill>
                <a:latin typeface="Arial" charset="0"/>
              </a:rPr>
              <a:t>Chương III. SỬ </a:t>
            </a:r>
            <a:r>
              <a:rPr lang="en-US" sz="2000" b="1" kern="0">
                <a:solidFill>
                  <a:srgbClr val="0000FF"/>
                </a:solidFill>
                <a:latin typeface="Arial" charset="0"/>
              </a:rPr>
              <a:t>DỤNG NĂNG LƯỢNG </a:t>
            </a:r>
            <a:r>
              <a:rPr lang="en-US" sz="2000" b="1" kern="0" smtClean="0">
                <a:solidFill>
                  <a:srgbClr val="0000FF"/>
                </a:solidFill>
                <a:latin typeface="Arial" charset="0"/>
              </a:rPr>
              <a:t>TK-HQ TRONG </a:t>
            </a:r>
            <a:r>
              <a:rPr lang="en-US" sz="2000" b="1" kern="0">
                <a:solidFill>
                  <a:srgbClr val="0000FF"/>
                </a:solidFill>
                <a:latin typeface="Arial" charset="0"/>
              </a:rPr>
              <a:t>XÂY DỰNG, CHIẾU SÁNG CÔNG </a:t>
            </a:r>
            <a:r>
              <a:rPr lang="en-US" sz="2000" b="1" kern="0" smtClean="0">
                <a:solidFill>
                  <a:srgbClr val="0000FF"/>
                </a:solidFill>
                <a:latin typeface="Arial" charset="0"/>
              </a:rPr>
              <a:t>CỘNG</a:t>
            </a:r>
          </a:p>
          <a:p>
            <a:pPr marL="566738" indent="-457200" algn="just" eaLnBrk="1" hangingPunct="1">
              <a:lnSpc>
                <a:spcPct val="114000"/>
              </a:lnSpc>
              <a:spcBef>
                <a:spcPts val="1200"/>
              </a:spcBef>
              <a:spcAft>
                <a:spcPts val="0"/>
              </a:spcAft>
              <a:buClr>
                <a:srgbClr val="FF0000"/>
              </a:buClr>
              <a:buFont typeface="+mj-lt"/>
              <a:buAutoNum type="arabicPeriod"/>
              <a:defRPr/>
            </a:pPr>
            <a:r>
              <a:rPr lang="en-US" sz="2000" b="1" kern="0" smtClean="0">
                <a:solidFill>
                  <a:srgbClr val="0000FF"/>
                </a:solidFill>
                <a:latin typeface="Arial" charset="0"/>
              </a:rPr>
              <a:t>Chương IV. SỬ </a:t>
            </a:r>
            <a:r>
              <a:rPr lang="en-US" sz="2000" b="1" kern="0">
                <a:solidFill>
                  <a:srgbClr val="0000FF"/>
                </a:solidFill>
                <a:latin typeface="Arial" charset="0"/>
              </a:rPr>
              <a:t>DỤNG NĂNG LƯỢNG </a:t>
            </a:r>
            <a:r>
              <a:rPr lang="en-US" sz="2000" b="1" kern="0" smtClean="0">
                <a:solidFill>
                  <a:srgbClr val="0000FF"/>
                </a:solidFill>
                <a:latin typeface="Arial" charset="0"/>
              </a:rPr>
              <a:t>TK-HQ TRONG </a:t>
            </a:r>
            <a:r>
              <a:rPr lang="en-US" sz="2000" b="1" kern="0" smtClean="0">
                <a:solidFill>
                  <a:srgbClr val="0000FF"/>
                </a:solidFill>
                <a:latin typeface="Arial" charset="0"/>
              </a:rPr>
              <a:t>GIAO </a:t>
            </a:r>
            <a:r>
              <a:rPr lang="en-US" sz="2000" b="1" kern="0" smtClean="0">
                <a:solidFill>
                  <a:srgbClr val="0000FF"/>
                </a:solidFill>
                <a:latin typeface="Arial" charset="0"/>
              </a:rPr>
              <a:t>THÔNG VẬN TẢI</a:t>
            </a:r>
          </a:p>
          <a:p>
            <a:pPr marL="566738" indent="-457200" algn="just" eaLnBrk="1" hangingPunct="1">
              <a:lnSpc>
                <a:spcPct val="114000"/>
              </a:lnSpc>
              <a:spcBef>
                <a:spcPts val="1200"/>
              </a:spcBef>
              <a:spcAft>
                <a:spcPts val="0"/>
              </a:spcAft>
              <a:buClr>
                <a:srgbClr val="FF0000"/>
              </a:buClr>
              <a:buFont typeface="+mj-lt"/>
              <a:buAutoNum type="arabicPeriod"/>
              <a:defRPr/>
            </a:pPr>
            <a:r>
              <a:rPr lang="en-US" sz="2000" b="1" kern="0" smtClean="0">
                <a:solidFill>
                  <a:srgbClr val="0000FF"/>
                </a:solidFill>
                <a:latin typeface="Arial" charset="0"/>
              </a:rPr>
              <a:t>Chương V. SỬ </a:t>
            </a:r>
            <a:r>
              <a:rPr lang="en-US" sz="2000" b="1" kern="0">
                <a:solidFill>
                  <a:srgbClr val="0000FF"/>
                </a:solidFill>
                <a:latin typeface="Arial" charset="0"/>
              </a:rPr>
              <a:t>DỤNG NĂNG LƯỢNG </a:t>
            </a:r>
            <a:r>
              <a:rPr lang="en-US" sz="2000" b="1" kern="0" smtClean="0">
                <a:solidFill>
                  <a:srgbClr val="0000FF"/>
                </a:solidFill>
                <a:latin typeface="Arial" charset="0"/>
              </a:rPr>
              <a:t>TK-HQ TRONG </a:t>
            </a:r>
            <a:r>
              <a:rPr lang="en-US" sz="2000" b="1" kern="0">
                <a:solidFill>
                  <a:srgbClr val="0000FF"/>
                </a:solidFill>
                <a:latin typeface="Arial" charset="0"/>
              </a:rPr>
              <a:t>SẢN XUẤT </a:t>
            </a:r>
            <a:r>
              <a:rPr lang="en-US" sz="2000" b="1" kern="0" smtClean="0">
                <a:solidFill>
                  <a:srgbClr val="0000FF"/>
                </a:solidFill>
                <a:latin typeface="Arial" charset="0"/>
              </a:rPr>
              <a:t/>
            </a:r>
            <a:br>
              <a:rPr lang="en-US" sz="2000" b="1" kern="0" smtClean="0">
                <a:solidFill>
                  <a:srgbClr val="0000FF"/>
                </a:solidFill>
                <a:latin typeface="Arial" charset="0"/>
              </a:rPr>
            </a:br>
            <a:r>
              <a:rPr lang="en-US" sz="2000" b="1" kern="0" smtClean="0">
                <a:solidFill>
                  <a:srgbClr val="0000FF"/>
                </a:solidFill>
                <a:latin typeface="Arial" charset="0"/>
              </a:rPr>
              <a:t>NÔNG NGHIỆP</a:t>
            </a:r>
          </a:p>
          <a:p>
            <a:pPr marL="566738" indent="-457200" algn="just" eaLnBrk="1" hangingPunct="1">
              <a:lnSpc>
                <a:spcPct val="114000"/>
              </a:lnSpc>
              <a:spcBef>
                <a:spcPts val="1200"/>
              </a:spcBef>
              <a:spcAft>
                <a:spcPts val="0"/>
              </a:spcAft>
              <a:buClr>
                <a:srgbClr val="FF0000"/>
              </a:buClr>
              <a:buFont typeface="+mj-lt"/>
              <a:buAutoNum type="arabicPeriod"/>
              <a:defRPr/>
            </a:pPr>
            <a:r>
              <a:rPr lang="en-US" sz="2000" b="1" kern="0" smtClean="0">
                <a:solidFill>
                  <a:srgbClr val="FF3399"/>
                </a:solidFill>
                <a:latin typeface="Arial" charset="0"/>
              </a:rPr>
              <a:t>Chương VI. SỬ </a:t>
            </a:r>
            <a:r>
              <a:rPr lang="en-US" sz="2000" b="1" kern="0">
                <a:solidFill>
                  <a:srgbClr val="FF3399"/>
                </a:solidFill>
                <a:latin typeface="Arial" charset="0"/>
              </a:rPr>
              <a:t>DỤNG NĂNG LƯỢNG </a:t>
            </a:r>
            <a:r>
              <a:rPr lang="en-US" sz="2000" b="1" kern="0" smtClean="0">
                <a:solidFill>
                  <a:srgbClr val="FF3399"/>
                </a:solidFill>
                <a:latin typeface="Arial" charset="0"/>
              </a:rPr>
              <a:t>TK-HQ TRONG </a:t>
            </a:r>
            <a:r>
              <a:rPr lang="en-US" sz="2000" b="1" kern="0">
                <a:solidFill>
                  <a:srgbClr val="FF3399"/>
                </a:solidFill>
                <a:latin typeface="Arial" charset="0"/>
              </a:rPr>
              <a:t>HOẠT ĐỘNG DỊCH VỤ VÀ HỘ GIA </a:t>
            </a:r>
            <a:r>
              <a:rPr lang="en-US" sz="2000" b="1" kern="0" smtClean="0">
                <a:solidFill>
                  <a:srgbClr val="FF3399"/>
                </a:solidFill>
                <a:latin typeface="Arial" charset="0"/>
              </a:rPr>
              <a:t>ĐÌNH</a:t>
            </a:r>
          </a:p>
          <a:p>
            <a:pPr marL="566738" indent="-457200" algn="just" eaLnBrk="1" hangingPunct="1">
              <a:lnSpc>
                <a:spcPct val="114000"/>
              </a:lnSpc>
              <a:spcBef>
                <a:spcPts val="1200"/>
              </a:spcBef>
              <a:spcAft>
                <a:spcPts val="0"/>
              </a:spcAft>
              <a:buClr>
                <a:srgbClr val="FF0000"/>
              </a:buClr>
              <a:buFont typeface="+mj-lt"/>
              <a:buAutoNum type="arabicPeriod"/>
              <a:defRPr/>
            </a:pPr>
            <a:r>
              <a:rPr lang="en-US" sz="2000" b="1" kern="0" smtClean="0">
                <a:solidFill>
                  <a:srgbClr val="0000FF"/>
                </a:solidFill>
                <a:latin typeface="Arial" charset="0"/>
              </a:rPr>
              <a:t>Chương VII. SỬ </a:t>
            </a:r>
            <a:r>
              <a:rPr lang="en-US" sz="2000" b="1" kern="0">
                <a:solidFill>
                  <a:srgbClr val="0000FF"/>
                </a:solidFill>
                <a:latin typeface="Arial" charset="0"/>
              </a:rPr>
              <a:t>DỤNG NĂNG LƯỢNG </a:t>
            </a:r>
            <a:r>
              <a:rPr lang="en-US" sz="2000" b="1" kern="0" smtClean="0">
                <a:solidFill>
                  <a:srgbClr val="0000FF"/>
                </a:solidFill>
                <a:latin typeface="Arial" charset="0"/>
              </a:rPr>
              <a:t>TK-HQ TRONG </a:t>
            </a:r>
            <a:r>
              <a:rPr lang="en-US" sz="2000" b="1" kern="0">
                <a:solidFill>
                  <a:srgbClr val="0000FF"/>
                </a:solidFill>
                <a:latin typeface="Arial" charset="0"/>
              </a:rPr>
              <a:t>DỰ ÁN ĐẦU TƯ, CƠ QUAN, ĐƠN VỊ SỬ DỤNG NGÂN SÁCH NHÀ </a:t>
            </a:r>
            <a:r>
              <a:rPr lang="en-US" sz="2000" b="1" kern="0" smtClean="0">
                <a:solidFill>
                  <a:srgbClr val="0000FF"/>
                </a:solidFill>
                <a:latin typeface="Arial" charset="0"/>
              </a:rPr>
              <a:t>NƯỚC</a:t>
            </a:r>
            <a:endParaRPr lang="en-US" sz="2000" b="1" ker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algn="ctr">
              <a:lnSpc>
                <a:spcPct val="105000"/>
              </a:lnSpc>
              <a:spcBef>
                <a:spcPts val="0"/>
              </a:spcBef>
            </a:pPr>
            <a:r>
              <a:rPr lang="en-US" sz="2200" b="1" smtClean="0">
                <a:solidFill>
                  <a:srgbClr val="FF0000"/>
                </a:solidFill>
                <a:latin typeface="Arial" panose="020B0604020202020204" pitchFamily="34" charset="0"/>
                <a:cs typeface="Arial" panose="020B0604020202020204" pitchFamily="34" charset="0"/>
              </a:rPr>
              <a:t>BỐ CỤC CỦA LUẬT</a:t>
            </a:r>
            <a:br>
              <a:rPr lang="en-US" sz="2200" b="1" smtClean="0">
                <a:solidFill>
                  <a:srgbClr val="FF0000"/>
                </a:solidFill>
                <a:latin typeface="Arial" panose="020B0604020202020204" pitchFamily="34" charset="0"/>
                <a:cs typeface="Arial" panose="020B0604020202020204" pitchFamily="34" charset="0"/>
              </a:rPr>
            </a:br>
            <a:r>
              <a:rPr lang="en-US" sz="2200" b="1" smtClean="0">
                <a:solidFill>
                  <a:srgbClr val="009900"/>
                </a:solidFill>
                <a:latin typeface="Arial" charset="0"/>
              </a:rPr>
              <a:t>(12 </a:t>
            </a:r>
            <a:r>
              <a:rPr lang="en-US" sz="2200" b="1">
                <a:solidFill>
                  <a:srgbClr val="009900"/>
                </a:solidFill>
                <a:latin typeface="Arial" charset="0"/>
              </a:rPr>
              <a:t>c</a:t>
            </a:r>
            <a:r>
              <a:rPr lang="vi-VN" sz="2200" b="1">
                <a:solidFill>
                  <a:srgbClr val="009900"/>
                </a:solidFill>
                <a:latin typeface="Arial" charset="0"/>
              </a:rPr>
              <a:t>hương </a:t>
            </a:r>
            <a:r>
              <a:rPr lang="en-US" sz="2200" b="1">
                <a:solidFill>
                  <a:srgbClr val="009900"/>
                </a:solidFill>
                <a:latin typeface="Arial" charset="0"/>
              </a:rPr>
              <a:t>với </a:t>
            </a:r>
            <a:r>
              <a:rPr lang="en-US" sz="2200" b="1" smtClean="0">
                <a:solidFill>
                  <a:srgbClr val="009900"/>
                </a:solidFill>
                <a:latin typeface="Arial" charset="0"/>
              </a:rPr>
              <a:t>48 </a:t>
            </a:r>
            <a:r>
              <a:rPr lang="en-US" sz="2200" b="1">
                <a:solidFill>
                  <a:srgbClr val="009900"/>
                </a:solidFill>
                <a:latin typeface="Arial" charset="0"/>
              </a:rPr>
              <a:t>điều)</a:t>
            </a:r>
          </a:p>
        </p:txBody>
      </p:sp>
    </p:spTree>
    <p:extLst>
      <p:ext uri="{BB962C8B-B14F-4D97-AF65-F5344CB8AC3E}">
        <p14:creationId xmlns:p14="http://schemas.microsoft.com/office/powerpoint/2010/main" val="3066148125"/>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66738" indent="-457200" algn="just" eaLnBrk="1" hangingPunct="1">
              <a:lnSpc>
                <a:spcPct val="114000"/>
              </a:lnSpc>
              <a:spcBef>
                <a:spcPts val="1200"/>
              </a:spcBef>
              <a:spcAft>
                <a:spcPts val="0"/>
              </a:spcAft>
              <a:buClr>
                <a:srgbClr val="FF0000"/>
              </a:buClr>
              <a:buFont typeface="+mj-lt"/>
              <a:buAutoNum type="arabicPeriod" startAt="8"/>
              <a:defRPr/>
            </a:pPr>
            <a:r>
              <a:rPr lang="en-US" sz="2000" b="1" kern="0" smtClean="0">
                <a:solidFill>
                  <a:srgbClr val="0000FF"/>
                </a:solidFill>
                <a:latin typeface="Arial" charset="0"/>
              </a:rPr>
              <a:t>Chương VIII. QUẢN </a:t>
            </a:r>
            <a:r>
              <a:rPr lang="en-US" sz="2000" b="1" kern="0">
                <a:solidFill>
                  <a:srgbClr val="0000FF"/>
                </a:solidFill>
                <a:latin typeface="Arial" charset="0"/>
              </a:rPr>
              <a:t>LÝ VIỆC SỬ DỤNG NĂNG LƯỢNG CỦA CƠ SỞ </a:t>
            </a:r>
            <a:r>
              <a:rPr lang="en-US" sz="2000" b="1" kern="0" smtClean="0">
                <a:solidFill>
                  <a:srgbClr val="0000FF"/>
                </a:solidFill>
                <a:latin typeface="Arial" charset="0"/>
              </a:rPr>
              <a:t/>
            </a:r>
            <a:br>
              <a:rPr lang="en-US" sz="2000" b="1" kern="0" smtClean="0">
                <a:solidFill>
                  <a:srgbClr val="0000FF"/>
                </a:solidFill>
                <a:latin typeface="Arial" charset="0"/>
              </a:rPr>
            </a:br>
            <a:r>
              <a:rPr lang="en-US" sz="2000" b="1" kern="0" smtClean="0">
                <a:solidFill>
                  <a:srgbClr val="0000FF"/>
                </a:solidFill>
                <a:latin typeface="Arial" charset="0"/>
              </a:rPr>
              <a:t>SỬ </a:t>
            </a:r>
            <a:r>
              <a:rPr lang="en-US" sz="2000" b="1" kern="0">
                <a:solidFill>
                  <a:srgbClr val="0000FF"/>
                </a:solidFill>
                <a:latin typeface="Arial" charset="0"/>
              </a:rPr>
              <a:t>DỤNG NĂNG LƯỢNG TRỌNG </a:t>
            </a:r>
            <a:r>
              <a:rPr lang="en-US" sz="2000" b="1" kern="0" smtClean="0">
                <a:solidFill>
                  <a:srgbClr val="0000FF"/>
                </a:solidFill>
                <a:latin typeface="Arial" charset="0"/>
              </a:rPr>
              <a:t>ĐIỂM</a:t>
            </a:r>
          </a:p>
          <a:p>
            <a:pPr marL="566738" indent="-457200" algn="just" eaLnBrk="1" hangingPunct="1">
              <a:lnSpc>
                <a:spcPct val="114000"/>
              </a:lnSpc>
              <a:spcBef>
                <a:spcPts val="1200"/>
              </a:spcBef>
              <a:spcAft>
                <a:spcPts val="0"/>
              </a:spcAft>
              <a:buClr>
                <a:srgbClr val="FF0000"/>
              </a:buClr>
              <a:buFont typeface="+mj-lt"/>
              <a:buAutoNum type="arabicPeriod" startAt="8"/>
              <a:defRPr/>
            </a:pPr>
            <a:r>
              <a:rPr lang="en-US" sz="2000" b="1" kern="0" smtClean="0">
                <a:solidFill>
                  <a:srgbClr val="0000FF"/>
                </a:solidFill>
                <a:latin typeface="Arial" charset="0"/>
              </a:rPr>
              <a:t>Chương IX. QUẢN </a:t>
            </a:r>
            <a:r>
              <a:rPr lang="en-US" sz="2000" b="1" kern="0">
                <a:solidFill>
                  <a:srgbClr val="0000FF"/>
                </a:solidFill>
                <a:latin typeface="Arial" charset="0"/>
              </a:rPr>
              <a:t>LÝ PHƯƠNG TIỆN, THIẾT BỊ SỬ DỤNG </a:t>
            </a:r>
            <a:r>
              <a:rPr lang="en-US" sz="2000" b="1" kern="0" smtClean="0">
                <a:solidFill>
                  <a:srgbClr val="0000FF"/>
                </a:solidFill>
                <a:latin typeface="Arial" charset="0"/>
              </a:rPr>
              <a:t/>
            </a:r>
            <a:br>
              <a:rPr lang="en-US" sz="2000" b="1" kern="0" smtClean="0">
                <a:solidFill>
                  <a:srgbClr val="0000FF"/>
                </a:solidFill>
                <a:latin typeface="Arial" charset="0"/>
              </a:rPr>
            </a:br>
            <a:r>
              <a:rPr lang="en-US" sz="2000" b="1" kern="0" smtClean="0">
                <a:solidFill>
                  <a:srgbClr val="0000FF"/>
                </a:solidFill>
                <a:latin typeface="Arial" charset="0"/>
              </a:rPr>
              <a:t>NĂNG LƯỢNG</a:t>
            </a:r>
          </a:p>
          <a:p>
            <a:pPr marL="566738" indent="-457200" algn="just" eaLnBrk="1" hangingPunct="1">
              <a:lnSpc>
                <a:spcPct val="114000"/>
              </a:lnSpc>
              <a:spcBef>
                <a:spcPts val="1200"/>
              </a:spcBef>
              <a:spcAft>
                <a:spcPts val="0"/>
              </a:spcAft>
              <a:buClr>
                <a:srgbClr val="FF0000"/>
              </a:buClr>
              <a:buFont typeface="+mj-lt"/>
              <a:buAutoNum type="arabicPeriod" startAt="8"/>
              <a:defRPr/>
            </a:pPr>
            <a:r>
              <a:rPr lang="en-US" sz="2000" b="1" kern="0" smtClean="0">
                <a:solidFill>
                  <a:srgbClr val="FF3399"/>
                </a:solidFill>
                <a:latin typeface="Arial" charset="0"/>
              </a:rPr>
              <a:t>Chương X. BIỆN </a:t>
            </a:r>
            <a:r>
              <a:rPr lang="en-US" sz="2000" b="1" kern="0">
                <a:solidFill>
                  <a:srgbClr val="FF3399"/>
                </a:solidFill>
                <a:latin typeface="Arial" charset="0"/>
              </a:rPr>
              <a:t>PHÁP THÚC ĐẨY SỬ DỤNG NĂNG LƯỢNG </a:t>
            </a:r>
            <a:r>
              <a:rPr lang="en-US" sz="2000" b="1" kern="0" smtClean="0">
                <a:solidFill>
                  <a:srgbClr val="FF3399"/>
                </a:solidFill>
                <a:latin typeface="Arial" charset="0"/>
              </a:rPr>
              <a:t>TIẾT KIỆM VÀ HIỆU QUẢ</a:t>
            </a:r>
          </a:p>
          <a:p>
            <a:pPr marL="566738" indent="-457200" algn="just" eaLnBrk="1" hangingPunct="1">
              <a:lnSpc>
                <a:spcPct val="114000"/>
              </a:lnSpc>
              <a:spcBef>
                <a:spcPts val="1200"/>
              </a:spcBef>
              <a:spcAft>
                <a:spcPts val="0"/>
              </a:spcAft>
              <a:buClr>
                <a:srgbClr val="FF0000"/>
              </a:buClr>
              <a:buFont typeface="+mj-lt"/>
              <a:buAutoNum type="arabicPeriod" startAt="8"/>
              <a:defRPr/>
            </a:pPr>
            <a:r>
              <a:rPr lang="en-US" sz="2000" b="1" kern="0" smtClean="0">
                <a:solidFill>
                  <a:srgbClr val="0000FF"/>
                </a:solidFill>
                <a:latin typeface="Arial" charset="0"/>
              </a:rPr>
              <a:t>Chương XI. TRÁCH NHIỆM QUẢN LÝ NHÀ NƯỚC VỀ SỬ DỤNG </a:t>
            </a:r>
            <a:br>
              <a:rPr lang="en-US" sz="2000" b="1" kern="0" smtClean="0">
                <a:solidFill>
                  <a:srgbClr val="0000FF"/>
                </a:solidFill>
                <a:latin typeface="Arial" charset="0"/>
              </a:rPr>
            </a:br>
            <a:r>
              <a:rPr lang="en-US" sz="2000" b="1" kern="0" smtClean="0">
                <a:solidFill>
                  <a:srgbClr val="0000FF"/>
                </a:solidFill>
                <a:latin typeface="Arial" charset="0"/>
              </a:rPr>
              <a:t>NĂNG LƯỢNG TK-HQ</a:t>
            </a:r>
          </a:p>
          <a:p>
            <a:pPr marL="566738" indent="-457200" algn="just" eaLnBrk="1" hangingPunct="1">
              <a:lnSpc>
                <a:spcPct val="114000"/>
              </a:lnSpc>
              <a:spcBef>
                <a:spcPts val="1200"/>
              </a:spcBef>
              <a:spcAft>
                <a:spcPts val="0"/>
              </a:spcAft>
              <a:buClr>
                <a:srgbClr val="FF0000"/>
              </a:buClr>
              <a:buFont typeface="+mj-lt"/>
              <a:buAutoNum type="arabicPeriod" startAt="8"/>
              <a:defRPr/>
            </a:pPr>
            <a:r>
              <a:rPr lang="en-US" sz="2000" b="1" kern="0" smtClean="0">
                <a:solidFill>
                  <a:srgbClr val="0000FF"/>
                </a:solidFill>
                <a:latin typeface="Arial" charset="0"/>
              </a:rPr>
              <a:t>Chương XII. ĐIỀU </a:t>
            </a:r>
            <a:r>
              <a:rPr lang="en-US" sz="2000" b="1" kern="0">
                <a:solidFill>
                  <a:srgbClr val="0000FF"/>
                </a:solidFill>
                <a:latin typeface="Arial" charset="0"/>
              </a:rPr>
              <a:t>KHOẢN THI </a:t>
            </a:r>
            <a:r>
              <a:rPr lang="en-US" sz="2000" b="1" kern="0" smtClean="0">
                <a:solidFill>
                  <a:srgbClr val="0000FF"/>
                </a:solidFill>
                <a:latin typeface="Arial" charset="0"/>
              </a:rPr>
              <a:t>HÀNH</a:t>
            </a:r>
            <a:endParaRPr lang="en-US" sz="2000" b="1" kern="0">
              <a:solidFill>
                <a:srgbClr val="0000FF"/>
              </a:solidFill>
              <a:latin typeface="Arial" charset="0"/>
            </a:endParaRPr>
          </a:p>
        </p:txBody>
      </p:sp>
      <p:sp>
        <p:nvSpPr>
          <p:cNvPr id="5" name="Title 1"/>
          <p:cNvSpPr>
            <a:spLocks noGrp="1"/>
          </p:cNvSpPr>
          <p:nvPr>
            <p:ph type="title"/>
          </p:nvPr>
        </p:nvSpPr>
        <p:spPr>
          <a:xfrm>
            <a:off x="234950" y="152400"/>
            <a:ext cx="8680450" cy="762000"/>
          </a:xfrm>
        </p:spPr>
        <p:txBody>
          <a:bodyPr anchor="ctr"/>
          <a:lstStyle/>
          <a:p>
            <a:pPr algn="ctr">
              <a:lnSpc>
                <a:spcPct val="105000"/>
              </a:lnSpc>
              <a:spcBef>
                <a:spcPts val="0"/>
              </a:spcBef>
            </a:pPr>
            <a:r>
              <a:rPr lang="en-US" sz="2200" b="1" smtClean="0">
                <a:solidFill>
                  <a:srgbClr val="FF0000"/>
                </a:solidFill>
                <a:latin typeface="Arial" panose="020B0604020202020204" pitchFamily="34" charset="0"/>
                <a:cs typeface="Arial" panose="020B0604020202020204" pitchFamily="34" charset="0"/>
              </a:rPr>
              <a:t>BỐ CỤC CỦA LUẬT</a:t>
            </a:r>
            <a:br>
              <a:rPr lang="en-US" sz="2200" b="1" smtClean="0">
                <a:solidFill>
                  <a:srgbClr val="FF0000"/>
                </a:solidFill>
                <a:latin typeface="Arial" panose="020B0604020202020204" pitchFamily="34" charset="0"/>
                <a:cs typeface="Arial" panose="020B0604020202020204" pitchFamily="34" charset="0"/>
              </a:rPr>
            </a:br>
            <a:r>
              <a:rPr lang="en-US" sz="2200" b="1" smtClean="0">
                <a:solidFill>
                  <a:srgbClr val="009900"/>
                </a:solidFill>
                <a:latin typeface="Arial" charset="0"/>
              </a:rPr>
              <a:t>(12 </a:t>
            </a:r>
            <a:r>
              <a:rPr lang="en-US" sz="2200" b="1">
                <a:solidFill>
                  <a:srgbClr val="009900"/>
                </a:solidFill>
                <a:latin typeface="Arial" charset="0"/>
              </a:rPr>
              <a:t>c</a:t>
            </a:r>
            <a:r>
              <a:rPr lang="vi-VN" sz="2200" b="1">
                <a:solidFill>
                  <a:srgbClr val="009900"/>
                </a:solidFill>
                <a:latin typeface="Arial" charset="0"/>
              </a:rPr>
              <a:t>hương </a:t>
            </a:r>
            <a:r>
              <a:rPr lang="en-US" sz="2200" b="1">
                <a:solidFill>
                  <a:srgbClr val="009900"/>
                </a:solidFill>
                <a:latin typeface="Arial" charset="0"/>
              </a:rPr>
              <a:t>với </a:t>
            </a:r>
            <a:r>
              <a:rPr lang="en-US" sz="2200" b="1" smtClean="0">
                <a:solidFill>
                  <a:srgbClr val="009900"/>
                </a:solidFill>
                <a:latin typeface="Arial" charset="0"/>
              </a:rPr>
              <a:t>48 </a:t>
            </a:r>
            <a:r>
              <a:rPr lang="en-US" sz="2200" b="1">
                <a:solidFill>
                  <a:srgbClr val="009900"/>
                </a:solidFill>
                <a:latin typeface="Arial" charset="0"/>
              </a:rPr>
              <a:t>điều)</a:t>
            </a:r>
          </a:p>
        </p:txBody>
      </p:sp>
    </p:spTree>
    <p:extLst>
      <p:ext uri="{BB962C8B-B14F-4D97-AF65-F5344CB8AC3E}">
        <p14:creationId xmlns:p14="http://schemas.microsoft.com/office/powerpoint/2010/main" val="2021322598"/>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66738" indent="-457200" algn="just" eaLnBrk="1" hangingPunct="1">
              <a:lnSpc>
                <a:spcPct val="114000"/>
              </a:lnSpc>
              <a:spcBef>
                <a:spcPts val="1200"/>
              </a:spcBef>
              <a:spcAft>
                <a:spcPts val="0"/>
              </a:spcAft>
              <a:buClr>
                <a:srgbClr val="FF0000"/>
              </a:buClr>
              <a:buFont typeface="Wingdings" panose="05000000000000000000" pitchFamily="2" charset="2"/>
              <a:buChar char="v"/>
              <a:defRPr/>
            </a:pPr>
            <a:r>
              <a:rPr lang="en-US" sz="2200" b="1" kern="0" smtClean="0">
                <a:solidFill>
                  <a:srgbClr val="FF3399"/>
                </a:solidFill>
                <a:latin typeface="Arial" charset="0"/>
              </a:rPr>
              <a:t>Điều </a:t>
            </a:r>
            <a:r>
              <a:rPr lang="en-US" sz="2200" b="1" kern="0">
                <a:solidFill>
                  <a:srgbClr val="FF3399"/>
                </a:solidFill>
                <a:latin typeface="Arial" charset="0"/>
              </a:rPr>
              <a:t>1. Phạm vi điều chỉnh</a:t>
            </a:r>
          </a:p>
          <a:p>
            <a:pPr marL="560388" indent="0" algn="just" eaLnBrk="1" hangingPunct="1">
              <a:lnSpc>
                <a:spcPct val="114000"/>
              </a:lnSpc>
              <a:spcBef>
                <a:spcPts val="1200"/>
              </a:spcBef>
              <a:spcAft>
                <a:spcPts val="0"/>
              </a:spcAft>
              <a:buClr>
                <a:srgbClr val="FF0000"/>
              </a:buClr>
              <a:buNone/>
              <a:defRPr/>
            </a:pPr>
            <a:r>
              <a:rPr lang="en-US" sz="2200" b="1" kern="0" smtClean="0">
                <a:solidFill>
                  <a:srgbClr val="0000FF"/>
                </a:solidFill>
                <a:latin typeface="Arial" charset="0"/>
              </a:rPr>
              <a:t>Luật </a:t>
            </a:r>
            <a:r>
              <a:rPr lang="en-US" sz="2200" b="1" kern="0">
                <a:solidFill>
                  <a:srgbClr val="0000FF"/>
                </a:solidFill>
                <a:latin typeface="Arial" charset="0"/>
              </a:rPr>
              <a:t>này quy định về sử dụng năng lượng tiết kiệm và hiệu quả; chính sách, biện pháp thúc đẩy sử dụng năng lượng tiết kiệm và hiệu quả; quyền, nghĩa vụ, trách nhiệm của tổ chức, hộ gia đình, cá nhân trong sử dụng năng lượng tiết kiệm và hiệu quả.</a:t>
            </a:r>
          </a:p>
          <a:p>
            <a:pPr marL="566738" indent="-457200" algn="just" eaLnBrk="1" hangingPunct="1">
              <a:lnSpc>
                <a:spcPct val="114000"/>
              </a:lnSpc>
              <a:spcBef>
                <a:spcPts val="1200"/>
              </a:spcBef>
              <a:spcAft>
                <a:spcPts val="0"/>
              </a:spcAft>
              <a:buClr>
                <a:srgbClr val="FF0000"/>
              </a:buClr>
              <a:buFont typeface="Wingdings" panose="05000000000000000000" pitchFamily="2" charset="2"/>
              <a:buChar char="v"/>
              <a:defRPr/>
            </a:pPr>
            <a:r>
              <a:rPr lang="vi-VN" sz="2200" b="1" kern="0" smtClean="0">
                <a:solidFill>
                  <a:srgbClr val="FF3399"/>
                </a:solidFill>
                <a:latin typeface="Arial" charset="0"/>
              </a:rPr>
              <a:t>Điều </a:t>
            </a:r>
            <a:r>
              <a:rPr lang="vi-VN" sz="2200" b="1" kern="0">
                <a:solidFill>
                  <a:srgbClr val="FF3399"/>
                </a:solidFill>
                <a:latin typeface="Arial" charset="0"/>
              </a:rPr>
              <a:t>2. </a:t>
            </a:r>
            <a:r>
              <a:rPr lang="en-US" sz="2200" b="1" kern="0" smtClean="0">
                <a:solidFill>
                  <a:srgbClr val="FF3399"/>
                </a:solidFill>
                <a:latin typeface="Arial" charset="0"/>
              </a:rPr>
              <a:t>Đối </a:t>
            </a:r>
            <a:r>
              <a:rPr lang="en-US" sz="2200" b="1" kern="0">
                <a:solidFill>
                  <a:srgbClr val="FF3399"/>
                </a:solidFill>
                <a:latin typeface="Arial" charset="0"/>
              </a:rPr>
              <a:t>tượng áp dụng</a:t>
            </a:r>
          </a:p>
          <a:p>
            <a:pPr marL="560388" indent="0" algn="just" eaLnBrk="1" hangingPunct="1">
              <a:lnSpc>
                <a:spcPct val="114000"/>
              </a:lnSpc>
              <a:spcBef>
                <a:spcPts val="1200"/>
              </a:spcBef>
              <a:spcAft>
                <a:spcPts val="0"/>
              </a:spcAft>
              <a:buClr>
                <a:srgbClr val="FF0000"/>
              </a:buClr>
              <a:buNone/>
              <a:defRPr/>
            </a:pPr>
            <a:r>
              <a:rPr lang="en-US" sz="2200" b="1" kern="0" smtClean="0">
                <a:solidFill>
                  <a:srgbClr val="0000FF"/>
                </a:solidFill>
                <a:latin typeface="Arial" charset="0"/>
              </a:rPr>
              <a:t>Luật </a:t>
            </a:r>
            <a:r>
              <a:rPr lang="en-US" sz="2200" b="1" kern="0">
                <a:solidFill>
                  <a:srgbClr val="0000FF"/>
                </a:solidFill>
                <a:latin typeface="Arial" charset="0"/>
              </a:rPr>
              <a:t>này áp dụng đối với tổ chức, hộ gia đình, cá nhân sử dụng năng lượng tại Việt Nam</a:t>
            </a:r>
            <a:r>
              <a:rPr lang="en-US" sz="2200" b="1" kern="0" smtClean="0">
                <a:solidFill>
                  <a:srgbClr val="0000FF"/>
                </a:solidFill>
                <a:latin typeface="Arial" charset="0"/>
              </a:rPr>
              <a:t>.</a:t>
            </a:r>
            <a:endParaRPr lang="en-US" sz="2200" b="1" ker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algn="ctr"/>
            <a:r>
              <a:rPr lang="vi-VN" sz="2600" b="1" smtClean="0">
                <a:solidFill>
                  <a:srgbClr val="FF0000"/>
                </a:solidFill>
                <a:latin typeface="Arial" panose="020B0604020202020204" pitchFamily="34" charset="0"/>
                <a:cs typeface="Arial" panose="020B0604020202020204" pitchFamily="34" charset="0"/>
              </a:rPr>
              <a:t>C</a:t>
            </a:r>
            <a:r>
              <a:rPr lang="en-US" sz="2600" b="1" smtClean="0">
                <a:solidFill>
                  <a:srgbClr val="FF0000"/>
                </a:solidFill>
                <a:latin typeface="Arial" panose="020B0604020202020204" pitchFamily="34" charset="0"/>
                <a:cs typeface="Arial" panose="020B0604020202020204" pitchFamily="34" charset="0"/>
              </a:rPr>
              <a:t>HƯƠNG</a:t>
            </a:r>
            <a:r>
              <a:rPr lang="vi-VN" sz="2600" b="1" smtClean="0">
                <a:solidFill>
                  <a:srgbClr val="FF0000"/>
                </a:solidFill>
                <a:latin typeface="Arial" panose="020B0604020202020204" pitchFamily="34" charset="0"/>
                <a:cs typeface="Arial" panose="020B0604020202020204" pitchFamily="34" charset="0"/>
              </a:rPr>
              <a:t> </a:t>
            </a:r>
            <a:r>
              <a:rPr lang="en-US" sz="2600" b="1">
                <a:solidFill>
                  <a:srgbClr val="FF0000"/>
                </a:solidFill>
                <a:latin typeface="Arial" panose="020B0604020202020204" pitchFamily="34" charset="0"/>
                <a:cs typeface="Arial" panose="020B0604020202020204" pitchFamily="34" charset="0"/>
              </a:rPr>
              <a:t>I</a:t>
            </a:r>
            <a:r>
              <a:rPr lang="vi-VN" sz="2600" b="1" smtClean="0">
                <a:solidFill>
                  <a:srgbClr val="FF0000"/>
                </a:solidFill>
                <a:latin typeface="Arial" panose="020B0604020202020204" pitchFamily="34" charset="0"/>
                <a:cs typeface="Arial" panose="020B0604020202020204" pitchFamily="34" charset="0"/>
              </a:rPr>
              <a:t>.</a:t>
            </a:r>
            <a:r>
              <a:rPr lang="en-US" sz="2600" b="1" smtClean="0">
                <a:solidFill>
                  <a:srgbClr val="FF0000"/>
                </a:solidFill>
                <a:latin typeface="Arial" panose="020B0604020202020204" pitchFamily="34" charset="0"/>
                <a:cs typeface="Arial" panose="020B0604020202020204" pitchFamily="34" charset="0"/>
              </a:rPr>
              <a:t> NHỮNG </a:t>
            </a:r>
            <a:r>
              <a:rPr lang="vi-VN" sz="2600" b="1" smtClean="0">
                <a:solidFill>
                  <a:srgbClr val="FF0000"/>
                </a:solidFill>
                <a:latin typeface="Arial" panose="020B0604020202020204" pitchFamily="34" charset="0"/>
                <a:cs typeface="Arial" panose="020B0604020202020204" pitchFamily="34" charset="0"/>
              </a:rPr>
              <a:t>QUY </a:t>
            </a:r>
            <a:r>
              <a:rPr lang="vi-VN" sz="2600" b="1">
                <a:solidFill>
                  <a:srgbClr val="FF0000"/>
                </a:solidFill>
                <a:latin typeface="Arial" panose="020B0604020202020204" pitchFamily="34" charset="0"/>
                <a:cs typeface="Arial" panose="020B0604020202020204" pitchFamily="34" charset="0"/>
              </a:rPr>
              <a:t>ĐỊNH </a:t>
            </a:r>
            <a:r>
              <a:rPr lang="vi-VN" sz="2600" b="1" smtClean="0">
                <a:solidFill>
                  <a:srgbClr val="FF0000"/>
                </a:solidFill>
                <a:latin typeface="Arial" panose="020B0604020202020204" pitchFamily="34" charset="0"/>
                <a:cs typeface="Arial" panose="020B0604020202020204" pitchFamily="34" charset="0"/>
              </a:rPr>
              <a:t>CHUNG</a:t>
            </a:r>
            <a:endParaRPr lang="en-US" sz="2600" b="1">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65681979"/>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457200" algn="just" eaLnBrk="1" hangingPunct="1">
              <a:lnSpc>
                <a:spcPct val="108000"/>
              </a:lnSpc>
              <a:spcBef>
                <a:spcPts val="800"/>
              </a:spcBef>
              <a:spcAft>
                <a:spcPts val="0"/>
              </a:spcAft>
              <a:buClr>
                <a:srgbClr val="FF0000"/>
              </a:buClr>
              <a:buFont typeface="+mj-lt"/>
              <a:buAutoNum type="arabicPeriod"/>
              <a:defRPr/>
            </a:pPr>
            <a:r>
              <a:rPr lang="en-US" sz="2000" b="1" kern="0" smtClean="0">
                <a:solidFill>
                  <a:srgbClr val="FF3399"/>
                </a:solidFill>
                <a:latin typeface="Arial" charset="0"/>
              </a:rPr>
              <a:t>Năng </a:t>
            </a:r>
            <a:r>
              <a:rPr lang="en-US" sz="2000" b="1" kern="0">
                <a:solidFill>
                  <a:srgbClr val="FF3399"/>
                </a:solidFill>
                <a:latin typeface="Arial" charset="0"/>
              </a:rPr>
              <a:t>lượng </a:t>
            </a:r>
            <a:r>
              <a:rPr lang="en-US" sz="2000" b="1" kern="0">
                <a:solidFill>
                  <a:srgbClr val="0000FF"/>
                </a:solidFill>
                <a:latin typeface="Arial" charset="0"/>
              </a:rPr>
              <a:t>bao gồm nhiên liệu, điện năng, nhiệt năng thu được trực tiếp hoặc thông qua chế biến từ các nguồn tài nguyên năng lượng không tái tạo và tái </a:t>
            </a:r>
            <a:r>
              <a:rPr lang="en-US" sz="2000" b="1" kern="0" smtClean="0">
                <a:solidFill>
                  <a:srgbClr val="0000FF"/>
                </a:solidFill>
                <a:latin typeface="Arial" charset="0"/>
              </a:rPr>
              <a:t>tạo.</a:t>
            </a:r>
          </a:p>
          <a:p>
            <a:pPr marL="579438" indent="-457200" algn="just" eaLnBrk="1" hangingPunct="1">
              <a:lnSpc>
                <a:spcPct val="108000"/>
              </a:lnSpc>
              <a:spcBef>
                <a:spcPts val="800"/>
              </a:spcBef>
              <a:spcAft>
                <a:spcPts val="0"/>
              </a:spcAft>
              <a:buClr>
                <a:srgbClr val="FF0000"/>
              </a:buClr>
              <a:buFont typeface="+mj-lt"/>
              <a:buAutoNum type="arabicPeriod"/>
              <a:defRPr/>
            </a:pPr>
            <a:r>
              <a:rPr lang="en-US" sz="2000" b="1" kern="0" smtClean="0">
                <a:solidFill>
                  <a:srgbClr val="FF3399"/>
                </a:solidFill>
                <a:latin typeface="Arial" charset="0"/>
              </a:rPr>
              <a:t>Tài </a:t>
            </a:r>
            <a:r>
              <a:rPr lang="en-US" sz="2000" b="1" kern="0">
                <a:solidFill>
                  <a:srgbClr val="FF3399"/>
                </a:solidFill>
                <a:latin typeface="Arial" charset="0"/>
              </a:rPr>
              <a:t>nguyên năng lượng không tái tạo </a:t>
            </a:r>
            <a:r>
              <a:rPr lang="en-US" sz="2000" b="1" kern="0">
                <a:solidFill>
                  <a:srgbClr val="0000FF"/>
                </a:solidFill>
                <a:latin typeface="Arial" charset="0"/>
              </a:rPr>
              <a:t>gồm than đá, khí than, dầu mỏ, khí thiên nhiên, quặng urani và các tài nguyên năng lượng khác không có khả năng tái </a:t>
            </a:r>
            <a:r>
              <a:rPr lang="en-US" sz="2000" b="1" kern="0" smtClean="0">
                <a:solidFill>
                  <a:srgbClr val="0000FF"/>
                </a:solidFill>
                <a:latin typeface="Arial" charset="0"/>
              </a:rPr>
              <a:t>tạo.</a:t>
            </a:r>
          </a:p>
          <a:p>
            <a:pPr marL="579438" indent="-457200" algn="just" eaLnBrk="1" hangingPunct="1">
              <a:lnSpc>
                <a:spcPct val="108000"/>
              </a:lnSpc>
              <a:spcBef>
                <a:spcPts val="800"/>
              </a:spcBef>
              <a:spcAft>
                <a:spcPts val="0"/>
              </a:spcAft>
              <a:buClr>
                <a:srgbClr val="FF0000"/>
              </a:buClr>
              <a:buFont typeface="+mj-lt"/>
              <a:buAutoNum type="arabicPeriod"/>
              <a:defRPr/>
            </a:pPr>
            <a:r>
              <a:rPr lang="en-US" sz="2000" b="1" kern="0" smtClean="0">
                <a:solidFill>
                  <a:srgbClr val="FF3399"/>
                </a:solidFill>
                <a:latin typeface="Arial" charset="0"/>
              </a:rPr>
              <a:t>Tài </a:t>
            </a:r>
            <a:r>
              <a:rPr lang="en-US" sz="2000" b="1" kern="0">
                <a:solidFill>
                  <a:srgbClr val="FF3399"/>
                </a:solidFill>
                <a:latin typeface="Arial" charset="0"/>
              </a:rPr>
              <a:t>nguyên năng lượng tái tạo </a:t>
            </a:r>
            <a:r>
              <a:rPr lang="en-US" sz="2000" b="1" kern="0">
                <a:solidFill>
                  <a:srgbClr val="0000FF"/>
                </a:solidFill>
                <a:latin typeface="Arial" charset="0"/>
              </a:rPr>
              <a:t>gồm sức nước, sức gió, ánh sáng mặt trời, địa nhiệt, nhiên liệu sinh học và các tài nguyên năng lượng khác có khả năng tái </a:t>
            </a:r>
            <a:r>
              <a:rPr lang="en-US" sz="2000" b="1" kern="0" smtClean="0">
                <a:solidFill>
                  <a:srgbClr val="0000FF"/>
                </a:solidFill>
                <a:latin typeface="Arial" charset="0"/>
              </a:rPr>
              <a:t>tạo.</a:t>
            </a:r>
          </a:p>
          <a:p>
            <a:pPr marL="579438" indent="-457200" algn="just" eaLnBrk="1" hangingPunct="1">
              <a:lnSpc>
                <a:spcPct val="108000"/>
              </a:lnSpc>
              <a:spcBef>
                <a:spcPts val="800"/>
              </a:spcBef>
              <a:spcAft>
                <a:spcPts val="0"/>
              </a:spcAft>
              <a:buClr>
                <a:srgbClr val="FF0000"/>
              </a:buClr>
              <a:buFont typeface="+mj-lt"/>
              <a:buAutoNum type="arabicPeriod"/>
              <a:defRPr/>
            </a:pPr>
            <a:r>
              <a:rPr lang="en-US" sz="2000" b="1" kern="0" smtClean="0">
                <a:solidFill>
                  <a:srgbClr val="FF3399"/>
                </a:solidFill>
                <a:latin typeface="Arial" charset="0"/>
              </a:rPr>
              <a:t>Nhiên </a:t>
            </a:r>
            <a:r>
              <a:rPr lang="en-US" sz="2000" b="1" kern="0">
                <a:solidFill>
                  <a:srgbClr val="FF3399"/>
                </a:solidFill>
                <a:latin typeface="Arial" charset="0"/>
              </a:rPr>
              <a:t>liệu </a:t>
            </a:r>
            <a:r>
              <a:rPr lang="en-US" sz="2000" b="1" kern="0">
                <a:solidFill>
                  <a:srgbClr val="0000FF"/>
                </a:solidFill>
                <a:latin typeface="Arial" charset="0"/>
              </a:rPr>
              <a:t>là các dạng vật chất được sử dụng trực tiếp hoặc qua chế biến để làm chất </a:t>
            </a:r>
            <a:r>
              <a:rPr lang="en-US" sz="2000" b="1" kern="0" smtClean="0">
                <a:solidFill>
                  <a:srgbClr val="0000FF"/>
                </a:solidFill>
                <a:latin typeface="Arial" charset="0"/>
              </a:rPr>
              <a:t>đốt.</a:t>
            </a:r>
          </a:p>
          <a:p>
            <a:pPr marL="579438" indent="-457200" algn="just" eaLnBrk="1" hangingPunct="1">
              <a:lnSpc>
                <a:spcPct val="108000"/>
              </a:lnSpc>
              <a:spcBef>
                <a:spcPts val="800"/>
              </a:spcBef>
              <a:spcAft>
                <a:spcPts val="0"/>
              </a:spcAft>
              <a:buClr>
                <a:srgbClr val="FF0000"/>
              </a:buClr>
              <a:buFont typeface="+mj-lt"/>
              <a:buAutoNum type="arabicPeriod"/>
              <a:defRPr/>
            </a:pPr>
            <a:r>
              <a:rPr lang="en-US" sz="2000" b="1" kern="0" smtClean="0">
                <a:solidFill>
                  <a:srgbClr val="FF3399"/>
                </a:solidFill>
                <a:latin typeface="Arial" charset="0"/>
              </a:rPr>
              <a:t>Sử </a:t>
            </a:r>
            <a:r>
              <a:rPr lang="en-US" sz="2000" b="1" kern="0">
                <a:solidFill>
                  <a:srgbClr val="FF3399"/>
                </a:solidFill>
                <a:latin typeface="Arial" charset="0"/>
              </a:rPr>
              <a:t>dụng năng lượng tiết kiệm và hiệu quả </a:t>
            </a:r>
            <a:r>
              <a:rPr lang="en-US" sz="2000" b="1" kern="0">
                <a:solidFill>
                  <a:srgbClr val="0000FF"/>
                </a:solidFill>
                <a:latin typeface="Arial" charset="0"/>
              </a:rPr>
              <a:t>là việc áp dụng các biện pháp quản lý và kỹ thuật nhằm giảm tổn thất, giảm mức tiêu thụ năng lượng của phương tiện, thiết bị mà vẫn bảo đảm nhu cầu, mục tiêu đặt ra đối với quá trình sản xuất và đời </a:t>
            </a:r>
            <a:r>
              <a:rPr lang="en-US" sz="2000" b="1" kern="0" smtClean="0">
                <a:solidFill>
                  <a:srgbClr val="0000FF"/>
                </a:solidFill>
                <a:latin typeface="Arial" charset="0"/>
              </a:rPr>
              <a:t>sống.</a:t>
            </a:r>
            <a:endParaRPr lang="en-US" sz="2000" b="1" ker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algn="ctr"/>
            <a:r>
              <a:rPr lang="en-US" sz="2600" b="1" smtClean="0">
                <a:solidFill>
                  <a:srgbClr val="FF0000"/>
                </a:solidFill>
                <a:latin typeface="Arial" panose="020B0604020202020204" pitchFamily="34" charset="0"/>
                <a:cs typeface="Arial" panose="020B0604020202020204" pitchFamily="34" charset="0"/>
              </a:rPr>
              <a:t>Điều </a:t>
            </a:r>
            <a:r>
              <a:rPr lang="en-US" sz="2600" b="1">
                <a:solidFill>
                  <a:srgbClr val="FF0000"/>
                </a:solidFill>
                <a:latin typeface="Arial" panose="020B0604020202020204" pitchFamily="34" charset="0"/>
                <a:cs typeface="Arial" panose="020B0604020202020204" pitchFamily="34" charset="0"/>
              </a:rPr>
              <a:t>3. Giải thích từ ngữ</a:t>
            </a:r>
          </a:p>
        </p:txBody>
      </p:sp>
    </p:spTree>
    <p:extLst>
      <p:ext uri="{BB962C8B-B14F-4D97-AF65-F5344CB8AC3E}">
        <p14:creationId xmlns:p14="http://schemas.microsoft.com/office/powerpoint/2010/main" val="4002753667"/>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457200" algn="just" eaLnBrk="1" hangingPunct="1">
              <a:spcBef>
                <a:spcPts val="600"/>
              </a:spcBef>
              <a:spcAft>
                <a:spcPts val="0"/>
              </a:spcAft>
              <a:buClr>
                <a:srgbClr val="FF0000"/>
              </a:buClr>
              <a:buFont typeface="+mj-lt"/>
              <a:buAutoNum type="arabicPeriod" startAt="6"/>
              <a:defRPr/>
            </a:pPr>
            <a:r>
              <a:rPr lang="en-US" sz="1850" b="1" kern="0" smtClean="0">
                <a:solidFill>
                  <a:srgbClr val="FF3399"/>
                </a:solidFill>
                <a:latin typeface="Arial" charset="0"/>
              </a:rPr>
              <a:t>Kiểm </a:t>
            </a:r>
            <a:r>
              <a:rPr lang="en-US" sz="1850" b="1" kern="0">
                <a:solidFill>
                  <a:srgbClr val="FF3399"/>
                </a:solidFill>
                <a:latin typeface="Arial" charset="0"/>
              </a:rPr>
              <a:t>toán năng lượng </a:t>
            </a:r>
            <a:r>
              <a:rPr lang="en-US" sz="1850" b="1" kern="0">
                <a:solidFill>
                  <a:srgbClr val="0000FF"/>
                </a:solidFill>
                <a:latin typeface="Arial" charset="0"/>
              </a:rPr>
              <a:t>là hoạt động đo lường, phân tích, tính toán, đánh giá để xác định mức tiêu thụ năng lượng, tiềm năng tiết kiệm năng lượng và đề xuất giải pháp sử dụng năng lượng </a:t>
            </a:r>
            <a:r>
              <a:rPr lang="en-US" sz="1850" b="1" kern="0" smtClean="0">
                <a:solidFill>
                  <a:srgbClr val="0000FF"/>
                </a:solidFill>
                <a:latin typeface="Arial" charset="0"/>
              </a:rPr>
              <a:t>TK-HQ đối </a:t>
            </a:r>
            <a:r>
              <a:rPr lang="en-US" sz="1850" b="1" kern="0">
                <a:solidFill>
                  <a:srgbClr val="0000FF"/>
                </a:solidFill>
                <a:latin typeface="Arial" charset="0"/>
              </a:rPr>
              <a:t>với cơ sở sử dụng năng </a:t>
            </a:r>
            <a:r>
              <a:rPr lang="en-US" sz="1850" b="1" kern="0" smtClean="0">
                <a:solidFill>
                  <a:srgbClr val="0000FF"/>
                </a:solidFill>
                <a:latin typeface="Arial" charset="0"/>
              </a:rPr>
              <a:t>lượng.</a:t>
            </a:r>
          </a:p>
          <a:p>
            <a:pPr marL="579438" indent="-457200" algn="just" eaLnBrk="1" hangingPunct="1">
              <a:spcBef>
                <a:spcPts val="600"/>
              </a:spcBef>
              <a:spcAft>
                <a:spcPts val="0"/>
              </a:spcAft>
              <a:buClr>
                <a:srgbClr val="FF0000"/>
              </a:buClr>
              <a:buFont typeface="+mj-lt"/>
              <a:buAutoNum type="arabicPeriod" startAt="6"/>
              <a:defRPr/>
            </a:pPr>
            <a:r>
              <a:rPr lang="en-US" sz="1850" b="1" kern="0" smtClean="0">
                <a:solidFill>
                  <a:srgbClr val="FF3399"/>
                </a:solidFill>
                <a:latin typeface="Arial" charset="0"/>
              </a:rPr>
              <a:t>Nhãn </a:t>
            </a:r>
            <a:r>
              <a:rPr lang="en-US" sz="1850" b="1" kern="0">
                <a:solidFill>
                  <a:srgbClr val="FF3399"/>
                </a:solidFill>
                <a:latin typeface="Arial" charset="0"/>
              </a:rPr>
              <a:t>năng lượng </a:t>
            </a:r>
            <a:r>
              <a:rPr lang="en-US" sz="1850" b="1" kern="0">
                <a:solidFill>
                  <a:srgbClr val="0000FF"/>
                </a:solidFill>
                <a:latin typeface="Arial" charset="0"/>
              </a:rPr>
              <a:t>là nhãn cung cấp thông tin về loại năng lượng sử dụng, mức tiêu thụ năng lượng, hiệu suất năng lượng và các thông tin khác giúp người tiêu dùng nhận biết và lựa chọn phương tiện, thiết bị tiết kiệm năng </a:t>
            </a:r>
            <a:r>
              <a:rPr lang="en-US" sz="1850" b="1" kern="0" smtClean="0">
                <a:solidFill>
                  <a:srgbClr val="0000FF"/>
                </a:solidFill>
                <a:latin typeface="Arial" charset="0"/>
              </a:rPr>
              <a:t>lượng.</a:t>
            </a:r>
          </a:p>
          <a:p>
            <a:pPr marL="579438" indent="-457200" algn="just" eaLnBrk="1" hangingPunct="1">
              <a:spcBef>
                <a:spcPts val="600"/>
              </a:spcBef>
              <a:spcAft>
                <a:spcPts val="0"/>
              </a:spcAft>
              <a:buClr>
                <a:srgbClr val="FF0000"/>
              </a:buClr>
              <a:buFont typeface="+mj-lt"/>
              <a:buAutoNum type="arabicPeriod" startAt="6"/>
              <a:defRPr/>
            </a:pPr>
            <a:r>
              <a:rPr lang="en-US" sz="1850" b="1" kern="0" smtClean="0">
                <a:solidFill>
                  <a:srgbClr val="FF3399"/>
                </a:solidFill>
                <a:latin typeface="Arial" charset="0"/>
              </a:rPr>
              <a:t>Dán </a:t>
            </a:r>
            <a:r>
              <a:rPr lang="en-US" sz="1850" b="1" kern="0">
                <a:solidFill>
                  <a:srgbClr val="FF3399"/>
                </a:solidFill>
                <a:latin typeface="Arial" charset="0"/>
              </a:rPr>
              <a:t>nhãn năng lượng </a:t>
            </a:r>
            <a:r>
              <a:rPr lang="en-US" sz="1850" b="1" kern="0">
                <a:solidFill>
                  <a:srgbClr val="0000FF"/>
                </a:solidFill>
                <a:latin typeface="Arial" charset="0"/>
              </a:rPr>
              <a:t>là việc dán, gắn, in, khắc nhãn năng lượng lên sản phẩm, bao </a:t>
            </a:r>
            <a:r>
              <a:rPr lang="en-US" sz="1850" b="1" kern="0" smtClean="0">
                <a:solidFill>
                  <a:srgbClr val="0000FF"/>
                </a:solidFill>
                <a:latin typeface="Arial" charset="0"/>
              </a:rPr>
              <a:t>bì.</a:t>
            </a:r>
          </a:p>
          <a:p>
            <a:pPr marL="579438" indent="-457200" algn="just" eaLnBrk="1" hangingPunct="1">
              <a:spcBef>
                <a:spcPts val="600"/>
              </a:spcBef>
              <a:spcAft>
                <a:spcPts val="0"/>
              </a:spcAft>
              <a:buClr>
                <a:srgbClr val="FF0000"/>
              </a:buClr>
              <a:buFont typeface="+mj-lt"/>
              <a:buAutoNum type="arabicPeriod" startAt="6"/>
              <a:defRPr/>
            </a:pPr>
            <a:r>
              <a:rPr lang="en-US" sz="1850" b="1" kern="0" smtClean="0">
                <a:solidFill>
                  <a:srgbClr val="FF3399"/>
                </a:solidFill>
                <a:latin typeface="Arial" charset="0"/>
              </a:rPr>
              <a:t>Hiệu </a:t>
            </a:r>
            <a:r>
              <a:rPr lang="en-US" sz="1850" b="1" kern="0">
                <a:solidFill>
                  <a:srgbClr val="FF3399"/>
                </a:solidFill>
                <a:latin typeface="Arial" charset="0"/>
              </a:rPr>
              <a:t>suất năng lượng </a:t>
            </a:r>
            <a:r>
              <a:rPr lang="en-US" sz="1850" b="1" kern="0">
                <a:solidFill>
                  <a:srgbClr val="0000FF"/>
                </a:solidFill>
                <a:latin typeface="Arial" charset="0"/>
              </a:rPr>
              <a:t>là chỉ số biểu thị khả năng của phương tiện, thiết bị chuyển hóa năng lượng sử dụng thành năng lượng hữu </a:t>
            </a:r>
            <a:r>
              <a:rPr lang="en-US" sz="1850" b="1" kern="0" smtClean="0">
                <a:solidFill>
                  <a:srgbClr val="0000FF"/>
                </a:solidFill>
                <a:latin typeface="Arial" charset="0"/>
              </a:rPr>
              <a:t>ích.</a:t>
            </a:r>
          </a:p>
          <a:p>
            <a:pPr marL="579438" indent="-457200" algn="just" eaLnBrk="1" hangingPunct="1">
              <a:spcBef>
                <a:spcPts val="600"/>
              </a:spcBef>
              <a:spcAft>
                <a:spcPts val="0"/>
              </a:spcAft>
              <a:buClr>
                <a:srgbClr val="FF0000"/>
              </a:buClr>
              <a:buFont typeface="+mj-lt"/>
              <a:buAutoNum type="arabicPeriod" startAt="6"/>
              <a:defRPr/>
            </a:pPr>
            <a:r>
              <a:rPr lang="en-US" sz="1850" b="1" kern="0" smtClean="0">
                <a:solidFill>
                  <a:srgbClr val="FF3399"/>
                </a:solidFill>
                <a:latin typeface="Arial" charset="0"/>
              </a:rPr>
              <a:t>Mức </a:t>
            </a:r>
            <a:r>
              <a:rPr lang="en-US" sz="1850" b="1" kern="0">
                <a:solidFill>
                  <a:srgbClr val="FF3399"/>
                </a:solidFill>
                <a:latin typeface="Arial" charset="0"/>
              </a:rPr>
              <a:t>hiệu suất năng lượng tối thiểu </a:t>
            </a:r>
            <a:r>
              <a:rPr lang="en-US" sz="1850" b="1" kern="0">
                <a:solidFill>
                  <a:srgbClr val="0000FF"/>
                </a:solidFill>
                <a:latin typeface="Arial" charset="0"/>
              </a:rPr>
              <a:t>là mức hiệu suất năng lượng thấp nhất do </a:t>
            </a:r>
            <a:r>
              <a:rPr lang="en-US" sz="1850" b="1" kern="0" smtClean="0">
                <a:solidFill>
                  <a:srgbClr val="0000FF"/>
                </a:solidFill>
                <a:latin typeface="Arial" charset="0"/>
              </a:rPr>
              <a:t>CQNN có </a:t>
            </a:r>
            <a:r>
              <a:rPr lang="en-US" sz="1850" b="1" kern="0">
                <a:solidFill>
                  <a:srgbClr val="0000FF"/>
                </a:solidFill>
                <a:latin typeface="Arial" charset="0"/>
              </a:rPr>
              <a:t>thẩm quyền quy định đối với phương tiện, thiết bị </a:t>
            </a:r>
            <a:r>
              <a:rPr lang="en-US" sz="1850" b="1" kern="0" spc="-60">
                <a:solidFill>
                  <a:srgbClr val="0000FF"/>
                </a:solidFill>
                <a:latin typeface="Arial" charset="0"/>
              </a:rPr>
              <a:t>sử dụng năng lượng mà dưới mức đó, thiết bị sẽ chịu sự quản lý đặc </a:t>
            </a:r>
            <a:r>
              <a:rPr lang="en-US" sz="1850" b="1" kern="0" spc="-60" smtClean="0">
                <a:solidFill>
                  <a:srgbClr val="0000FF"/>
                </a:solidFill>
                <a:latin typeface="Arial" charset="0"/>
              </a:rPr>
              <a:t>biệt</a:t>
            </a:r>
          </a:p>
          <a:p>
            <a:pPr marL="579438" indent="-457200" algn="just" eaLnBrk="1" hangingPunct="1">
              <a:spcBef>
                <a:spcPts val="600"/>
              </a:spcBef>
              <a:spcAft>
                <a:spcPts val="0"/>
              </a:spcAft>
              <a:buClr>
                <a:srgbClr val="FF0000"/>
              </a:buClr>
              <a:buFont typeface="+mj-lt"/>
              <a:buAutoNum type="arabicPeriod" startAt="6"/>
              <a:defRPr/>
            </a:pPr>
            <a:r>
              <a:rPr lang="en-US" sz="1850" b="1" kern="0" smtClean="0">
                <a:solidFill>
                  <a:srgbClr val="FF3399"/>
                </a:solidFill>
                <a:latin typeface="Arial" charset="0"/>
              </a:rPr>
              <a:t>Sản </a:t>
            </a:r>
            <a:r>
              <a:rPr lang="en-US" sz="1850" b="1" kern="0">
                <a:solidFill>
                  <a:srgbClr val="FF3399"/>
                </a:solidFill>
                <a:latin typeface="Arial" charset="0"/>
              </a:rPr>
              <a:t>phẩm tiết kiệm năng lượng </a:t>
            </a:r>
            <a:r>
              <a:rPr lang="en-US" sz="1850" b="1" kern="0">
                <a:solidFill>
                  <a:srgbClr val="0000FF"/>
                </a:solidFill>
                <a:latin typeface="Arial" charset="0"/>
              </a:rPr>
              <a:t>là phương tiện, thiết bị có hiệu suất năng lượng cao, vật liệu có tính cách nhiệt tốt phù hợp với tiêu chuẩn, quy chuẩn kỹ thuật do </a:t>
            </a:r>
            <a:r>
              <a:rPr lang="en-US" sz="1850" b="1" kern="0" smtClean="0">
                <a:solidFill>
                  <a:srgbClr val="0000FF"/>
                </a:solidFill>
                <a:latin typeface="Arial" charset="0"/>
              </a:rPr>
              <a:t>CQNN có </a:t>
            </a:r>
            <a:r>
              <a:rPr lang="en-US" sz="1850" b="1" kern="0">
                <a:solidFill>
                  <a:srgbClr val="0000FF"/>
                </a:solidFill>
                <a:latin typeface="Arial" charset="0"/>
              </a:rPr>
              <a:t>thẩm quyền quy định</a:t>
            </a:r>
            <a:r>
              <a:rPr lang="en-US" sz="1850" b="1" kern="0" smtClean="0">
                <a:solidFill>
                  <a:srgbClr val="0000FF"/>
                </a:solidFill>
                <a:latin typeface="Arial" charset="0"/>
              </a:rPr>
              <a:t>.</a:t>
            </a:r>
            <a:endParaRPr lang="en-US" sz="1850" b="1" ker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algn="ctr"/>
            <a:r>
              <a:rPr lang="en-US" sz="2600" b="1" smtClean="0">
                <a:solidFill>
                  <a:srgbClr val="FF0000"/>
                </a:solidFill>
                <a:latin typeface="Arial" panose="020B0604020202020204" pitchFamily="34" charset="0"/>
                <a:cs typeface="Arial" panose="020B0604020202020204" pitchFamily="34" charset="0"/>
              </a:rPr>
              <a:t>Điều </a:t>
            </a:r>
            <a:r>
              <a:rPr lang="en-US" sz="2600" b="1">
                <a:solidFill>
                  <a:srgbClr val="FF0000"/>
                </a:solidFill>
                <a:latin typeface="Arial" panose="020B0604020202020204" pitchFamily="34" charset="0"/>
                <a:cs typeface="Arial" panose="020B0604020202020204" pitchFamily="34" charset="0"/>
              </a:rPr>
              <a:t>3. Giải thích từ ngữ</a:t>
            </a:r>
          </a:p>
        </p:txBody>
      </p:sp>
    </p:spTree>
    <p:extLst>
      <p:ext uri="{BB962C8B-B14F-4D97-AF65-F5344CB8AC3E}">
        <p14:creationId xmlns:p14="http://schemas.microsoft.com/office/powerpoint/2010/main" val="285071563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3581400" y="1295400"/>
            <a:ext cx="5421313" cy="52578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457200" indent="-342900" algn="just" eaLnBrk="1" hangingPunct="1">
              <a:lnSpc>
                <a:spcPct val="118000"/>
              </a:lnSpc>
              <a:spcBef>
                <a:spcPts val="1200"/>
              </a:spcBef>
              <a:spcAft>
                <a:spcPts val="0"/>
              </a:spcAft>
              <a:buClr>
                <a:srgbClr val="FF0000"/>
              </a:buClr>
              <a:buFont typeface="Wingdings" panose="05000000000000000000" pitchFamily="2" charset="2"/>
              <a:buChar char="Ø"/>
              <a:defRPr/>
            </a:pPr>
            <a:r>
              <a:rPr lang="en-US" sz="2400" b="1" kern="0">
                <a:solidFill>
                  <a:srgbClr val="0000FF"/>
                </a:solidFill>
                <a:latin typeface="Arial" charset="0"/>
              </a:rPr>
              <a:t>Ngày </a:t>
            </a:r>
            <a:r>
              <a:rPr lang="en-US" sz="2400" b="1" kern="0" smtClean="0">
                <a:solidFill>
                  <a:srgbClr val="FF3399"/>
                </a:solidFill>
                <a:latin typeface="Arial" charset="0"/>
              </a:rPr>
              <a:t>21-11-2019</a:t>
            </a:r>
            <a:r>
              <a:rPr lang="en-US" sz="2400" b="1" kern="0" smtClean="0">
                <a:solidFill>
                  <a:srgbClr val="0000FF"/>
                </a:solidFill>
                <a:latin typeface="Arial" charset="0"/>
              </a:rPr>
              <a:t>, kỳ </a:t>
            </a:r>
            <a:r>
              <a:rPr lang="en-US" sz="2400" b="1" kern="0">
                <a:solidFill>
                  <a:srgbClr val="0000FF"/>
                </a:solidFill>
                <a:latin typeface="Arial" charset="0"/>
              </a:rPr>
              <a:t>họp thứ 8</a:t>
            </a:r>
            <a:r>
              <a:rPr lang="en-US" sz="2400" b="1" kern="0" smtClean="0">
                <a:solidFill>
                  <a:srgbClr val="0000FF"/>
                </a:solidFill>
                <a:latin typeface="Arial" charset="0"/>
              </a:rPr>
              <a:t>, </a:t>
            </a:r>
            <a:r>
              <a:rPr lang="en-US" sz="2400" b="1" kern="0">
                <a:solidFill>
                  <a:srgbClr val="0000FF"/>
                </a:solidFill>
                <a:latin typeface="Arial" charset="0"/>
              </a:rPr>
              <a:t>Quốc hội khóa XIV đã thông qua </a:t>
            </a:r>
            <a:r>
              <a:rPr lang="en-US" sz="2400" b="1" kern="0">
                <a:solidFill>
                  <a:srgbClr val="FF3399"/>
                </a:solidFill>
                <a:latin typeface="Arial" charset="0"/>
              </a:rPr>
              <a:t>Luật </a:t>
            </a:r>
            <a:r>
              <a:rPr lang="en-US" sz="2400" b="1" kern="0" smtClean="0">
                <a:solidFill>
                  <a:srgbClr val="FF3399"/>
                </a:solidFill>
                <a:latin typeface="Arial" charset="0"/>
              </a:rPr>
              <a:t>Thư viện </a:t>
            </a:r>
            <a:r>
              <a:rPr lang="en-US" sz="2400" b="1" kern="0" smtClean="0">
                <a:solidFill>
                  <a:srgbClr val="0000FF"/>
                </a:solidFill>
                <a:latin typeface="Arial" charset="0"/>
              </a:rPr>
              <a:t>(Luật số </a:t>
            </a:r>
            <a:r>
              <a:rPr lang="vi-VN" sz="2400" b="1" kern="0">
                <a:solidFill>
                  <a:srgbClr val="0000FF"/>
                </a:solidFill>
                <a:latin typeface="Arial" charset="0"/>
              </a:rPr>
              <a:t>46/2019/QH14</a:t>
            </a:r>
            <a:r>
              <a:rPr lang="en-US" sz="2400" b="1" kern="0">
                <a:solidFill>
                  <a:srgbClr val="0000FF"/>
                </a:solidFill>
                <a:latin typeface="Arial" charset="0"/>
              </a:rPr>
              <a:t>)</a:t>
            </a:r>
            <a:r>
              <a:rPr lang="en-US" sz="2400" b="1" kern="0" smtClean="0">
                <a:solidFill>
                  <a:srgbClr val="0000FF"/>
                </a:solidFill>
                <a:latin typeface="Arial" charset="0"/>
              </a:rPr>
              <a:t>.</a:t>
            </a:r>
          </a:p>
          <a:p>
            <a:pPr marL="457200" indent="-342900" algn="just" eaLnBrk="1" hangingPunct="1">
              <a:lnSpc>
                <a:spcPct val="118000"/>
              </a:lnSpc>
              <a:spcBef>
                <a:spcPts val="1200"/>
              </a:spcBef>
              <a:spcAft>
                <a:spcPts val="0"/>
              </a:spcAft>
              <a:buClr>
                <a:srgbClr val="FF0000"/>
              </a:buClr>
              <a:buFont typeface="Wingdings" panose="05000000000000000000" pitchFamily="2" charset="2"/>
              <a:buChar char="Ø"/>
              <a:defRPr/>
            </a:pPr>
            <a:r>
              <a:rPr lang="vi-VN" sz="2400" b="1" kern="0">
                <a:solidFill>
                  <a:srgbClr val="0000FF"/>
                </a:solidFill>
                <a:latin typeface="Arial" charset="0"/>
              </a:rPr>
              <a:t>Chủ tịch nước ký Lệnh công bố </a:t>
            </a:r>
            <a:r>
              <a:rPr lang="vi-VN" sz="2400" b="1" kern="0" smtClean="0">
                <a:solidFill>
                  <a:srgbClr val="0000FF"/>
                </a:solidFill>
                <a:latin typeface="Arial" charset="0"/>
              </a:rPr>
              <a:t>ngày </a:t>
            </a:r>
            <a:r>
              <a:rPr lang="en-US" sz="2400" b="1" kern="0" smtClean="0">
                <a:solidFill>
                  <a:srgbClr val="0000FF"/>
                </a:solidFill>
                <a:latin typeface="Arial" charset="0"/>
              </a:rPr>
              <a:t>03-12-</a:t>
            </a:r>
            <a:r>
              <a:rPr lang="vi-VN" sz="2400" b="1" kern="0" smtClean="0">
                <a:solidFill>
                  <a:srgbClr val="0000FF"/>
                </a:solidFill>
                <a:latin typeface="Arial" charset="0"/>
              </a:rPr>
              <a:t>20</a:t>
            </a:r>
            <a:r>
              <a:rPr lang="en-US" sz="2400" b="1" kern="0" smtClean="0">
                <a:solidFill>
                  <a:srgbClr val="0000FF"/>
                </a:solidFill>
                <a:latin typeface="Arial" charset="0"/>
              </a:rPr>
              <a:t>19.</a:t>
            </a:r>
            <a:endParaRPr lang="en-US" sz="2400" b="1" kern="0">
              <a:solidFill>
                <a:srgbClr val="0000FF"/>
              </a:solidFill>
              <a:latin typeface="Arial" charset="0"/>
            </a:endParaRPr>
          </a:p>
          <a:p>
            <a:pPr marL="457200" indent="-342900" algn="just" eaLnBrk="1" hangingPunct="1">
              <a:lnSpc>
                <a:spcPct val="118000"/>
              </a:lnSpc>
              <a:spcBef>
                <a:spcPts val="1200"/>
              </a:spcBef>
              <a:spcAft>
                <a:spcPts val="0"/>
              </a:spcAft>
              <a:buClr>
                <a:srgbClr val="FF0000"/>
              </a:buClr>
              <a:buFont typeface="Wingdings" panose="05000000000000000000" pitchFamily="2" charset="2"/>
              <a:buChar char="Ø"/>
              <a:defRPr/>
            </a:pPr>
            <a:r>
              <a:rPr lang="en-US" sz="2400" b="1" kern="0">
                <a:solidFill>
                  <a:srgbClr val="0000FF"/>
                </a:solidFill>
                <a:latin typeface="Arial" charset="0"/>
              </a:rPr>
              <a:t>Luật Thanh niên c</a:t>
            </a:r>
            <a:r>
              <a:rPr lang="vi-VN" sz="2400" b="1" kern="0">
                <a:solidFill>
                  <a:srgbClr val="0000FF"/>
                </a:solidFill>
                <a:latin typeface="Arial" charset="0"/>
              </a:rPr>
              <a:t>ó hiệu lực thi hành từ ngày </a:t>
            </a:r>
            <a:r>
              <a:rPr lang="en-US" sz="2400" b="1" kern="0" smtClean="0">
                <a:solidFill>
                  <a:srgbClr val="FF3399"/>
                </a:solidFill>
                <a:latin typeface="Arial" charset="0"/>
              </a:rPr>
              <a:t>01-07-</a:t>
            </a:r>
            <a:r>
              <a:rPr lang="vi-VN" sz="2400" b="1" kern="0" smtClean="0">
                <a:solidFill>
                  <a:srgbClr val="FF3399"/>
                </a:solidFill>
                <a:latin typeface="Arial" charset="0"/>
              </a:rPr>
              <a:t>20</a:t>
            </a:r>
            <a:r>
              <a:rPr lang="en-US" sz="2400" b="1" kern="0" smtClean="0">
                <a:solidFill>
                  <a:srgbClr val="FF3399"/>
                </a:solidFill>
                <a:latin typeface="Arial" charset="0"/>
              </a:rPr>
              <a:t>20 </a:t>
            </a:r>
            <a:r>
              <a:rPr lang="en-US" sz="2400" b="1" kern="0">
                <a:solidFill>
                  <a:srgbClr val="0000FF"/>
                </a:solidFill>
                <a:latin typeface="Arial" charset="0"/>
              </a:rPr>
              <a:t>thay thế </a:t>
            </a:r>
            <a:r>
              <a:rPr lang="en-US" sz="2400" b="1" strike="sngStrike" kern="0" smtClean="0">
                <a:latin typeface="Arial" charset="0"/>
              </a:rPr>
              <a:t>Pháp lệnh Thư viện số 31/2000/PL-UBTVQH10.</a:t>
            </a:r>
            <a:endParaRPr lang="vi-VN" sz="2400" b="1" strike="sngStrike" kern="0">
              <a:latin typeface="Arial" charset="0"/>
            </a:endParaRPr>
          </a:p>
        </p:txBody>
      </p:sp>
      <p:sp>
        <p:nvSpPr>
          <p:cNvPr id="9" name="Title 1"/>
          <p:cNvSpPr>
            <a:spLocks noGrp="1"/>
          </p:cNvSpPr>
          <p:nvPr>
            <p:ph type="title"/>
          </p:nvPr>
        </p:nvSpPr>
        <p:spPr>
          <a:xfrm>
            <a:off x="234950" y="152400"/>
            <a:ext cx="8680450" cy="838200"/>
          </a:xfrm>
        </p:spPr>
        <p:txBody>
          <a:bodyPr anchor="ctr"/>
          <a:lstStyle/>
          <a:p>
            <a:pPr algn="ctr">
              <a:lnSpc>
                <a:spcPct val="105000"/>
              </a:lnSpc>
              <a:spcBef>
                <a:spcPts val="0"/>
              </a:spcBef>
            </a:pPr>
            <a:r>
              <a:rPr lang="en-US" sz="2800" b="1" smtClean="0">
                <a:solidFill>
                  <a:srgbClr val="FF0000"/>
                </a:solidFill>
                <a:latin typeface="Arial" panose="020B0604020202020204" pitchFamily="34" charset="0"/>
                <a:cs typeface="Arial" panose="020B0604020202020204" pitchFamily="34" charset="0"/>
              </a:rPr>
              <a:t>GIỚI THIỆU</a:t>
            </a:r>
            <a:endParaRPr lang="en-US" sz="2800" b="1">
              <a:solidFill>
                <a:srgbClr val="FF0000"/>
              </a:solidFill>
              <a:latin typeface="Arial" panose="020B0604020202020204" pitchFamily="34" charset="0"/>
              <a:cs typeface="Arial" panose="020B0604020202020204" pitchFamily="34" charset="0"/>
            </a:endParaRPr>
          </a:p>
        </p:txBody>
      </p:sp>
      <p:pic>
        <p:nvPicPr>
          <p:cNvPr id="2" name="Picture 1"/>
          <p:cNvPicPr>
            <a:picLocks/>
          </p:cNvPicPr>
          <p:nvPr/>
        </p:nvPicPr>
        <p:blipFill>
          <a:blip r:embed="rId2">
            <a:extLst>
              <a:ext uri="{28A0092B-C50C-407E-A947-70E740481C1C}">
                <a14:useLocalDpi xmlns:a14="http://schemas.microsoft.com/office/drawing/2010/main" val="0"/>
              </a:ext>
            </a:extLst>
          </a:blip>
          <a:stretch>
            <a:fillRect/>
          </a:stretch>
        </p:blipFill>
        <p:spPr>
          <a:xfrm>
            <a:off x="152400" y="1278228"/>
            <a:ext cx="3502152" cy="5413248"/>
          </a:xfrm>
          <a:prstGeom prst="rect">
            <a:avLst/>
          </a:prstGeom>
        </p:spPr>
      </p:pic>
    </p:spTree>
    <p:extLst>
      <p:ext uri="{BB962C8B-B14F-4D97-AF65-F5344CB8AC3E}">
        <p14:creationId xmlns:p14="http://schemas.microsoft.com/office/powerpoint/2010/main" val="3169101199"/>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457200" algn="just" eaLnBrk="1" hangingPunct="1">
              <a:lnSpc>
                <a:spcPct val="103000"/>
              </a:lnSpc>
              <a:spcBef>
                <a:spcPts val="600"/>
              </a:spcBef>
              <a:spcAft>
                <a:spcPts val="0"/>
              </a:spcAft>
              <a:buClr>
                <a:srgbClr val="FF0000"/>
              </a:buClr>
              <a:buFont typeface="+mj-lt"/>
              <a:buAutoNum type="arabicPeriod"/>
              <a:defRPr/>
            </a:pPr>
            <a:r>
              <a:rPr lang="en-US" sz="2000" b="1" kern="0" smtClean="0">
                <a:solidFill>
                  <a:srgbClr val="0000FF"/>
                </a:solidFill>
                <a:latin typeface="Arial" charset="0"/>
              </a:rPr>
              <a:t>Chiến </a:t>
            </a:r>
            <a:r>
              <a:rPr lang="en-US" sz="2000" b="1" kern="0">
                <a:solidFill>
                  <a:srgbClr val="0000FF"/>
                </a:solidFill>
                <a:latin typeface="Arial" charset="0"/>
              </a:rPr>
              <a:t>lược phát triển năng lượng quốc gia, chương trình sử dụng năng lượng phải đáp ứng các yêu cầu sau </a:t>
            </a:r>
            <a:r>
              <a:rPr lang="en-US" sz="2000" b="1" kern="0" smtClean="0">
                <a:solidFill>
                  <a:srgbClr val="0000FF"/>
                </a:solidFill>
                <a:latin typeface="Arial" charset="0"/>
              </a:rPr>
              <a:t>đây:</a:t>
            </a:r>
          </a:p>
          <a:p>
            <a:pPr marL="579438" indent="-457200" algn="just" eaLnBrk="1" hangingPunct="1">
              <a:lnSpc>
                <a:spcPct val="103000"/>
              </a:lnSpc>
              <a:spcBef>
                <a:spcPts val="600"/>
              </a:spcBef>
              <a:spcAft>
                <a:spcPts val="0"/>
              </a:spcAft>
              <a:buClr>
                <a:srgbClr val="FF0000"/>
              </a:buClr>
              <a:buFont typeface="+mj-lt"/>
              <a:buAutoNum type="alphaLcParenR"/>
              <a:defRPr/>
            </a:pPr>
            <a:r>
              <a:rPr lang="en-US" sz="2000" b="1" kern="0" smtClean="0">
                <a:solidFill>
                  <a:srgbClr val="0000FF"/>
                </a:solidFill>
                <a:latin typeface="Arial" charset="0"/>
              </a:rPr>
              <a:t>Cung </a:t>
            </a:r>
            <a:r>
              <a:rPr lang="en-US" sz="2000" b="1" kern="0">
                <a:solidFill>
                  <a:srgbClr val="0000FF"/>
                </a:solidFill>
                <a:latin typeface="Arial" charset="0"/>
              </a:rPr>
              <a:t>cấp năng lượng ổn định, an toàn; sử dụng hợp lý, tiết kiệm nguồn tài nguyên năng </a:t>
            </a:r>
            <a:r>
              <a:rPr lang="en-US" sz="2000" b="1" kern="0" smtClean="0">
                <a:solidFill>
                  <a:srgbClr val="0000FF"/>
                </a:solidFill>
                <a:latin typeface="Arial" charset="0"/>
              </a:rPr>
              <a:t>lượng;</a:t>
            </a:r>
          </a:p>
          <a:p>
            <a:pPr marL="579438" indent="-457200" algn="just" eaLnBrk="1" hangingPunct="1">
              <a:lnSpc>
                <a:spcPct val="103000"/>
              </a:lnSpc>
              <a:spcBef>
                <a:spcPts val="600"/>
              </a:spcBef>
              <a:spcAft>
                <a:spcPts val="0"/>
              </a:spcAft>
              <a:buClr>
                <a:srgbClr val="FF0000"/>
              </a:buClr>
              <a:buFont typeface="+mj-lt"/>
              <a:buAutoNum type="alphaLcParenR"/>
              <a:defRPr/>
            </a:pPr>
            <a:r>
              <a:rPr lang="en-US" sz="2000" b="1" kern="0" smtClean="0">
                <a:solidFill>
                  <a:srgbClr val="0000FF"/>
                </a:solidFill>
                <a:latin typeface="Arial" charset="0"/>
              </a:rPr>
              <a:t>Dự </a:t>
            </a:r>
            <a:r>
              <a:rPr lang="en-US" sz="2000" b="1" kern="0">
                <a:solidFill>
                  <a:srgbClr val="0000FF"/>
                </a:solidFill>
                <a:latin typeface="Arial" charset="0"/>
              </a:rPr>
              <a:t>báo cung, cầu năng lượng phù hợp với chiến lược, kế hoạch phát triển kinh tế - xã hội; kết hợp hài hòa, cân đối giữa các ngành than, dầu khí, điện lực và các năng lượng </a:t>
            </a:r>
            <a:r>
              <a:rPr lang="en-US" sz="2000" b="1" kern="0" smtClean="0">
                <a:solidFill>
                  <a:srgbClr val="0000FF"/>
                </a:solidFill>
                <a:latin typeface="Arial" charset="0"/>
              </a:rPr>
              <a:t>khác;</a:t>
            </a:r>
          </a:p>
          <a:p>
            <a:pPr marL="579438" indent="-457200" algn="just" eaLnBrk="1" hangingPunct="1">
              <a:lnSpc>
                <a:spcPct val="103000"/>
              </a:lnSpc>
              <a:spcBef>
                <a:spcPts val="600"/>
              </a:spcBef>
              <a:spcAft>
                <a:spcPts val="0"/>
              </a:spcAft>
              <a:buClr>
                <a:srgbClr val="FF0000"/>
              </a:buClr>
              <a:buFont typeface="+mj-lt"/>
              <a:buAutoNum type="alphaLcParenR"/>
              <a:defRPr/>
            </a:pPr>
            <a:r>
              <a:rPr lang="en-US" sz="2000" b="1" kern="0" smtClean="0">
                <a:solidFill>
                  <a:srgbClr val="0000FF"/>
                </a:solidFill>
                <a:latin typeface="Arial" charset="0"/>
              </a:rPr>
              <a:t>Thúc </a:t>
            </a:r>
            <a:r>
              <a:rPr lang="en-US" sz="2000" b="1" kern="0">
                <a:solidFill>
                  <a:srgbClr val="0000FF"/>
                </a:solidFill>
                <a:latin typeface="Arial" charset="0"/>
              </a:rPr>
              <a:t>đẩy sử dụng năng lượng tiết kiệm và hiệu quả, ưu tiên phát triển hợp lý công nghệ năng lượng sạch, nâng cao tỷ trọng sử dụng năng lượng tái </a:t>
            </a:r>
            <a:r>
              <a:rPr lang="en-US" sz="2000" b="1" kern="0" smtClean="0">
                <a:solidFill>
                  <a:srgbClr val="0000FF"/>
                </a:solidFill>
                <a:latin typeface="Arial" charset="0"/>
              </a:rPr>
              <a:t>tạo;</a:t>
            </a:r>
          </a:p>
          <a:p>
            <a:pPr marL="579438" indent="-457200" algn="just" eaLnBrk="1" hangingPunct="1">
              <a:lnSpc>
                <a:spcPct val="103000"/>
              </a:lnSpc>
              <a:spcBef>
                <a:spcPts val="600"/>
              </a:spcBef>
              <a:spcAft>
                <a:spcPts val="0"/>
              </a:spcAft>
              <a:buClr>
                <a:srgbClr val="FF0000"/>
              </a:buClr>
              <a:buFont typeface="+mj-lt"/>
              <a:buAutoNum type="alphaLcParenR"/>
              <a:defRPr/>
            </a:pPr>
            <a:r>
              <a:rPr lang="en-US" sz="2000" b="1" kern="0" smtClean="0">
                <a:solidFill>
                  <a:srgbClr val="0000FF"/>
                </a:solidFill>
                <a:latin typeface="Arial" charset="0"/>
              </a:rPr>
              <a:t>Xây </a:t>
            </a:r>
            <a:r>
              <a:rPr lang="en-US" sz="2000" b="1" kern="0">
                <a:solidFill>
                  <a:srgbClr val="0000FF"/>
                </a:solidFill>
                <a:latin typeface="Arial" charset="0"/>
              </a:rPr>
              <a:t>dựng và thực hiện lộ trình chế tạo phương tiện, thiết bị, vật liệu xây dựng tiết kiệm năng </a:t>
            </a:r>
            <a:r>
              <a:rPr lang="en-US" sz="2000" b="1" kern="0" smtClean="0">
                <a:solidFill>
                  <a:srgbClr val="0000FF"/>
                </a:solidFill>
                <a:latin typeface="Arial" charset="0"/>
              </a:rPr>
              <a:t>lượng.</a:t>
            </a:r>
          </a:p>
          <a:p>
            <a:pPr marL="579438" indent="-457200" algn="just" eaLnBrk="1" hangingPunct="1">
              <a:lnSpc>
                <a:spcPct val="103000"/>
              </a:lnSpc>
              <a:spcBef>
                <a:spcPts val="600"/>
              </a:spcBef>
              <a:spcAft>
                <a:spcPts val="0"/>
              </a:spcAft>
              <a:buClr>
                <a:srgbClr val="FF0000"/>
              </a:buClr>
              <a:buFont typeface="+mj-lt"/>
              <a:buAutoNum type="arabicPeriod" startAt="2"/>
              <a:defRPr/>
            </a:pPr>
            <a:r>
              <a:rPr lang="en-US" sz="2000" b="1" kern="0" smtClean="0">
                <a:solidFill>
                  <a:srgbClr val="0000FF"/>
                </a:solidFill>
                <a:latin typeface="Arial" charset="0"/>
              </a:rPr>
              <a:t>Quy </a:t>
            </a:r>
            <a:r>
              <a:rPr lang="en-US" sz="2000" b="1" kern="0">
                <a:solidFill>
                  <a:srgbClr val="0000FF"/>
                </a:solidFill>
                <a:latin typeface="Arial" charset="0"/>
              </a:rPr>
              <a:t>hoạch tổng thể về năng lượng là quy hoạch ngành quốc gia. Việc lập quy hoạch tổng thể về năng lượng phải tuân thủ quy định của pháp luật về quy hoạch và đáp ứng các yêu cầu quy định tại khoản 1 Điều này</a:t>
            </a:r>
            <a:r>
              <a:rPr lang="en-US" sz="2000" b="1" kern="0" smtClean="0">
                <a:solidFill>
                  <a:srgbClr val="0000FF"/>
                </a:solidFill>
                <a:latin typeface="Arial" charset="0"/>
              </a:rPr>
              <a:t>.</a:t>
            </a:r>
            <a:endParaRPr lang="en-US" sz="2000" b="1" ker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algn="ctr"/>
            <a:r>
              <a:rPr lang="en-US" sz="2200" b="1" smtClean="0">
                <a:solidFill>
                  <a:srgbClr val="FF0000"/>
                </a:solidFill>
                <a:latin typeface="Arial" panose="020B0604020202020204" pitchFamily="34" charset="0"/>
                <a:cs typeface="Arial" panose="020B0604020202020204" pitchFamily="34" charset="0"/>
              </a:rPr>
              <a:t>Điều </a:t>
            </a:r>
            <a:r>
              <a:rPr lang="en-US" sz="2200" b="1">
                <a:solidFill>
                  <a:srgbClr val="FF0000"/>
                </a:solidFill>
                <a:latin typeface="Arial" panose="020B0604020202020204" pitchFamily="34" charset="0"/>
                <a:cs typeface="Arial" panose="020B0604020202020204" pitchFamily="34" charset="0"/>
              </a:rPr>
              <a:t>6. Chiến lược phát triển năng lượng quốc gia, quy hoạch tổng thể về năng lượng, chương trình sử dụng năng lượng</a:t>
            </a:r>
          </a:p>
        </p:txBody>
      </p:sp>
    </p:spTree>
    <p:extLst>
      <p:ext uri="{BB962C8B-B14F-4D97-AF65-F5344CB8AC3E}">
        <p14:creationId xmlns:p14="http://schemas.microsoft.com/office/powerpoint/2010/main" val="2569207830"/>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457200" algn="just" eaLnBrk="1" hangingPunct="1">
              <a:lnSpc>
                <a:spcPct val="114000"/>
              </a:lnSpc>
              <a:spcBef>
                <a:spcPts val="1200"/>
              </a:spcBef>
              <a:spcAft>
                <a:spcPts val="0"/>
              </a:spcAft>
              <a:buClr>
                <a:srgbClr val="FF0000"/>
              </a:buClr>
              <a:buFont typeface="+mj-lt"/>
              <a:buAutoNum type="arabicPeriod"/>
              <a:defRPr/>
            </a:pPr>
            <a:r>
              <a:rPr lang="en-US" sz="2000" b="1" kern="0" smtClean="0">
                <a:solidFill>
                  <a:srgbClr val="0000FF"/>
                </a:solidFill>
                <a:latin typeface="Arial" charset="0"/>
              </a:rPr>
              <a:t>Hủy </a:t>
            </a:r>
            <a:r>
              <a:rPr lang="en-US" sz="2000" b="1" kern="0">
                <a:solidFill>
                  <a:srgbClr val="0000FF"/>
                </a:solidFill>
                <a:latin typeface="Arial" charset="0"/>
              </a:rPr>
              <a:t>hoại nguồn tài nguyên năng lượng quốc </a:t>
            </a:r>
            <a:r>
              <a:rPr lang="en-US" sz="2000" b="1" kern="0" smtClean="0">
                <a:solidFill>
                  <a:srgbClr val="0000FF"/>
                </a:solidFill>
                <a:latin typeface="Arial" charset="0"/>
              </a:rPr>
              <a:t>gia.</a:t>
            </a:r>
          </a:p>
          <a:p>
            <a:pPr marL="579438" indent="-457200" algn="just" eaLnBrk="1" hangingPunct="1">
              <a:lnSpc>
                <a:spcPct val="114000"/>
              </a:lnSpc>
              <a:spcBef>
                <a:spcPts val="1200"/>
              </a:spcBef>
              <a:spcAft>
                <a:spcPts val="0"/>
              </a:spcAft>
              <a:buClr>
                <a:srgbClr val="FF0000"/>
              </a:buClr>
              <a:buFont typeface="+mj-lt"/>
              <a:buAutoNum type="arabicPeriod"/>
              <a:defRPr/>
            </a:pPr>
            <a:r>
              <a:rPr lang="en-US" sz="2000" b="1" kern="0" smtClean="0">
                <a:solidFill>
                  <a:srgbClr val="0000FF"/>
                </a:solidFill>
                <a:latin typeface="Arial" charset="0"/>
              </a:rPr>
              <a:t>Giả </a:t>
            </a:r>
            <a:r>
              <a:rPr lang="en-US" sz="2000" b="1" kern="0">
                <a:solidFill>
                  <a:srgbClr val="0000FF"/>
                </a:solidFill>
                <a:latin typeface="Arial" charset="0"/>
              </a:rPr>
              <a:t>mạo, gian dối để được hưởng chính sách ưu đãi của Nhà nước trong hoạt động sử dụng năng lượng tiết kiệm và hiệu </a:t>
            </a:r>
            <a:r>
              <a:rPr lang="en-US" sz="2000" b="1" kern="0" smtClean="0">
                <a:solidFill>
                  <a:srgbClr val="0000FF"/>
                </a:solidFill>
                <a:latin typeface="Arial" charset="0"/>
              </a:rPr>
              <a:t>quả.</a:t>
            </a:r>
          </a:p>
          <a:p>
            <a:pPr marL="579438" indent="-457200" algn="just" eaLnBrk="1" hangingPunct="1">
              <a:lnSpc>
                <a:spcPct val="114000"/>
              </a:lnSpc>
              <a:spcBef>
                <a:spcPts val="1200"/>
              </a:spcBef>
              <a:spcAft>
                <a:spcPts val="0"/>
              </a:spcAft>
              <a:buClr>
                <a:srgbClr val="FF0000"/>
              </a:buClr>
              <a:buFont typeface="+mj-lt"/>
              <a:buAutoNum type="arabicPeriod"/>
              <a:defRPr/>
            </a:pPr>
            <a:r>
              <a:rPr lang="en-US" sz="2000" b="1" kern="0" smtClean="0">
                <a:solidFill>
                  <a:srgbClr val="0000FF"/>
                </a:solidFill>
                <a:latin typeface="Arial" charset="0"/>
              </a:rPr>
              <a:t>Lợi </a:t>
            </a:r>
            <a:r>
              <a:rPr lang="en-US" sz="2000" b="1" kern="0">
                <a:solidFill>
                  <a:srgbClr val="0000FF"/>
                </a:solidFill>
                <a:latin typeface="Arial" charset="0"/>
              </a:rPr>
              <a:t>dụng chức vụ, quyền hạn trong quản lý sử dụng năng lượng tiết kiệm và hiệu quả vì mục đích vụ </a:t>
            </a:r>
            <a:r>
              <a:rPr lang="en-US" sz="2000" b="1" kern="0" smtClean="0">
                <a:solidFill>
                  <a:srgbClr val="0000FF"/>
                </a:solidFill>
                <a:latin typeface="Arial" charset="0"/>
              </a:rPr>
              <a:t>lợi.</a:t>
            </a:r>
          </a:p>
          <a:p>
            <a:pPr marL="579438" indent="-457200" algn="just" eaLnBrk="1" hangingPunct="1">
              <a:lnSpc>
                <a:spcPct val="114000"/>
              </a:lnSpc>
              <a:spcBef>
                <a:spcPts val="1200"/>
              </a:spcBef>
              <a:spcAft>
                <a:spcPts val="0"/>
              </a:spcAft>
              <a:buClr>
                <a:srgbClr val="FF0000"/>
              </a:buClr>
              <a:buFont typeface="+mj-lt"/>
              <a:buAutoNum type="arabicPeriod"/>
              <a:defRPr/>
            </a:pPr>
            <a:r>
              <a:rPr lang="en-US" sz="2000" b="1" kern="0" smtClean="0">
                <a:solidFill>
                  <a:srgbClr val="0000FF"/>
                </a:solidFill>
                <a:latin typeface="Arial" charset="0"/>
              </a:rPr>
              <a:t>Cố </a:t>
            </a:r>
            <a:r>
              <a:rPr lang="en-US" sz="2000" b="1" kern="0">
                <a:solidFill>
                  <a:srgbClr val="0000FF"/>
                </a:solidFill>
                <a:latin typeface="Arial" charset="0"/>
              </a:rPr>
              <a:t>ý cung cấp thông tin không trung thực về hiệu suất năng lượng của phương tiện, thiết bị trong hoạt động dán nhãn năng lượng, kiểm định, quảng cáo và các hoạt động khác gây thiệt hại đến lợi ích của Nhà nước, quyền và lợi ích hợp pháp của tổ chức, hộ gia đình, cá </a:t>
            </a:r>
            <a:r>
              <a:rPr lang="en-US" sz="2000" b="1" kern="0" smtClean="0">
                <a:solidFill>
                  <a:srgbClr val="0000FF"/>
                </a:solidFill>
                <a:latin typeface="Arial" charset="0"/>
              </a:rPr>
              <a:t>nhân.</a:t>
            </a:r>
          </a:p>
          <a:p>
            <a:pPr marL="579438" indent="-457200" algn="just" eaLnBrk="1" hangingPunct="1">
              <a:lnSpc>
                <a:spcPct val="114000"/>
              </a:lnSpc>
              <a:spcBef>
                <a:spcPts val="1200"/>
              </a:spcBef>
              <a:spcAft>
                <a:spcPts val="0"/>
              </a:spcAft>
              <a:buClr>
                <a:srgbClr val="FF0000"/>
              </a:buClr>
              <a:buFont typeface="+mj-lt"/>
              <a:buAutoNum type="arabicPeriod"/>
              <a:defRPr/>
            </a:pPr>
            <a:r>
              <a:rPr lang="en-US" sz="2000" b="1" kern="0" smtClean="0">
                <a:solidFill>
                  <a:srgbClr val="0000FF"/>
                </a:solidFill>
                <a:latin typeface="Arial" charset="0"/>
              </a:rPr>
              <a:t>Sản </a:t>
            </a:r>
            <a:r>
              <a:rPr lang="en-US" sz="2000" b="1" kern="0">
                <a:solidFill>
                  <a:srgbClr val="0000FF"/>
                </a:solidFill>
                <a:latin typeface="Arial" charset="0"/>
              </a:rPr>
              <a:t>xuất, nhập khẩu, lưu thông phương tiện, thiết bị sử dụng năng lượng thuộc Danh mục phương tiện, thiết bị phải loại bỏ do cơ quan nhà nước có thẩm quyền ban hành</a:t>
            </a:r>
            <a:r>
              <a:rPr lang="en-US" sz="2000" b="1" kern="0" smtClean="0">
                <a:solidFill>
                  <a:srgbClr val="0000FF"/>
                </a:solidFill>
                <a:latin typeface="Arial" charset="0"/>
              </a:rPr>
              <a:t>.</a:t>
            </a:r>
            <a:endParaRPr lang="en-US" sz="2000" b="1" ker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algn="ctr"/>
            <a:r>
              <a:rPr lang="en-US" sz="2600" b="1" smtClean="0">
                <a:solidFill>
                  <a:srgbClr val="FF0000"/>
                </a:solidFill>
                <a:latin typeface="Arial" panose="020B0604020202020204" pitchFamily="34" charset="0"/>
                <a:cs typeface="Arial" panose="020B0604020202020204" pitchFamily="34" charset="0"/>
              </a:rPr>
              <a:t>Điều </a:t>
            </a:r>
            <a:r>
              <a:rPr lang="en-US" sz="2600" b="1">
                <a:solidFill>
                  <a:srgbClr val="FF0000"/>
                </a:solidFill>
                <a:latin typeface="Arial" panose="020B0604020202020204" pitchFamily="34" charset="0"/>
                <a:cs typeface="Arial" panose="020B0604020202020204" pitchFamily="34" charset="0"/>
              </a:rPr>
              <a:t>8. Các hành vi bị cấm</a:t>
            </a:r>
          </a:p>
        </p:txBody>
      </p:sp>
    </p:spTree>
    <p:extLst>
      <p:ext uri="{BB962C8B-B14F-4D97-AF65-F5344CB8AC3E}">
        <p14:creationId xmlns:p14="http://schemas.microsoft.com/office/powerpoint/2010/main" val="878149572"/>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457200" algn="just" eaLnBrk="1" hangingPunct="1">
              <a:lnSpc>
                <a:spcPct val="114000"/>
              </a:lnSpc>
              <a:spcBef>
                <a:spcPts val="1200"/>
              </a:spcBef>
              <a:spcAft>
                <a:spcPts val="0"/>
              </a:spcAft>
              <a:buClr>
                <a:srgbClr val="FF0000"/>
              </a:buClr>
              <a:buFont typeface="Wingdings" panose="05000000000000000000" pitchFamily="2" charset="2"/>
              <a:buChar char="v"/>
              <a:defRPr/>
            </a:pPr>
            <a:r>
              <a:rPr lang="en-US" sz="2200" b="1" kern="0" smtClean="0">
                <a:solidFill>
                  <a:srgbClr val="FF3399"/>
                </a:solidFill>
                <a:latin typeface="Arial" charset="0"/>
              </a:rPr>
              <a:t>Điều </a:t>
            </a:r>
            <a:r>
              <a:rPr lang="en-US" sz="2200" b="1" kern="0">
                <a:solidFill>
                  <a:srgbClr val="FF3399"/>
                </a:solidFill>
                <a:latin typeface="Arial" charset="0"/>
              </a:rPr>
              <a:t>26. Trách nhiệm sử dụng năng lượng tiết kiệm và hiệu quả trong hoạt động dịch </a:t>
            </a:r>
            <a:r>
              <a:rPr lang="en-US" sz="2200" b="1" kern="0" smtClean="0">
                <a:solidFill>
                  <a:srgbClr val="FF3399"/>
                </a:solidFill>
                <a:latin typeface="Arial" charset="0"/>
              </a:rPr>
              <a:t>vụ</a:t>
            </a:r>
          </a:p>
          <a:p>
            <a:pPr marL="579438" indent="0" algn="just" eaLnBrk="1" hangingPunct="1">
              <a:lnSpc>
                <a:spcPct val="114000"/>
              </a:lnSpc>
              <a:spcBef>
                <a:spcPts val="1200"/>
              </a:spcBef>
              <a:spcAft>
                <a:spcPts val="0"/>
              </a:spcAft>
              <a:buClr>
                <a:srgbClr val="FF0000"/>
              </a:buClr>
              <a:buNone/>
              <a:defRPr/>
            </a:pPr>
            <a:r>
              <a:rPr lang="en-US" sz="2200" b="1" kern="0" smtClean="0">
                <a:solidFill>
                  <a:srgbClr val="0000FF"/>
                </a:solidFill>
                <a:latin typeface="Arial" charset="0"/>
              </a:rPr>
              <a:t>Chủ </a:t>
            </a:r>
            <a:r>
              <a:rPr lang="en-US" sz="2200" b="1" kern="0">
                <a:solidFill>
                  <a:srgbClr val="0000FF"/>
                </a:solidFill>
                <a:latin typeface="Arial" charset="0"/>
              </a:rPr>
              <a:t>khách sạn, siêu thị, nhà hàng, cửa hàng, cơ sở vui chơi giải trí, thể dục, thể thao và các cơ sở hoạt động dịch vụ khác có trách </a:t>
            </a:r>
            <a:r>
              <a:rPr lang="en-US" sz="2200" b="1" kern="0" smtClean="0">
                <a:solidFill>
                  <a:srgbClr val="0000FF"/>
                </a:solidFill>
                <a:latin typeface="Arial" charset="0"/>
              </a:rPr>
              <a:t>nhiệm:</a:t>
            </a:r>
          </a:p>
          <a:p>
            <a:pPr marL="579438" indent="-457200" algn="just" eaLnBrk="1" hangingPunct="1">
              <a:lnSpc>
                <a:spcPct val="114000"/>
              </a:lnSpc>
              <a:spcBef>
                <a:spcPts val="1200"/>
              </a:spcBef>
              <a:spcAft>
                <a:spcPts val="0"/>
              </a:spcAft>
              <a:buClr>
                <a:srgbClr val="FF0000"/>
              </a:buClr>
              <a:buFont typeface="+mj-lt"/>
              <a:buAutoNum type="arabicPeriod"/>
              <a:defRPr/>
            </a:pPr>
            <a:r>
              <a:rPr lang="en-US" sz="2200" b="1" kern="0" smtClean="0">
                <a:solidFill>
                  <a:srgbClr val="0000FF"/>
                </a:solidFill>
                <a:latin typeface="Arial" charset="0"/>
              </a:rPr>
              <a:t>Thực </a:t>
            </a:r>
            <a:r>
              <a:rPr lang="en-US" sz="2200" b="1" kern="0">
                <a:solidFill>
                  <a:srgbClr val="0000FF"/>
                </a:solidFill>
                <a:latin typeface="Arial" charset="0"/>
              </a:rPr>
              <a:t>hiện sử dụng năng lượng </a:t>
            </a:r>
            <a:r>
              <a:rPr lang="en-US" sz="2200" b="1" kern="0" smtClean="0">
                <a:solidFill>
                  <a:srgbClr val="0000FF"/>
                </a:solidFill>
                <a:latin typeface="Arial" charset="0"/>
              </a:rPr>
              <a:t>TK-HQ trong </a:t>
            </a:r>
            <a:r>
              <a:rPr lang="en-US" sz="2200" b="1" kern="0">
                <a:solidFill>
                  <a:srgbClr val="0000FF"/>
                </a:solidFill>
                <a:latin typeface="Arial" charset="0"/>
              </a:rPr>
              <a:t>hoạt động xây dựng, chiếu sáng, quản lý phương tiện, thiết </a:t>
            </a:r>
            <a:r>
              <a:rPr lang="en-US" sz="2200" b="1" kern="0" smtClean="0">
                <a:solidFill>
                  <a:srgbClr val="0000FF"/>
                </a:solidFill>
                <a:latin typeface="Arial" charset="0"/>
              </a:rPr>
              <a:t>bị;</a:t>
            </a:r>
          </a:p>
          <a:p>
            <a:pPr marL="579438" indent="-457200" algn="just" eaLnBrk="1" hangingPunct="1">
              <a:lnSpc>
                <a:spcPct val="114000"/>
              </a:lnSpc>
              <a:spcBef>
                <a:spcPts val="1200"/>
              </a:spcBef>
              <a:spcAft>
                <a:spcPts val="0"/>
              </a:spcAft>
              <a:buClr>
                <a:srgbClr val="FF0000"/>
              </a:buClr>
              <a:buFont typeface="+mj-lt"/>
              <a:buAutoNum type="arabicPeriod"/>
              <a:defRPr/>
            </a:pPr>
            <a:r>
              <a:rPr lang="en-US" sz="2200" b="1" kern="0" smtClean="0">
                <a:solidFill>
                  <a:srgbClr val="0000FF"/>
                </a:solidFill>
                <a:latin typeface="Arial" charset="0"/>
              </a:rPr>
              <a:t>Hạn </a:t>
            </a:r>
            <a:r>
              <a:rPr lang="en-US" sz="2200" b="1" kern="0">
                <a:solidFill>
                  <a:srgbClr val="0000FF"/>
                </a:solidFill>
                <a:latin typeface="Arial" charset="0"/>
              </a:rPr>
              <a:t>chế sử dụng thiết bị công suất lớn, tiêu thụ nhiều điện </a:t>
            </a:r>
            <a:r>
              <a:rPr lang="en-US" sz="2200" b="1" kern="0" spc="-50">
                <a:solidFill>
                  <a:srgbClr val="0000FF"/>
                </a:solidFill>
                <a:latin typeface="Arial" charset="0"/>
              </a:rPr>
              <a:t>năng vào giờ cao điểm trong chiếu sáng, trang trí, quảng </a:t>
            </a:r>
            <a:r>
              <a:rPr lang="en-US" sz="2200" b="1" kern="0" spc="-50" smtClean="0">
                <a:solidFill>
                  <a:srgbClr val="0000FF"/>
                </a:solidFill>
                <a:latin typeface="Arial" charset="0"/>
              </a:rPr>
              <a:t>cáo;</a:t>
            </a:r>
          </a:p>
          <a:p>
            <a:pPr marL="579438" indent="-457200" algn="just" eaLnBrk="1" hangingPunct="1">
              <a:lnSpc>
                <a:spcPct val="114000"/>
              </a:lnSpc>
              <a:spcBef>
                <a:spcPts val="1200"/>
              </a:spcBef>
              <a:spcAft>
                <a:spcPts val="0"/>
              </a:spcAft>
              <a:buClr>
                <a:srgbClr val="FF0000"/>
              </a:buClr>
              <a:buFont typeface="+mj-lt"/>
              <a:buAutoNum type="arabicPeriod"/>
              <a:defRPr/>
            </a:pPr>
            <a:r>
              <a:rPr lang="en-US" sz="2200" b="1" kern="0" smtClean="0">
                <a:solidFill>
                  <a:srgbClr val="0000FF"/>
                </a:solidFill>
                <a:latin typeface="Arial" charset="0"/>
              </a:rPr>
              <a:t>Kiểm </a:t>
            </a:r>
            <a:r>
              <a:rPr lang="en-US" sz="2200" b="1" kern="0">
                <a:solidFill>
                  <a:srgbClr val="0000FF"/>
                </a:solidFill>
                <a:latin typeface="Arial" charset="0"/>
              </a:rPr>
              <a:t>soát, duy tu, bảo dưỡng phương tiện, thiết bị sử dụng năng lượng để giảm tổn thất năng lượng trong hoạt động dịch </a:t>
            </a:r>
            <a:r>
              <a:rPr lang="en-US" sz="2200" b="1" kern="0" smtClean="0">
                <a:solidFill>
                  <a:srgbClr val="0000FF"/>
                </a:solidFill>
                <a:latin typeface="Arial" charset="0"/>
              </a:rPr>
              <a:t>vụ.</a:t>
            </a:r>
            <a:endParaRPr lang="en-US" sz="2200" b="1" ker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algn="ctr"/>
            <a:r>
              <a:rPr lang="en-US" sz="2300" b="1" smtClean="0">
                <a:solidFill>
                  <a:srgbClr val="FF0000"/>
                </a:solidFill>
                <a:latin typeface="Arial" panose="020B0604020202020204" pitchFamily="34" charset="0"/>
                <a:cs typeface="Arial" panose="020B0604020202020204" pitchFamily="34" charset="0"/>
              </a:rPr>
              <a:t>Chương </a:t>
            </a:r>
            <a:r>
              <a:rPr lang="en-US" sz="2300" b="1">
                <a:solidFill>
                  <a:srgbClr val="FF0000"/>
                </a:solidFill>
                <a:latin typeface="Arial" panose="020B0604020202020204" pitchFamily="34" charset="0"/>
                <a:cs typeface="Arial" panose="020B0604020202020204" pitchFamily="34" charset="0"/>
              </a:rPr>
              <a:t>VI. SỬ DỤNG NĂNG LƯỢNG TIẾT KIỆM VÀ HIỆU QUẢ TRONG HOẠT ĐỘNG DỊCH VỤ VÀ HỘ GIA ĐÌNH</a:t>
            </a:r>
          </a:p>
        </p:txBody>
      </p:sp>
    </p:spTree>
    <p:extLst>
      <p:ext uri="{BB962C8B-B14F-4D97-AF65-F5344CB8AC3E}">
        <p14:creationId xmlns:p14="http://schemas.microsoft.com/office/powerpoint/2010/main" val="2658717350"/>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9594"/>
            <a:ext cx="9144000" cy="6897188"/>
          </a:xfrm>
          <a:prstGeom prst="rect">
            <a:avLst/>
          </a:prstGeom>
        </p:spPr>
      </p:pic>
    </p:spTree>
    <p:extLst>
      <p:ext uri="{BB962C8B-B14F-4D97-AF65-F5344CB8AC3E}">
        <p14:creationId xmlns:p14="http://schemas.microsoft.com/office/powerpoint/2010/main" val="280320182"/>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0" algn="just" eaLnBrk="1" hangingPunct="1">
              <a:lnSpc>
                <a:spcPct val="114000"/>
              </a:lnSpc>
              <a:spcBef>
                <a:spcPts val="1200"/>
              </a:spcBef>
              <a:spcAft>
                <a:spcPts val="0"/>
              </a:spcAft>
              <a:buClr>
                <a:srgbClr val="FF0000"/>
              </a:buClr>
              <a:buNone/>
              <a:defRPr/>
            </a:pPr>
            <a:r>
              <a:rPr lang="en-US" sz="2200" b="1" kern="0" smtClean="0">
                <a:solidFill>
                  <a:srgbClr val="0000FF"/>
                </a:solidFill>
                <a:latin typeface="Arial" charset="0"/>
              </a:rPr>
              <a:t>Nhà </a:t>
            </a:r>
            <a:r>
              <a:rPr lang="en-US" sz="2200" b="1" kern="0">
                <a:solidFill>
                  <a:srgbClr val="0000FF"/>
                </a:solidFill>
                <a:latin typeface="Arial" charset="0"/>
              </a:rPr>
              <a:t>nước khuyến khích hộ gia đình thực hiện các biện pháp sử dụng năng lượng tiết kiệm và hiệu quả sau </a:t>
            </a:r>
            <a:r>
              <a:rPr lang="en-US" sz="2200" b="1" kern="0" smtClean="0">
                <a:solidFill>
                  <a:srgbClr val="0000FF"/>
                </a:solidFill>
                <a:latin typeface="Arial" charset="0"/>
              </a:rPr>
              <a:t>đây:</a:t>
            </a:r>
          </a:p>
          <a:p>
            <a:pPr marL="579438" indent="-457200" algn="just" eaLnBrk="1" hangingPunct="1">
              <a:lnSpc>
                <a:spcPct val="114000"/>
              </a:lnSpc>
              <a:spcBef>
                <a:spcPts val="1200"/>
              </a:spcBef>
              <a:spcAft>
                <a:spcPts val="0"/>
              </a:spcAft>
              <a:buClr>
                <a:srgbClr val="FF0000"/>
              </a:buClr>
              <a:buFont typeface="+mj-lt"/>
              <a:buAutoNum type="arabicPeriod"/>
              <a:defRPr/>
            </a:pPr>
            <a:r>
              <a:rPr lang="en-US" sz="2200" b="1" kern="0" smtClean="0">
                <a:solidFill>
                  <a:srgbClr val="0000FF"/>
                </a:solidFill>
                <a:latin typeface="Arial" charset="0"/>
              </a:rPr>
              <a:t>Thiết </a:t>
            </a:r>
            <a:r>
              <a:rPr lang="en-US" sz="2200" b="1" kern="0">
                <a:solidFill>
                  <a:srgbClr val="0000FF"/>
                </a:solidFill>
                <a:latin typeface="Arial" charset="0"/>
              </a:rPr>
              <a:t>kế, xây dựng nhà ở có khả năng tận dụng ánh sáng và thông gió tự </a:t>
            </a:r>
            <a:r>
              <a:rPr lang="en-US" sz="2200" b="1" kern="0" smtClean="0">
                <a:solidFill>
                  <a:srgbClr val="0000FF"/>
                </a:solidFill>
                <a:latin typeface="Arial" charset="0"/>
              </a:rPr>
              <a:t>nhiên;</a:t>
            </a:r>
          </a:p>
          <a:p>
            <a:pPr marL="579438" indent="-457200" algn="just" eaLnBrk="1" hangingPunct="1">
              <a:lnSpc>
                <a:spcPct val="114000"/>
              </a:lnSpc>
              <a:spcBef>
                <a:spcPts val="1200"/>
              </a:spcBef>
              <a:spcAft>
                <a:spcPts val="0"/>
              </a:spcAft>
              <a:buClr>
                <a:srgbClr val="FF0000"/>
              </a:buClr>
              <a:buFont typeface="+mj-lt"/>
              <a:buAutoNum type="arabicPeriod"/>
              <a:defRPr/>
            </a:pPr>
            <a:r>
              <a:rPr lang="en-US" sz="2200" b="1" kern="0" smtClean="0">
                <a:solidFill>
                  <a:srgbClr val="0000FF"/>
                </a:solidFill>
                <a:latin typeface="Arial" charset="0"/>
              </a:rPr>
              <a:t>Sử </a:t>
            </a:r>
            <a:r>
              <a:rPr lang="en-US" sz="2200" b="1" kern="0">
                <a:solidFill>
                  <a:srgbClr val="0000FF"/>
                </a:solidFill>
                <a:latin typeface="Arial" charset="0"/>
              </a:rPr>
              <a:t>dụng vật liệu cách nhiệt, thiết bị gia dụng là sản phẩm tiết kiệm năng lượng; tăng cường sử dụng phương tiện, thiết bị sử dụng năng lượng tái </a:t>
            </a:r>
            <a:r>
              <a:rPr lang="en-US" sz="2200" b="1" kern="0" smtClean="0">
                <a:solidFill>
                  <a:srgbClr val="0000FF"/>
                </a:solidFill>
                <a:latin typeface="Arial" charset="0"/>
              </a:rPr>
              <a:t>tạo;</a:t>
            </a:r>
          </a:p>
          <a:p>
            <a:pPr marL="579438" indent="-457200" algn="just" eaLnBrk="1" hangingPunct="1">
              <a:lnSpc>
                <a:spcPct val="114000"/>
              </a:lnSpc>
              <a:spcBef>
                <a:spcPts val="1200"/>
              </a:spcBef>
              <a:spcAft>
                <a:spcPts val="0"/>
              </a:spcAft>
              <a:buClr>
                <a:srgbClr val="FF0000"/>
              </a:buClr>
              <a:buFont typeface="+mj-lt"/>
              <a:buAutoNum type="arabicPeriod"/>
              <a:defRPr/>
            </a:pPr>
            <a:r>
              <a:rPr lang="en-US" sz="2200" b="1" kern="0" smtClean="0">
                <a:solidFill>
                  <a:srgbClr val="0000FF"/>
                </a:solidFill>
                <a:latin typeface="Arial" charset="0"/>
              </a:rPr>
              <a:t>Hạn </a:t>
            </a:r>
            <a:r>
              <a:rPr lang="en-US" sz="2200" b="1" kern="0">
                <a:solidFill>
                  <a:srgbClr val="0000FF"/>
                </a:solidFill>
                <a:latin typeface="Arial" charset="0"/>
              </a:rPr>
              <a:t>chế sử dụng thiết bị điện công suất lớn, tiêu thụ nhiều điện năng vào giờ cao </a:t>
            </a:r>
            <a:r>
              <a:rPr lang="en-US" sz="2200" b="1" kern="0" smtClean="0">
                <a:solidFill>
                  <a:srgbClr val="0000FF"/>
                </a:solidFill>
                <a:latin typeface="Arial" charset="0"/>
              </a:rPr>
              <a:t>điểm;</a:t>
            </a:r>
          </a:p>
          <a:p>
            <a:pPr marL="579438" indent="-457200" algn="just" eaLnBrk="1" hangingPunct="1">
              <a:lnSpc>
                <a:spcPct val="114000"/>
              </a:lnSpc>
              <a:spcBef>
                <a:spcPts val="1200"/>
              </a:spcBef>
              <a:spcAft>
                <a:spcPts val="0"/>
              </a:spcAft>
              <a:buClr>
                <a:srgbClr val="FF0000"/>
              </a:buClr>
              <a:buFont typeface="+mj-lt"/>
              <a:buAutoNum type="arabicPeriod"/>
              <a:defRPr/>
            </a:pPr>
            <a:r>
              <a:rPr lang="en-US" sz="2200" b="1" kern="0" smtClean="0">
                <a:solidFill>
                  <a:srgbClr val="0000FF"/>
                </a:solidFill>
                <a:latin typeface="Arial" charset="0"/>
              </a:rPr>
              <a:t>Xây </a:t>
            </a:r>
            <a:r>
              <a:rPr lang="en-US" sz="2200" b="1" kern="0">
                <a:solidFill>
                  <a:srgbClr val="0000FF"/>
                </a:solidFill>
                <a:latin typeface="Arial" charset="0"/>
              </a:rPr>
              <a:t>dựng nếp sống, thói quen tiết kiệm năng lượng trong sử dụng thiết bị chiếu sáng và gia dụng</a:t>
            </a:r>
            <a:r>
              <a:rPr lang="en-US" sz="2200" b="1" kern="0" smtClean="0">
                <a:solidFill>
                  <a:srgbClr val="0000FF"/>
                </a:solidFill>
                <a:latin typeface="Arial" charset="0"/>
              </a:rPr>
              <a:t>.</a:t>
            </a:r>
            <a:endParaRPr lang="en-US" sz="2200" b="1" ker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algn="ctr"/>
            <a:r>
              <a:rPr lang="en-US" sz="2600" b="1" smtClean="0">
                <a:solidFill>
                  <a:srgbClr val="FF0000"/>
                </a:solidFill>
                <a:latin typeface="Arial" panose="020B0604020202020204" pitchFamily="34" charset="0"/>
                <a:cs typeface="Arial" panose="020B0604020202020204" pitchFamily="34" charset="0"/>
              </a:rPr>
              <a:t>Điều </a:t>
            </a:r>
            <a:r>
              <a:rPr lang="en-US" sz="2600" b="1">
                <a:solidFill>
                  <a:srgbClr val="FF0000"/>
                </a:solidFill>
                <a:latin typeface="Arial" panose="020B0604020202020204" pitchFamily="34" charset="0"/>
                <a:cs typeface="Arial" panose="020B0604020202020204" pitchFamily="34" charset="0"/>
              </a:rPr>
              <a:t>27. Biện pháp sử dụng năng lượng tiết kiệm và hiệu quả trong hộ gia đình</a:t>
            </a:r>
          </a:p>
        </p:txBody>
      </p:sp>
    </p:spTree>
    <p:extLst>
      <p:ext uri="{BB962C8B-B14F-4D97-AF65-F5344CB8AC3E}">
        <p14:creationId xmlns:p14="http://schemas.microsoft.com/office/powerpoint/2010/main" val="3160719825"/>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0" algn="just" eaLnBrk="1" hangingPunct="1">
              <a:lnSpc>
                <a:spcPct val="114000"/>
              </a:lnSpc>
              <a:spcBef>
                <a:spcPts val="1200"/>
              </a:spcBef>
              <a:spcAft>
                <a:spcPts val="0"/>
              </a:spcAft>
              <a:buClr>
                <a:srgbClr val="FF0000"/>
              </a:buClr>
              <a:buNone/>
              <a:defRPr/>
            </a:pPr>
            <a:r>
              <a:rPr lang="en-US" sz="2400" b="1" kern="0" smtClean="0">
                <a:solidFill>
                  <a:srgbClr val="0000FF"/>
                </a:solidFill>
                <a:latin typeface="Arial" charset="0"/>
              </a:rPr>
              <a:t>Chủ </a:t>
            </a:r>
            <a:r>
              <a:rPr lang="en-US" sz="2400" b="1" kern="0">
                <a:solidFill>
                  <a:srgbClr val="0000FF"/>
                </a:solidFill>
                <a:latin typeface="Arial" charset="0"/>
              </a:rPr>
              <a:t>đầu tư dự án mới, dự án cải tạo cơ sở hạ tầng, công trình xây dựng có sử dụng vốn nhà nước phải thực hiện các quy định của Luật này phù hợp với từng lĩnh vực hoạt động và các quy định khác của pháp luật có liên quan về sử dụng năng lượng tiết kiệm và hiệu quả trong tất cả các giai đoạn thực hiện dự án</a:t>
            </a:r>
            <a:r>
              <a:rPr lang="en-US" sz="2400" b="1" kern="0" smtClean="0">
                <a:solidFill>
                  <a:srgbClr val="0000FF"/>
                </a:solidFill>
                <a:latin typeface="Arial" charset="0"/>
              </a:rPr>
              <a:t>.</a:t>
            </a:r>
            <a:endParaRPr lang="en-US" sz="2400" b="1" ker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algn="ctr"/>
            <a:r>
              <a:rPr lang="en-US" sz="2200" b="1" smtClean="0">
                <a:solidFill>
                  <a:srgbClr val="FF0000"/>
                </a:solidFill>
                <a:latin typeface="Arial" panose="020B0604020202020204" pitchFamily="34" charset="0"/>
                <a:cs typeface="Arial" panose="020B0604020202020204" pitchFamily="34" charset="0"/>
              </a:rPr>
              <a:t>Chương </a:t>
            </a:r>
            <a:r>
              <a:rPr lang="en-US" sz="2200" b="1">
                <a:solidFill>
                  <a:srgbClr val="FF0000"/>
                </a:solidFill>
                <a:latin typeface="Arial" panose="020B0604020202020204" pitchFamily="34" charset="0"/>
                <a:cs typeface="Arial" panose="020B0604020202020204" pitchFamily="34" charset="0"/>
              </a:rPr>
              <a:t>VII. SỬ DỤNG NĂNG LƯỢNG </a:t>
            </a:r>
            <a:r>
              <a:rPr lang="en-US" sz="2200" b="1" smtClean="0">
                <a:solidFill>
                  <a:srgbClr val="FF0000"/>
                </a:solidFill>
                <a:latin typeface="Arial" panose="020B0604020202020204" pitchFamily="34" charset="0"/>
                <a:cs typeface="Arial" panose="020B0604020202020204" pitchFamily="34" charset="0"/>
              </a:rPr>
              <a:t>TK-HQ TRONG </a:t>
            </a:r>
            <a:r>
              <a:rPr lang="en-US" sz="2200" b="1">
                <a:solidFill>
                  <a:srgbClr val="FF0000"/>
                </a:solidFill>
                <a:latin typeface="Arial" panose="020B0604020202020204" pitchFamily="34" charset="0"/>
                <a:cs typeface="Arial" panose="020B0604020202020204" pitchFamily="34" charset="0"/>
              </a:rPr>
              <a:t>DỰ ÁN ĐẦU TƯ, CƠ QUAN, ĐƠN VỊ SỬ DỤNG </a:t>
            </a:r>
            <a:r>
              <a:rPr lang="en-US" sz="2200" b="1" smtClean="0">
                <a:solidFill>
                  <a:srgbClr val="FF0000"/>
                </a:solidFill>
                <a:latin typeface="Arial" panose="020B0604020202020204" pitchFamily="34" charset="0"/>
                <a:cs typeface="Arial" panose="020B0604020202020204" pitchFamily="34" charset="0"/>
              </a:rPr>
              <a:t>NSNN</a:t>
            </a:r>
            <a:endParaRPr lang="en-US" sz="2200" b="1">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73700683"/>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457200" algn="just" eaLnBrk="1" hangingPunct="1">
              <a:lnSpc>
                <a:spcPct val="106000"/>
              </a:lnSpc>
              <a:spcBef>
                <a:spcPts val="800"/>
              </a:spcBef>
              <a:spcAft>
                <a:spcPts val="0"/>
              </a:spcAft>
              <a:buClr>
                <a:srgbClr val="FF0000"/>
              </a:buClr>
              <a:buFont typeface="Wingdings" panose="05000000000000000000" pitchFamily="2" charset="2"/>
              <a:buChar char="v"/>
              <a:defRPr/>
            </a:pPr>
            <a:r>
              <a:rPr lang="en-US" sz="2100" b="1" kern="0" smtClean="0">
                <a:solidFill>
                  <a:srgbClr val="FF3399"/>
                </a:solidFill>
                <a:latin typeface="Arial" charset="0"/>
              </a:rPr>
              <a:t>Điều </a:t>
            </a:r>
            <a:r>
              <a:rPr lang="en-US" sz="2100" b="1" kern="0">
                <a:solidFill>
                  <a:srgbClr val="FF3399"/>
                </a:solidFill>
                <a:latin typeface="Arial" charset="0"/>
              </a:rPr>
              <a:t>37. Biện pháp quản lý sử dụng năng lượng tiết kiệm và hiệu quả đối với phương tiện, thiết </a:t>
            </a:r>
            <a:r>
              <a:rPr lang="en-US" sz="2100" b="1" kern="0" smtClean="0">
                <a:solidFill>
                  <a:srgbClr val="FF3399"/>
                </a:solidFill>
                <a:latin typeface="Arial" charset="0"/>
              </a:rPr>
              <a:t>bị</a:t>
            </a:r>
          </a:p>
          <a:p>
            <a:pPr marL="122238" indent="1588" algn="just" eaLnBrk="1" hangingPunct="1">
              <a:lnSpc>
                <a:spcPct val="106000"/>
              </a:lnSpc>
              <a:spcBef>
                <a:spcPts val="800"/>
              </a:spcBef>
              <a:spcAft>
                <a:spcPts val="0"/>
              </a:spcAft>
              <a:buClr>
                <a:srgbClr val="FF0000"/>
              </a:buClr>
              <a:buNone/>
              <a:defRPr/>
            </a:pPr>
            <a:r>
              <a:rPr lang="en-US" sz="2100" b="1" kern="0" smtClean="0">
                <a:solidFill>
                  <a:srgbClr val="0000FF"/>
                </a:solidFill>
                <a:latin typeface="Arial" charset="0"/>
              </a:rPr>
              <a:t>Nhà </a:t>
            </a:r>
            <a:r>
              <a:rPr lang="en-US" sz="2100" b="1" kern="0">
                <a:solidFill>
                  <a:srgbClr val="0000FF"/>
                </a:solidFill>
                <a:latin typeface="Arial" charset="0"/>
              </a:rPr>
              <a:t>nước áp dụng các biện pháp quản lý sử dụng năng lượng </a:t>
            </a:r>
            <a:r>
              <a:rPr lang="en-US" sz="2100" b="1" kern="0" smtClean="0">
                <a:solidFill>
                  <a:srgbClr val="0000FF"/>
                </a:solidFill>
                <a:latin typeface="Arial" charset="0"/>
              </a:rPr>
              <a:t/>
            </a:r>
            <a:br>
              <a:rPr lang="en-US" sz="2100" b="1" kern="0" smtClean="0">
                <a:solidFill>
                  <a:srgbClr val="0000FF"/>
                </a:solidFill>
                <a:latin typeface="Arial" charset="0"/>
              </a:rPr>
            </a:br>
            <a:r>
              <a:rPr lang="en-US" sz="2100" b="1" kern="0" smtClean="0">
                <a:solidFill>
                  <a:srgbClr val="0000FF"/>
                </a:solidFill>
                <a:latin typeface="Arial" charset="0"/>
              </a:rPr>
              <a:t>TK-HQ </a:t>
            </a:r>
            <a:r>
              <a:rPr lang="en-US" sz="2100" b="1" kern="0">
                <a:solidFill>
                  <a:srgbClr val="0000FF"/>
                </a:solidFill>
                <a:latin typeface="Arial" charset="0"/>
              </a:rPr>
              <a:t>quả sau đây đối với phương tiện, thiết </a:t>
            </a:r>
            <a:r>
              <a:rPr lang="en-US" sz="2100" b="1" kern="0" smtClean="0">
                <a:solidFill>
                  <a:srgbClr val="0000FF"/>
                </a:solidFill>
                <a:latin typeface="Arial" charset="0"/>
              </a:rPr>
              <a:t>bị:</a:t>
            </a:r>
          </a:p>
          <a:p>
            <a:pPr marL="579438" indent="-457200" algn="just" eaLnBrk="1" hangingPunct="1">
              <a:lnSpc>
                <a:spcPct val="106000"/>
              </a:lnSpc>
              <a:spcBef>
                <a:spcPts val="800"/>
              </a:spcBef>
              <a:spcAft>
                <a:spcPts val="0"/>
              </a:spcAft>
              <a:buClr>
                <a:srgbClr val="FF0000"/>
              </a:buClr>
              <a:buFont typeface="+mj-lt"/>
              <a:buAutoNum type="arabicPeriod"/>
              <a:defRPr/>
            </a:pPr>
            <a:r>
              <a:rPr lang="en-US" sz="2100" b="1" kern="0" smtClean="0">
                <a:solidFill>
                  <a:srgbClr val="0000FF"/>
                </a:solidFill>
                <a:latin typeface="Arial" charset="0"/>
              </a:rPr>
              <a:t>Xây </a:t>
            </a:r>
            <a:r>
              <a:rPr lang="en-US" sz="2100" b="1" kern="0">
                <a:solidFill>
                  <a:srgbClr val="0000FF"/>
                </a:solidFill>
                <a:latin typeface="Arial" charset="0"/>
              </a:rPr>
              <a:t>dựng và công bố tiêu chuẩn hiệu suất năng lượng, mức hiệu suất năng lượng tối thiểu của phương tiện, thiết bị sử dụng năng </a:t>
            </a:r>
            <a:r>
              <a:rPr lang="en-US" sz="2100" b="1" kern="0" smtClean="0">
                <a:solidFill>
                  <a:srgbClr val="0000FF"/>
                </a:solidFill>
                <a:latin typeface="Arial" charset="0"/>
              </a:rPr>
              <a:t>lượng;</a:t>
            </a:r>
          </a:p>
          <a:p>
            <a:pPr marL="579438" indent="-457200" algn="just" eaLnBrk="1" hangingPunct="1">
              <a:lnSpc>
                <a:spcPct val="106000"/>
              </a:lnSpc>
              <a:spcBef>
                <a:spcPts val="800"/>
              </a:spcBef>
              <a:spcAft>
                <a:spcPts val="0"/>
              </a:spcAft>
              <a:buClr>
                <a:srgbClr val="FF0000"/>
              </a:buClr>
              <a:buFont typeface="+mj-lt"/>
              <a:buAutoNum type="arabicPeriod"/>
              <a:defRPr/>
            </a:pPr>
            <a:r>
              <a:rPr lang="en-US" sz="2100" b="1" kern="0" smtClean="0">
                <a:solidFill>
                  <a:srgbClr val="0000FF"/>
                </a:solidFill>
                <a:latin typeface="Arial" charset="0"/>
              </a:rPr>
              <a:t>Dán </a:t>
            </a:r>
            <a:r>
              <a:rPr lang="en-US" sz="2100" b="1" kern="0">
                <a:solidFill>
                  <a:srgbClr val="0000FF"/>
                </a:solidFill>
                <a:latin typeface="Arial" charset="0"/>
              </a:rPr>
              <a:t>nhãn năng lượng đối với phương tiện, thiết bị sử dụng năng </a:t>
            </a:r>
            <a:r>
              <a:rPr lang="en-US" sz="2100" b="1" kern="0" smtClean="0">
                <a:solidFill>
                  <a:srgbClr val="0000FF"/>
                </a:solidFill>
                <a:latin typeface="Arial" charset="0"/>
              </a:rPr>
              <a:t>lượng;</a:t>
            </a:r>
          </a:p>
          <a:p>
            <a:pPr marL="579438" indent="-457200" algn="just" eaLnBrk="1" hangingPunct="1">
              <a:lnSpc>
                <a:spcPct val="106000"/>
              </a:lnSpc>
              <a:spcBef>
                <a:spcPts val="800"/>
              </a:spcBef>
              <a:spcAft>
                <a:spcPts val="0"/>
              </a:spcAft>
              <a:buClr>
                <a:srgbClr val="FF0000"/>
              </a:buClr>
              <a:buFont typeface="+mj-lt"/>
              <a:buAutoNum type="arabicPeriod"/>
              <a:defRPr/>
            </a:pPr>
            <a:r>
              <a:rPr lang="en-US" sz="2100" b="1" kern="0" smtClean="0">
                <a:solidFill>
                  <a:srgbClr val="0000FF"/>
                </a:solidFill>
                <a:latin typeface="Arial" charset="0"/>
              </a:rPr>
              <a:t>Công </a:t>
            </a:r>
            <a:r>
              <a:rPr lang="en-US" sz="2100" b="1" kern="0">
                <a:solidFill>
                  <a:srgbClr val="0000FF"/>
                </a:solidFill>
                <a:latin typeface="Arial" charset="0"/>
              </a:rPr>
              <a:t>khai thông tin cần thiết về sử dụng năng lượng của phương tiện, thiết </a:t>
            </a:r>
            <a:r>
              <a:rPr lang="en-US" sz="2100" b="1" kern="0" smtClean="0">
                <a:solidFill>
                  <a:srgbClr val="0000FF"/>
                </a:solidFill>
                <a:latin typeface="Arial" charset="0"/>
              </a:rPr>
              <a:t>bị;</a:t>
            </a:r>
          </a:p>
          <a:p>
            <a:pPr marL="579438" indent="-457200" algn="just" eaLnBrk="1" hangingPunct="1">
              <a:lnSpc>
                <a:spcPct val="106000"/>
              </a:lnSpc>
              <a:spcBef>
                <a:spcPts val="800"/>
              </a:spcBef>
              <a:spcAft>
                <a:spcPts val="0"/>
              </a:spcAft>
              <a:buClr>
                <a:srgbClr val="FF0000"/>
              </a:buClr>
              <a:buFont typeface="+mj-lt"/>
              <a:buAutoNum type="arabicPeriod"/>
              <a:defRPr/>
            </a:pPr>
            <a:r>
              <a:rPr lang="en-US" sz="2100" b="1" kern="0" smtClean="0">
                <a:solidFill>
                  <a:srgbClr val="0000FF"/>
                </a:solidFill>
                <a:latin typeface="Arial" charset="0"/>
              </a:rPr>
              <a:t>Loại </a:t>
            </a:r>
            <a:r>
              <a:rPr lang="en-US" sz="2100" b="1" kern="0">
                <a:solidFill>
                  <a:srgbClr val="0000FF"/>
                </a:solidFill>
                <a:latin typeface="Arial" charset="0"/>
              </a:rPr>
              <a:t>bỏ phương tiện, thiết bị dưới mức hiệu suất năng lượng tối </a:t>
            </a:r>
            <a:r>
              <a:rPr lang="en-US" sz="2100" b="1" kern="0" smtClean="0">
                <a:solidFill>
                  <a:srgbClr val="0000FF"/>
                </a:solidFill>
                <a:latin typeface="Arial" charset="0"/>
              </a:rPr>
              <a:t>thiểu;</a:t>
            </a:r>
          </a:p>
          <a:p>
            <a:pPr marL="579438" indent="-457200" algn="just" eaLnBrk="1" hangingPunct="1">
              <a:lnSpc>
                <a:spcPct val="106000"/>
              </a:lnSpc>
              <a:spcBef>
                <a:spcPts val="800"/>
              </a:spcBef>
              <a:spcAft>
                <a:spcPts val="0"/>
              </a:spcAft>
              <a:buClr>
                <a:srgbClr val="FF0000"/>
              </a:buClr>
              <a:buFont typeface="+mj-lt"/>
              <a:buAutoNum type="arabicPeriod"/>
              <a:defRPr/>
            </a:pPr>
            <a:r>
              <a:rPr lang="en-US" sz="2100" b="1" kern="0" smtClean="0">
                <a:solidFill>
                  <a:srgbClr val="0000FF"/>
                </a:solidFill>
                <a:latin typeface="Arial" charset="0"/>
              </a:rPr>
              <a:t>Xử </a:t>
            </a:r>
            <a:r>
              <a:rPr lang="en-US" sz="2100" b="1" kern="0">
                <a:solidFill>
                  <a:srgbClr val="0000FF"/>
                </a:solidFill>
                <a:latin typeface="Arial" charset="0"/>
              </a:rPr>
              <a:t>lý các hành vi vi phạm quy định tại Điều này</a:t>
            </a:r>
            <a:r>
              <a:rPr lang="en-US" sz="2100" b="1" kern="0" smtClean="0">
                <a:solidFill>
                  <a:srgbClr val="0000FF"/>
                </a:solidFill>
                <a:latin typeface="Arial" charset="0"/>
              </a:rPr>
              <a:t>.</a:t>
            </a:r>
            <a:endParaRPr lang="en-US" sz="2100" b="1" ker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algn="ctr"/>
            <a:r>
              <a:rPr lang="en-US" sz="2600" b="1" smtClean="0">
                <a:solidFill>
                  <a:srgbClr val="FF0000"/>
                </a:solidFill>
                <a:latin typeface="Arial" panose="020B0604020202020204" pitchFamily="34" charset="0"/>
                <a:cs typeface="Arial" panose="020B0604020202020204" pitchFamily="34" charset="0"/>
              </a:rPr>
              <a:t>Chương </a:t>
            </a:r>
            <a:r>
              <a:rPr lang="en-US" sz="2600" b="1">
                <a:solidFill>
                  <a:srgbClr val="FF0000"/>
                </a:solidFill>
                <a:latin typeface="Arial" panose="020B0604020202020204" pitchFamily="34" charset="0"/>
                <a:cs typeface="Arial" panose="020B0604020202020204" pitchFamily="34" charset="0"/>
              </a:rPr>
              <a:t>IX. QUẢN LÝ PHƯƠNG TIỆN, THIẾT BỊ </a:t>
            </a:r>
            <a:r>
              <a:rPr lang="en-US" sz="2600" b="1" smtClean="0">
                <a:solidFill>
                  <a:srgbClr val="FF0000"/>
                </a:solidFill>
                <a:latin typeface="Arial" panose="020B0604020202020204" pitchFamily="34" charset="0"/>
                <a:cs typeface="Arial" panose="020B0604020202020204" pitchFamily="34" charset="0"/>
              </a:rPr>
              <a:t/>
            </a:r>
            <a:br>
              <a:rPr lang="en-US" sz="2600" b="1" smtClean="0">
                <a:solidFill>
                  <a:srgbClr val="FF0000"/>
                </a:solidFill>
                <a:latin typeface="Arial" panose="020B0604020202020204" pitchFamily="34" charset="0"/>
                <a:cs typeface="Arial" panose="020B0604020202020204" pitchFamily="34" charset="0"/>
              </a:rPr>
            </a:br>
            <a:r>
              <a:rPr lang="en-US" sz="2600" b="1" smtClean="0">
                <a:solidFill>
                  <a:srgbClr val="FF0000"/>
                </a:solidFill>
                <a:latin typeface="Arial" panose="020B0604020202020204" pitchFamily="34" charset="0"/>
                <a:cs typeface="Arial" panose="020B0604020202020204" pitchFamily="34" charset="0"/>
              </a:rPr>
              <a:t>SỬ </a:t>
            </a:r>
            <a:r>
              <a:rPr lang="en-US" sz="2600" b="1">
                <a:solidFill>
                  <a:srgbClr val="FF0000"/>
                </a:solidFill>
                <a:latin typeface="Arial" panose="020B0604020202020204" pitchFamily="34" charset="0"/>
                <a:cs typeface="Arial" panose="020B0604020202020204" pitchFamily="34" charset="0"/>
              </a:rPr>
              <a:t>DỤNG NĂNG LƯỢNG</a:t>
            </a:r>
          </a:p>
        </p:txBody>
      </p:sp>
    </p:spTree>
    <p:extLst>
      <p:ext uri="{BB962C8B-B14F-4D97-AF65-F5344CB8AC3E}">
        <p14:creationId xmlns:p14="http://schemas.microsoft.com/office/powerpoint/2010/main" val="2354032086"/>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457200" algn="just" eaLnBrk="1" hangingPunct="1">
              <a:lnSpc>
                <a:spcPct val="106000"/>
              </a:lnSpc>
              <a:spcBef>
                <a:spcPts val="600"/>
              </a:spcBef>
              <a:spcAft>
                <a:spcPts val="0"/>
              </a:spcAft>
              <a:buClr>
                <a:srgbClr val="FF0000"/>
              </a:buClr>
              <a:buFont typeface="Wingdings" panose="05000000000000000000" pitchFamily="2" charset="2"/>
              <a:buChar char="v"/>
              <a:defRPr/>
            </a:pPr>
            <a:r>
              <a:rPr lang="en-US" sz="1900" b="1" kern="0" smtClean="0">
                <a:solidFill>
                  <a:srgbClr val="FF3399"/>
                </a:solidFill>
                <a:latin typeface="Arial" charset="0"/>
              </a:rPr>
              <a:t>Điều </a:t>
            </a:r>
            <a:r>
              <a:rPr lang="en-US" sz="1900" b="1" kern="0">
                <a:solidFill>
                  <a:srgbClr val="FF3399"/>
                </a:solidFill>
                <a:latin typeface="Arial" charset="0"/>
              </a:rPr>
              <a:t>43. Tuyên truyền, giáo dục, phát triển dịch vụ tư vấn sử dụng năng lượng tiết kiệm và hiệu quả</a:t>
            </a:r>
          </a:p>
          <a:p>
            <a:pPr marL="579438" indent="-457200" algn="just" eaLnBrk="1" hangingPunct="1">
              <a:lnSpc>
                <a:spcPct val="106000"/>
              </a:lnSpc>
              <a:spcBef>
                <a:spcPts val="600"/>
              </a:spcBef>
              <a:spcAft>
                <a:spcPts val="0"/>
              </a:spcAft>
              <a:buClr>
                <a:srgbClr val="FF0000"/>
              </a:buClr>
              <a:buFont typeface="+mj-lt"/>
              <a:buAutoNum type="arabicPeriod"/>
              <a:defRPr/>
            </a:pPr>
            <a:r>
              <a:rPr lang="en-US" sz="1900" b="1" kern="0" smtClean="0">
                <a:solidFill>
                  <a:srgbClr val="0000FF"/>
                </a:solidFill>
                <a:latin typeface="Arial" charset="0"/>
              </a:rPr>
              <a:t>Tổ </a:t>
            </a:r>
            <a:r>
              <a:rPr lang="en-US" sz="1900" b="1" kern="0">
                <a:solidFill>
                  <a:srgbClr val="0000FF"/>
                </a:solidFill>
                <a:latin typeface="Arial" charset="0"/>
              </a:rPr>
              <a:t>chức hoạt động tuyên truyền, vận động nhằm nâng cao nhận thức, thực hiện các quy định của pháp luật về sử dụng năng lượng </a:t>
            </a:r>
            <a:r>
              <a:rPr lang="en-US" sz="1900" b="1" kern="0" smtClean="0">
                <a:solidFill>
                  <a:srgbClr val="0000FF"/>
                </a:solidFill>
                <a:latin typeface="Arial" charset="0"/>
              </a:rPr>
              <a:t>TK-HQ;</a:t>
            </a:r>
          </a:p>
          <a:p>
            <a:pPr marL="579438" indent="-457200" algn="just" eaLnBrk="1" hangingPunct="1">
              <a:lnSpc>
                <a:spcPct val="106000"/>
              </a:lnSpc>
              <a:spcBef>
                <a:spcPts val="600"/>
              </a:spcBef>
              <a:spcAft>
                <a:spcPts val="0"/>
              </a:spcAft>
              <a:buClr>
                <a:srgbClr val="FF0000"/>
              </a:buClr>
              <a:buFont typeface="+mj-lt"/>
              <a:buAutoNum type="arabicPeriod"/>
              <a:defRPr/>
            </a:pPr>
            <a:r>
              <a:rPr lang="en-US" sz="1900" b="1" kern="0" smtClean="0">
                <a:solidFill>
                  <a:srgbClr val="009900"/>
                </a:solidFill>
                <a:latin typeface="Arial" charset="0"/>
              </a:rPr>
              <a:t>Lồng </a:t>
            </a:r>
            <a:r>
              <a:rPr lang="en-US" sz="1900" b="1" kern="0">
                <a:solidFill>
                  <a:srgbClr val="009900"/>
                </a:solidFill>
                <a:latin typeface="Arial" charset="0"/>
              </a:rPr>
              <a:t>ghép nội dung giáo dục về sử dụng năng lượng </a:t>
            </a:r>
            <a:r>
              <a:rPr lang="en-US" sz="1900" b="1" kern="0" smtClean="0">
                <a:solidFill>
                  <a:srgbClr val="009900"/>
                </a:solidFill>
                <a:latin typeface="Arial" charset="0"/>
              </a:rPr>
              <a:t>TK-HQ trong </a:t>
            </a:r>
            <a:r>
              <a:rPr lang="en-US" sz="1900" b="1" kern="0">
                <a:solidFill>
                  <a:srgbClr val="009900"/>
                </a:solidFill>
                <a:latin typeface="Arial" charset="0"/>
              </a:rPr>
              <a:t>nhà trường với hình thức phù </a:t>
            </a:r>
            <a:r>
              <a:rPr lang="en-US" sz="1900" b="1" kern="0" smtClean="0">
                <a:solidFill>
                  <a:srgbClr val="009900"/>
                </a:solidFill>
                <a:latin typeface="Arial" charset="0"/>
              </a:rPr>
              <a:t>hợp;</a:t>
            </a:r>
          </a:p>
          <a:p>
            <a:pPr marL="579438" indent="-457200" algn="just" eaLnBrk="1" hangingPunct="1">
              <a:lnSpc>
                <a:spcPct val="106000"/>
              </a:lnSpc>
              <a:spcBef>
                <a:spcPts val="600"/>
              </a:spcBef>
              <a:spcAft>
                <a:spcPts val="0"/>
              </a:spcAft>
              <a:buClr>
                <a:srgbClr val="FF0000"/>
              </a:buClr>
              <a:buFont typeface="+mj-lt"/>
              <a:buAutoNum type="arabicPeriod"/>
              <a:defRPr/>
            </a:pPr>
            <a:r>
              <a:rPr lang="en-US" sz="1900" b="1" kern="0" smtClean="0">
                <a:solidFill>
                  <a:srgbClr val="0000FF"/>
                </a:solidFill>
                <a:latin typeface="Arial" charset="0"/>
              </a:rPr>
              <a:t>Tổ </a:t>
            </a:r>
            <a:r>
              <a:rPr lang="en-US" sz="1900" b="1" kern="0">
                <a:solidFill>
                  <a:srgbClr val="0000FF"/>
                </a:solidFill>
                <a:latin typeface="Arial" charset="0"/>
              </a:rPr>
              <a:t>chức dịch vụ tư vấn năng lượng để thực hiện các hoạt động </a:t>
            </a:r>
            <a:r>
              <a:rPr lang="en-US" sz="1900" b="1" kern="0" smtClean="0">
                <a:solidFill>
                  <a:srgbClr val="0000FF"/>
                </a:solidFill>
                <a:latin typeface="Arial" charset="0"/>
              </a:rPr>
              <a:t>sau:</a:t>
            </a:r>
          </a:p>
          <a:p>
            <a:pPr marL="579438" indent="-457200" algn="just" eaLnBrk="1" hangingPunct="1">
              <a:lnSpc>
                <a:spcPct val="106000"/>
              </a:lnSpc>
              <a:spcBef>
                <a:spcPts val="600"/>
              </a:spcBef>
              <a:spcAft>
                <a:spcPts val="0"/>
              </a:spcAft>
              <a:buClr>
                <a:srgbClr val="FF0000"/>
              </a:buClr>
              <a:buFont typeface="+mj-lt"/>
              <a:buAutoNum type="alphaLcParenR"/>
              <a:defRPr/>
            </a:pPr>
            <a:r>
              <a:rPr lang="en-US" sz="1900" b="1" kern="0" smtClean="0">
                <a:solidFill>
                  <a:srgbClr val="0000FF"/>
                </a:solidFill>
                <a:latin typeface="Arial" charset="0"/>
              </a:rPr>
              <a:t>Kiểm </a:t>
            </a:r>
            <a:r>
              <a:rPr lang="en-US" sz="1900" b="1" kern="0">
                <a:solidFill>
                  <a:srgbClr val="0000FF"/>
                </a:solidFill>
                <a:latin typeface="Arial" charset="0"/>
              </a:rPr>
              <a:t>toán năng </a:t>
            </a:r>
            <a:r>
              <a:rPr lang="en-US" sz="1900" b="1" kern="0" smtClean="0">
                <a:solidFill>
                  <a:srgbClr val="0000FF"/>
                </a:solidFill>
                <a:latin typeface="Arial" charset="0"/>
              </a:rPr>
              <a:t>lượng;</a:t>
            </a:r>
          </a:p>
          <a:p>
            <a:pPr marL="579438" indent="-457200" algn="just" eaLnBrk="1" hangingPunct="1">
              <a:lnSpc>
                <a:spcPct val="106000"/>
              </a:lnSpc>
              <a:spcBef>
                <a:spcPts val="600"/>
              </a:spcBef>
              <a:spcAft>
                <a:spcPts val="0"/>
              </a:spcAft>
              <a:buClr>
                <a:srgbClr val="FF0000"/>
              </a:buClr>
              <a:buFont typeface="+mj-lt"/>
              <a:buAutoNum type="alphaLcParenR"/>
              <a:defRPr/>
            </a:pPr>
            <a:r>
              <a:rPr lang="en-US" sz="1900" b="1" kern="0" smtClean="0">
                <a:solidFill>
                  <a:srgbClr val="0000FF"/>
                </a:solidFill>
                <a:latin typeface="Arial" charset="0"/>
              </a:rPr>
              <a:t>Chuyển </a:t>
            </a:r>
            <a:r>
              <a:rPr lang="en-US" sz="1900" b="1" kern="0">
                <a:solidFill>
                  <a:srgbClr val="0000FF"/>
                </a:solidFill>
                <a:latin typeface="Arial" charset="0"/>
              </a:rPr>
              <a:t>giao công nghệ tiết kiệm năng lượng, công nghệ thân thiện với môi </a:t>
            </a:r>
            <a:r>
              <a:rPr lang="en-US" sz="1900" b="1" kern="0" smtClean="0">
                <a:solidFill>
                  <a:srgbClr val="0000FF"/>
                </a:solidFill>
                <a:latin typeface="Arial" charset="0"/>
              </a:rPr>
              <a:t>trường;</a:t>
            </a:r>
          </a:p>
          <a:p>
            <a:pPr marL="579438" indent="-457200" algn="just" eaLnBrk="1" hangingPunct="1">
              <a:lnSpc>
                <a:spcPct val="106000"/>
              </a:lnSpc>
              <a:spcBef>
                <a:spcPts val="600"/>
              </a:spcBef>
              <a:spcAft>
                <a:spcPts val="0"/>
              </a:spcAft>
              <a:buClr>
                <a:srgbClr val="FF0000"/>
              </a:buClr>
              <a:buFont typeface="+mj-lt"/>
              <a:buAutoNum type="alphaLcParenR"/>
              <a:defRPr/>
            </a:pPr>
            <a:r>
              <a:rPr lang="en-US" sz="1900" b="1" kern="0" smtClean="0">
                <a:solidFill>
                  <a:srgbClr val="0000FF"/>
                </a:solidFill>
                <a:latin typeface="Arial" charset="0"/>
              </a:rPr>
              <a:t>Đào </a:t>
            </a:r>
            <a:r>
              <a:rPr lang="en-US" sz="1900" b="1" kern="0">
                <a:solidFill>
                  <a:srgbClr val="0000FF"/>
                </a:solidFill>
                <a:latin typeface="Arial" charset="0"/>
              </a:rPr>
              <a:t>tạo, tư vấn áp dụng mô hình quản lý năng lượng tiên </a:t>
            </a:r>
            <a:r>
              <a:rPr lang="en-US" sz="1900" b="1" kern="0" smtClean="0">
                <a:solidFill>
                  <a:srgbClr val="0000FF"/>
                </a:solidFill>
                <a:latin typeface="Arial" charset="0"/>
              </a:rPr>
              <a:t>tiến;</a:t>
            </a:r>
          </a:p>
          <a:p>
            <a:pPr marL="579438" indent="-457200" algn="just" eaLnBrk="1" hangingPunct="1">
              <a:lnSpc>
                <a:spcPct val="106000"/>
              </a:lnSpc>
              <a:spcBef>
                <a:spcPts val="600"/>
              </a:spcBef>
              <a:spcAft>
                <a:spcPts val="0"/>
              </a:spcAft>
              <a:buClr>
                <a:srgbClr val="FF0000"/>
              </a:buClr>
              <a:buFont typeface="+mj-lt"/>
              <a:buAutoNum type="alphaLcParenR"/>
              <a:defRPr/>
            </a:pPr>
            <a:r>
              <a:rPr lang="en-US" sz="1900" b="1" kern="0" smtClean="0">
                <a:solidFill>
                  <a:srgbClr val="0000FF"/>
                </a:solidFill>
                <a:latin typeface="Arial" charset="0"/>
              </a:rPr>
              <a:t>Tư </a:t>
            </a:r>
            <a:r>
              <a:rPr lang="en-US" sz="1900" b="1" kern="0">
                <a:solidFill>
                  <a:srgbClr val="0000FF"/>
                </a:solidFill>
                <a:latin typeface="Arial" charset="0"/>
              </a:rPr>
              <a:t>vấn thực hiện biện pháp tiết kiệm năng lượng đối với cơ sở sử dụng năng </a:t>
            </a:r>
            <a:r>
              <a:rPr lang="en-US" sz="1900" b="1" kern="0" smtClean="0">
                <a:solidFill>
                  <a:srgbClr val="0000FF"/>
                </a:solidFill>
                <a:latin typeface="Arial" charset="0"/>
              </a:rPr>
              <a:t>lượng;</a:t>
            </a:r>
          </a:p>
          <a:p>
            <a:pPr marL="579438" indent="-455613" algn="just" eaLnBrk="1" hangingPunct="1">
              <a:lnSpc>
                <a:spcPct val="106000"/>
              </a:lnSpc>
              <a:spcBef>
                <a:spcPts val="600"/>
              </a:spcBef>
              <a:spcAft>
                <a:spcPts val="0"/>
              </a:spcAft>
              <a:buClr>
                <a:srgbClr val="FF0000"/>
              </a:buClr>
              <a:buNone/>
              <a:defRPr/>
            </a:pPr>
            <a:r>
              <a:rPr lang="en-US" sz="1900" b="1" kern="0" smtClean="0">
                <a:solidFill>
                  <a:srgbClr val="FF0000"/>
                </a:solidFill>
                <a:latin typeface="Arial" charset="0"/>
              </a:rPr>
              <a:t>đ)   </a:t>
            </a:r>
            <a:r>
              <a:rPr lang="en-US" sz="1900" b="1" kern="0" smtClean="0">
                <a:solidFill>
                  <a:srgbClr val="0000FF"/>
                </a:solidFill>
                <a:latin typeface="Arial" charset="0"/>
              </a:rPr>
              <a:t>Cung </a:t>
            </a:r>
            <a:r>
              <a:rPr lang="en-US" sz="1900" b="1" kern="0">
                <a:solidFill>
                  <a:srgbClr val="0000FF"/>
                </a:solidFill>
                <a:latin typeface="Arial" charset="0"/>
              </a:rPr>
              <a:t>cấp thông tin, quảng bá về sử dụng năng lượng </a:t>
            </a:r>
            <a:r>
              <a:rPr lang="en-US" sz="1900" b="1" kern="0" smtClean="0">
                <a:solidFill>
                  <a:srgbClr val="0000FF"/>
                </a:solidFill>
                <a:latin typeface="Arial" charset="0"/>
              </a:rPr>
              <a:t>TK-HQ;</a:t>
            </a:r>
          </a:p>
          <a:p>
            <a:pPr marL="579438" indent="-457200" algn="just" eaLnBrk="1" hangingPunct="1">
              <a:lnSpc>
                <a:spcPct val="106000"/>
              </a:lnSpc>
              <a:spcBef>
                <a:spcPts val="600"/>
              </a:spcBef>
              <a:spcAft>
                <a:spcPts val="0"/>
              </a:spcAft>
              <a:buClr>
                <a:srgbClr val="FF0000"/>
              </a:buClr>
              <a:buFont typeface="+mj-lt"/>
              <a:buAutoNum type="alphaLcParenR" startAt="5"/>
              <a:defRPr/>
            </a:pPr>
            <a:r>
              <a:rPr lang="en-US" sz="1900" b="1" kern="0" smtClean="0">
                <a:solidFill>
                  <a:srgbClr val="0000FF"/>
                </a:solidFill>
                <a:latin typeface="Arial" charset="0"/>
              </a:rPr>
              <a:t>Các </a:t>
            </a:r>
            <a:r>
              <a:rPr lang="en-US" sz="1900" b="1" kern="0">
                <a:solidFill>
                  <a:srgbClr val="0000FF"/>
                </a:solidFill>
                <a:latin typeface="Arial" charset="0"/>
              </a:rPr>
              <a:t>dịch vụ khác về sử dụng năng lượng </a:t>
            </a:r>
            <a:r>
              <a:rPr lang="en-US" sz="1900" b="1" kern="0" smtClean="0">
                <a:solidFill>
                  <a:srgbClr val="0000FF"/>
                </a:solidFill>
                <a:latin typeface="Arial" charset="0"/>
              </a:rPr>
              <a:t>TK-HQ.</a:t>
            </a:r>
            <a:endParaRPr lang="en-US" sz="1900" b="1" ker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algn="ctr"/>
            <a:r>
              <a:rPr lang="en-US" sz="2300" b="1" smtClean="0">
                <a:solidFill>
                  <a:srgbClr val="FF0000"/>
                </a:solidFill>
                <a:latin typeface="Arial" panose="020B0604020202020204" pitchFamily="34" charset="0"/>
                <a:cs typeface="Arial" panose="020B0604020202020204" pitchFamily="34" charset="0"/>
              </a:rPr>
              <a:t>Chương </a:t>
            </a:r>
            <a:r>
              <a:rPr lang="en-US" sz="2300" b="1">
                <a:solidFill>
                  <a:srgbClr val="FF0000"/>
                </a:solidFill>
                <a:latin typeface="Arial" panose="020B0604020202020204" pitchFamily="34" charset="0"/>
                <a:cs typeface="Arial" panose="020B0604020202020204" pitchFamily="34" charset="0"/>
              </a:rPr>
              <a:t>X. BIỆN PHÁP THÚC ĐẨY SỬ DỤNG NĂNG LƯỢNG TIẾT KIỆM VÀ HIỆU QUẢ</a:t>
            </a:r>
          </a:p>
        </p:txBody>
      </p:sp>
    </p:spTree>
    <p:extLst>
      <p:ext uri="{BB962C8B-B14F-4D97-AF65-F5344CB8AC3E}">
        <p14:creationId xmlns:p14="http://schemas.microsoft.com/office/powerpoint/2010/main" val="3690778215"/>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457200" algn="just" eaLnBrk="1" hangingPunct="1">
              <a:lnSpc>
                <a:spcPct val="114000"/>
              </a:lnSpc>
              <a:spcBef>
                <a:spcPts val="1200"/>
              </a:spcBef>
              <a:spcAft>
                <a:spcPts val="0"/>
              </a:spcAft>
              <a:buClr>
                <a:srgbClr val="FF0000"/>
              </a:buClr>
              <a:buFont typeface="Wingdings" panose="05000000000000000000" pitchFamily="2" charset="2"/>
              <a:buChar char="v"/>
              <a:defRPr/>
            </a:pPr>
            <a:r>
              <a:rPr lang="en-US" sz="2100" b="1" kern="0" smtClean="0">
                <a:solidFill>
                  <a:srgbClr val="FF3399"/>
                </a:solidFill>
                <a:latin typeface="Arial" charset="0"/>
              </a:rPr>
              <a:t>Điều </a:t>
            </a:r>
            <a:r>
              <a:rPr lang="en-US" sz="2100" b="1" kern="0">
                <a:solidFill>
                  <a:srgbClr val="FF3399"/>
                </a:solidFill>
                <a:latin typeface="Arial" charset="0"/>
              </a:rPr>
              <a:t>44. Trách nhiệm quản lý nhà nước về sử dụng năng lượng tiết kiệm và hiệu quả</a:t>
            </a:r>
          </a:p>
          <a:p>
            <a:pPr marL="579438" indent="-457200" algn="just" eaLnBrk="1" hangingPunct="1">
              <a:lnSpc>
                <a:spcPct val="114000"/>
              </a:lnSpc>
              <a:spcBef>
                <a:spcPts val="1200"/>
              </a:spcBef>
              <a:spcAft>
                <a:spcPts val="0"/>
              </a:spcAft>
              <a:buClr>
                <a:srgbClr val="FF0000"/>
              </a:buClr>
              <a:buFont typeface="+mj-lt"/>
              <a:buAutoNum type="arabicPeriod"/>
              <a:defRPr/>
            </a:pPr>
            <a:r>
              <a:rPr lang="en-US" sz="2100" b="1" kern="0" smtClean="0">
                <a:solidFill>
                  <a:srgbClr val="0000FF"/>
                </a:solidFill>
                <a:latin typeface="Arial" charset="0"/>
              </a:rPr>
              <a:t>Chính </a:t>
            </a:r>
            <a:r>
              <a:rPr lang="en-US" sz="2100" b="1" kern="0">
                <a:solidFill>
                  <a:srgbClr val="0000FF"/>
                </a:solidFill>
                <a:latin typeface="Arial" charset="0"/>
              </a:rPr>
              <a:t>phủ thống nhất quản lý nhà nước về sử dụng năng lượng tiết kiệm và hiệu quả trong phạm vi cả </a:t>
            </a:r>
            <a:r>
              <a:rPr lang="en-US" sz="2100" b="1" kern="0" smtClean="0">
                <a:solidFill>
                  <a:srgbClr val="0000FF"/>
                </a:solidFill>
                <a:latin typeface="Arial" charset="0"/>
              </a:rPr>
              <a:t>nước.</a:t>
            </a:r>
          </a:p>
          <a:p>
            <a:pPr marL="579438" indent="-457200" algn="just" eaLnBrk="1" hangingPunct="1">
              <a:lnSpc>
                <a:spcPct val="114000"/>
              </a:lnSpc>
              <a:spcBef>
                <a:spcPts val="1200"/>
              </a:spcBef>
              <a:spcAft>
                <a:spcPts val="0"/>
              </a:spcAft>
              <a:buClr>
                <a:srgbClr val="FF0000"/>
              </a:buClr>
              <a:buFont typeface="+mj-lt"/>
              <a:buAutoNum type="arabicPeriod"/>
              <a:defRPr/>
            </a:pPr>
            <a:r>
              <a:rPr lang="en-US" sz="2100" b="1" kern="0" smtClean="0">
                <a:solidFill>
                  <a:srgbClr val="0000FF"/>
                </a:solidFill>
                <a:latin typeface="Arial" charset="0"/>
              </a:rPr>
              <a:t>Bộ </a:t>
            </a:r>
            <a:r>
              <a:rPr lang="en-US" sz="2100" b="1" kern="0">
                <a:solidFill>
                  <a:srgbClr val="0000FF"/>
                </a:solidFill>
                <a:latin typeface="Arial" charset="0"/>
              </a:rPr>
              <a:t>Công thương chịu tránh nhiệm trước Chính phủ thực hiện quản lý nhà nước về sử dụng năng lượng </a:t>
            </a:r>
            <a:r>
              <a:rPr lang="en-US" sz="2100" b="1" kern="0" smtClean="0">
                <a:solidFill>
                  <a:srgbClr val="0000FF"/>
                </a:solidFill>
                <a:latin typeface="Arial" charset="0"/>
              </a:rPr>
              <a:t>TK-HQ.</a:t>
            </a:r>
          </a:p>
          <a:p>
            <a:pPr marL="579438" indent="-457200" algn="just" eaLnBrk="1" hangingPunct="1">
              <a:lnSpc>
                <a:spcPct val="114000"/>
              </a:lnSpc>
              <a:spcBef>
                <a:spcPts val="1200"/>
              </a:spcBef>
              <a:spcAft>
                <a:spcPts val="0"/>
              </a:spcAft>
              <a:buClr>
                <a:srgbClr val="FF0000"/>
              </a:buClr>
              <a:buFont typeface="+mj-lt"/>
              <a:buAutoNum type="arabicPeriod"/>
              <a:defRPr/>
            </a:pPr>
            <a:r>
              <a:rPr lang="en-US" sz="2100" b="1" kern="0" smtClean="0">
                <a:solidFill>
                  <a:srgbClr val="0000FF"/>
                </a:solidFill>
                <a:latin typeface="Arial" charset="0"/>
              </a:rPr>
              <a:t>Bộ</a:t>
            </a:r>
            <a:r>
              <a:rPr lang="en-US" sz="2100" b="1" kern="0">
                <a:solidFill>
                  <a:srgbClr val="0000FF"/>
                </a:solidFill>
                <a:latin typeface="Arial" charset="0"/>
              </a:rPr>
              <a:t>, cơ quan ngang bộ trong phạm vi nhiệm vụ, quyền hạn của mình có trách nhiệm thực hiện quản lý nhà nước về sử dụng năng lượng </a:t>
            </a:r>
            <a:r>
              <a:rPr lang="en-US" sz="2100" b="1" kern="0" smtClean="0">
                <a:solidFill>
                  <a:srgbClr val="0000FF"/>
                </a:solidFill>
                <a:latin typeface="Arial" charset="0"/>
              </a:rPr>
              <a:t>TK-HQ theo </a:t>
            </a:r>
            <a:r>
              <a:rPr lang="en-US" sz="2100" b="1" kern="0">
                <a:solidFill>
                  <a:srgbClr val="0000FF"/>
                </a:solidFill>
                <a:latin typeface="Arial" charset="0"/>
              </a:rPr>
              <a:t>phân công của Chính </a:t>
            </a:r>
            <a:r>
              <a:rPr lang="en-US" sz="2100" b="1" kern="0" smtClean="0">
                <a:solidFill>
                  <a:srgbClr val="0000FF"/>
                </a:solidFill>
                <a:latin typeface="Arial" charset="0"/>
              </a:rPr>
              <a:t>phủ.</a:t>
            </a:r>
          </a:p>
          <a:p>
            <a:pPr marL="579438" indent="-457200" algn="just" eaLnBrk="1" hangingPunct="1">
              <a:lnSpc>
                <a:spcPct val="114000"/>
              </a:lnSpc>
              <a:spcBef>
                <a:spcPts val="1200"/>
              </a:spcBef>
              <a:spcAft>
                <a:spcPts val="0"/>
              </a:spcAft>
              <a:buClr>
                <a:srgbClr val="FF0000"/>
              </a:buClr>
              <a:buFont typeface="+mj-lt"/>
              <a:buAutoNum type="arabicPeriod"/>
              <a:defRPr/>
            </a:pPr>
            <a:r>
              <a:rPr lang="en-US" sz="2100" b="1" kern="0" smtClean="0">
                <a:solidFill>
                  <a:srgbClr val="0000FF"/>
                </a:solidFill>
                <a:latin typeface="Arial" charset="0"/>
              </a:rPr>
              <a:t>UBND các </a:t>
            </a:r>
            <a:r>
              <a:rPr lang="en-US" sz="2100" b="1" kern="0">
                <a:solidFill>
                  <a:srgbClr val="0000FF"/>
                </a:solidFill>
                <a:latin typeface="Arial" charset="0"/>
              </a:rPr>
              <a:t>cấp trong phạm vi nhiệm vụ, quyền hạn của mình có trách nhiệm thực hiện quản lý nhà nước về sử dụng năng lượng tiết kiệm và hiệu quả theo phân cấp của Chính phủ</a:t>
            </a:r>
            <a:r>
              <a:rPr lang="en-US" sz="2100" b="1" kern="0" smtClean="0">
                <a:solidFill>
                  <a:srgbClr val="0000FF"/>
                </a:solidFill>
                <a:latin typeface="Arial" charset="0"/>
              </a:rPr>
              <a:t>.</a:t>
            </a:r>
            <a:endParaRPr lang="en-US" sz="2100" b="1" ker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algn="ctr"/>
            <a:r>
              <a:rPr lang="en-US" sz="2300" b="1" smtClean="0">
                <a:solidFill>
                  <a:srgbClr val="FF0000"/>
                </a:solidFill>
                <a:latin typeface="Arial" panose="020B0604020202020204" pitchFamily="34" charset="0"/>
                <a:cs typeface="Arial" panose="020B0604020202020204" pitchFamily="34" charset="0"/>
              </a:rPr>
              <a:t>Chương </a:t>
            </a:r>
            <a:r>
              <a:rPr lang="en-US" sz="2300" b="1">
                <a:solidFill>
                  <a:srgbClr val="FF0000"/>
                </a:solidFill>
                <a:latin typeface="Arial" panose="020B0604020202020204" pitchFamily="34" charset="0"/>
                <a:cs typeface="Arial" panose="020B0604020202020204" pitchFamily="34" charset="0"/>
              </a:rPr>
              <a:t>XI. TRÁCH NHIỆM QUẢN LÝ NHÀ NƯỚC VỀ SỬ DỤNG NĂNG LƯỢNG TIẾT KIỆM VÀ HIỆU QUẢ</a:t>
            </a:r>
          </a:p>
        </p:txBody>
      </p:sp>
    </p:spTree>
    <p:extLst>
      <p:ext uri="{BB962C8B-B14F-4D97-AF65-F5344CB8AC3E}">
        <p14:creationId xmlns:p14="http://schemas.microsoft.com/office/powerpoint/2010/main" val="2902011957"/>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457200" algn="just" eaLnBrk="1" hangingPunct="1">
              <a:lnSpc>
                <a:spcPct val="112000"/>
              </a:lnSpc>
              <a:spcBef>
                <a:spcPts val="1200"/>
              </a:spcBef>
              <a:spcAft>
                <a:spcPts val="0"/>
              </a:spcAft>
              <a:buClr>
                <a:srgbClr val="FF0000"/>
              </a:buClr>
              <a:buFont typeface="Wingdings" panose="05000000000000000000" pitchFamily="2" charset="2"/>
              <a:buChar char="Ø"/>
              <a:defRPr/>
            </a:pPr>
            <a:r>
              <a:rPr lang="vi-VN" sz="2200" b="1" kern="0" smtClean="0">
                <a:solidFill>
                  <a:srgbClr val="0000FF"/>
                </a:solidFill>
                <a:latin typeface="Arial" charset="0"/>
              </a:rPr>
              <a:t>Giờ </a:t>
            </a:r>
            <a:r>
              <a:rPr lang="vi-VN" sz="2200" b="1" kern="0">
                <a:solidFill>
                  <a:srgbClr val="0000FF"/>
                </a:solidFill>
                <a:latin typeface="Arial" charset="0"/>
              </a:rPr>
              <a:t>Trái đất năm 2021: Lên tiếng vì thiên nhiên</a:t>
            </a:r>
            <a:endParaRPr lang="en-US" sz="2200" b="1" kern="0">
              <a:solidFill>
                <a:srgbClr val="0000FF"/>
              </a:solidFill>
              <a:latin typeface="Arial" charset="0"/>
            </a:endParaRPr>
          </a:p>
          <a:p>
            <a:pPr marL="579438" indent="-457200" algn="just" eaLnBrk="1" hangingPunct="1">
              <a:lnSpc>
                <a:spcPct val="112000"/>
              </a:lnSpc>
              <a:spcBef>
                <a:spcPts val="1200"/>
              </a:spcBef>
              <a:spcAft>
                <a:spcPts val="0"/>
              </a:spcAft>
              <a:buClr>
                <a:srgbClr val="FF0000"/>
              </a:buClr>
              <a:buFont typeface="Wingdings" panose="05000000000000000000" pitchFamily="2" charset="2"/>
              <a:buChar char="Ø"/>
              <a:defRPr/>
            </a:pPr>
            <a:r>
              <a:rPr lang="vi-VN" sz="2200" b="1" kern="0">
                <a:solidFill>
                  <a:srgbClr val="0000FF"/>
                </a:solidFill>
                <a:latin typeface="Arial" charset="0"/>
              </a:rPr>
              <a:t>Giờ Trái Đất là một sự kiện quốc tế, do Tổ chức Quốc tế về Bảo tồn thiên nhiên (WWF) sáng lập nhằm kêu gọi các cá nhân, tổ chức tắt đèn điện và các thiết bị điện trong vòng một giờ (từ 20 giờ 30 phút tới 21 giờ 30 phút ngày thứ bảy cuối cùng của tháng 3 hằng năm).</a:t>
            </a:r>
            <a:endParaRPr lang="en-US" sz="2200" b="1" kern="0">
              <a:solidFill>
                <a:srgbClr val="0000FF"/>
              </a:solidFill>
              <a:latin typeface="Arial" charset="0"/>
            </a:endParaRPr>
          </a:p>
        </p:txBody>
      </p:sp>
      <p:sp>
        <p:nvSpPr>
          <p:cNvPr id="5" name="Title 1"/>
          <p:cNvSpPr>
            <a:spLocks noGrp="1"/>
          </p:cNvSpPr>
          <p:nvPr>
            <p:ph type="title"/>
          </p:nvPr>
        </p:nvSpPr>
        <p:spPr>
          <a:xfrm>
            <a:off x="234950" y="152400"/>
            <a:ext cx="8680450" cy="762000"/>
          </a:xfrm>
        </p:spPr>
        <p:txBody>
          <a:bodyPr anchor="ctr"/>
          <a:lstStyle/>
          <a:p>
            <a:pPr algn="ctr"/>
            <a:r>
              <a:rPr lang="vi-VN" sz="2800" b="1" smtClean="0">
                <a:solidFill>
                  <a:srgbClr val="FF0000"/>
                </a:solidFill>
                <a:latin typeface="Arial" panose="020B0604020202020204" pitchFamily="34" charset="0"/>
                <a:cs typeface="Arial" panose="020B0604020202020204" pitchFamily="34" charset="0"/>
              </a:rPr>
              <a:t>Giờ </a:t>
            </a:r>
            <a:r>
              <a:rPr lang="vi-VN" sz="2800" b="1">
                <a:solidFill>
                  <a:srgbClr val="FF0000"/>
                </a:solidFill>
                <a:latin typeface="Arial" panose="020B0604020202020204" pitchFamily="34" charset="0"/>
                <a:cs typeface="Arial" panose="020B0604020202020204" pitchFamily="34" charset="0"/>
              </a:rPr>
              <a:t>Trái đất năm 2021</a:t>
            </a:r>
            <a:endParaRPr lang="en-US" sz="2800" b="1">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9380780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66738" indent="-457200" algn="just" eaLnBrk="1" hangingPunct="1">
              <a:lnSpc>
                <a:spcPct val="114000"/>
              </a:lnSpc>
              <a:spcBef>
                <a:spcPts val="1200"/>
              </a:spcBef>
              <a:spcAft>
                <a:spcPts val="0"/>
              </a:spcAft>
              <a:buClr>
                <a:srgbClr val="FF0000"/>
              </a:buClr>
              <a:buFont typeface="+mj-lt"/>
              <a:buAutoNum type="arabicPeriod"/>
              <a:defRPr/>
            </a:pPr>
            <a:r>
              <a:rPr lang="vi-VN" sz="2400" b="1" kern="0">
                <a:solidFill>
                  <a:srgbClr val="0000FF"/>
                </a:solidFill>
                <a:latin typeface="Arial" charset="0"/>
              </a:rPr>
              <a:t>Chương I</a:t>
            </a:r>
            <a:r>
              <a:rPr lang="en-US" sz="2400" b="1" kern="0">
                <a:solidFill>
                  <a:srgbClr val="0000FF"/>
                </a:solidFill>
                <a:latin typeface="Arial" charset="0"/>
              </a:rPr>
              <a:t>. </a:t>
            </a:r>
            <a:r>
              <a:rPr lang="vi-VN" sz="2400" b="1" kern="0">
                <a:solidFill>
                  <a:srgbClr val="0000FF"/>
                </a:solidFill>
                <a:latin typeface="Arial" charset="0"/>
              </a:rPr>
              <a:t>NHỮNG QUY ĐỊNH CHUNG</a:t>
            </a:r>
            <a:endParaRPr lang="en-US" sz="2400" b="1" kern="0">
              <a:solidFill>
                <a:srgbClr val="0000FF"/>
              </a:solidFill>
              <a:latin typeface="Arial" charset="0"/>
            </a:endParaRPr>
          </a:p>
          <a:p>
            <a:pPr marL="566738" indent="-457200" algn="just" eaLnBrk="1" hangingPunct="1">
              <a:lnSpc>
                <a:spcPct val="114000"/>
              </a:lnSpc>
              <a:spcBef>
                <a:spcPts val="1200"/>
              </a:spcBef>
              <a:spcAft>
                <a:spcPts val="0"/>
              </a:spcAft>
              <a:buClr>
                <a:srgbClr val="FF0000"/>
              </a:buClr>
              <a:buFont typeface="+mj-lt"/>
              <a:buAutoNum type="arabicPeriod"/>
              <a:defRPr/>
            </a:pPr>
            <a:r>
              <a:rPr lang="vi-VN" sz="2400" b="1" kern="0">
                <a:solidFill>
                  <a:srgbClr val="FF0066"/>
                </a:solidFill>
                <a:latin typeface="Arial" charset="0"/>
              </a:rPr>
              <a:t>Chương </a:t>
            </a:r>
            <a:r>
              <a:rPr lang="en-US" sz="2400" b="1" kern="0">
                <a:solidFill>
                  <a:srgbClr val="FF0066"/>
                </a:solidFill>
                <a:latin typeface="Arial" charset="0"/>
              </a:rPr>
              <a:t>II. </a:t>
            </a:r>
            <a:r>
              <a:rPr lang="vi-VN" sz="2400" b="1" kern="0">
                <a:solidFill>
                  <a:srgbClr val="FF0066"/>
                </a:solidFill>
                <a:latin typeface="Arial" charset="0"/>
              </a:rPr>
              <a:t>THÀNH LẬP THƯ VIỆN</a:t>
            </a:r>
            <a:endParaRPr lang="en-US" sz="2400" b="1" kern="0">
              <a:solidFill>
                <a:srgbClr val="FF0066"/>
              </a:solidFill>
              <a:latin typeface="Arial" charset="0"/>
            </a:endParaRPr>
          </a:p>
          <a:p>
            <a:pPr marL="566738" indent="-457200" algn="just" eaLnBrk="1" hangingPunct="1">
              <a:lnSpc>
                <a:spcPct val="114000"/>
              </a:lnSpc>
              <a:spcBef>
                <a:spcPts val="1200"/>
              </a:spcBef>
              <a:spcAft>
                <a:spcPts val="0"/>
              </a:spcAft>
              <a:buClr>
                <a:srgbClr val="FF0000"/>
              </a:buClr>
              <a:buFont typeface="+mj-lt"/>
              <a:buAutoNum type="arabicPeriod"/>
              <a:defRPr/>
            </a:pPr>
            <a:r>
              <a:rPr lang="vi-VN" sz="2400" b="1" kern="0">
                <a:solidFill>
                  <a:srgbClr val="FF0066"/>
                </a:solidFill>
                <a:latin typeface="Arial" charset="0"/>
              </a:rPr>
              <a:t>Chương </a:t>
            </a:r>
            <a:r>
              <a:rPr lang="en-US" sz="2400" b="1" kern="0">
                <a:solidFill>
                  <a:srgbClr val="FF0066"/>
                </a:solidFill>
                <a:latin typeface="Arial" charset="0"/>
              </a:rPr>
              <a:t>III. </a:t>
            </a:r>
            <a:r>
              <a:rPr lang="vi-VN" sz="2400" b="1" kern="0">
                <a:solidFill>
                  <a:srgbClr val="FF0066"/>
                </a:solidFill>
                <a:latin typeface="Arial" charset="0"/>
              </a:rPr>
              <a:t>HOẠT ĐỘNG THƯ VIỆN</a:t>
            </a:r>
            <a:endParaRPr lang="en-US" sz="2400" b="1" kern="0">
              <a:solidFill>
                <a:srgbClr val="FF0066"/>
              </a:solidFill>
              <a:latin typeface="Arial" charset="0"/>
            </a:endParaRPr>
          </a:p>
          <a:p>
            <a:pPr marL="566738" indent="-457200" algn="just" eaLnBrk="1" hangingPunct="1">
              <a:lnSpc>
                <a:spcPct val="114000"/>
              </a:lnSpc>
              <a:spcBef>
                <a:spcPts val="1200"/>
              </a:spcBef>
              <a:spcAft>
                <a:spcPts val="0"/>
              </a:spcAft>
              <a:buClr>
                <a:srgbClr val="FF0000"/>
              </a:buClr>
              <a:buFont typeface="+mj-lt"/>
              <a:buAutoNum type="arabicPeriod"/>
              <a:defRPr/>
            </a:pPr>
            <a:r>
              <a:rPr lang="vi-VN" sz="2400" b="1" kern="0">
                <a:solidFill>
                  <a:srgbClr val="FF0066"/>
                </a:solidFill>
                <a:latin typeface="Arial" charset="0"/>
              </a:rPr>
              <a:t>Chương</a:t>
            </a:r>
            <a:r>
              <a:rPr lang="en-US" sz="2400" b="1" kern="0">
                <a:solidFill>
                  <a:srgbClr val="FF0066"/>
                </a:solidFill>
                <a:latin typeface="Arial" charset="0"/>
              </a:rPr>
              <a:t> IV. </a:t>
            </a:r>
            <a:r>
              <a:rPr lang="vi-VN" sz="2400" b="1" kern="0">
                <a:solidFill>
                  <a:srgbClr val="FF0066"/>
                </a:solidFill>
                <a:latin typeface="Arial" charset="0"/>
              </a:rPr>
              <a:t>QUYỀN, NGHĨA VỤ VÀ TRÁCH NHIỆM CỦA CƠ QUAN, TỔ CHỨC, CÁ NHÂN TRONG HOẠT ĐỘNG THƯ VIỆN</a:t>
            </a:r>
            <a:endParaRPr lang="en-US" sz="2400" b="1" kern="0">
              <a:solidFill>
                <a:srgbClr val="FF0066"/>
              </a:solidFill>
              <a:latin typeface="Arial" charset="0"/>
            </a:endParaRPr>
          </a:p>
          <a:p>
            <a:pPr marL="566738" indent="-457200" algn="just" eaLnBrk="1" hangingPunct="1">
              <a:lnSpc>
                <a:spcPct val="114000"/>
              </a:lnSpc>
              <a:spcBef>
                <a:spcPts val="1200"/>
              </a:spcBef>
              <a:spcAft>
                <a:spcPts val="0"/>
              </a:spcAft>
              <a:buClr>
                <a:srgbClr val="FF0000"/>
              </a:buClr>
              <a:buFont typeface="+mj-lt"/>
              <a:buAutoNum type="arabicPeriod"/>
              <a:defRPr/>
            </a:pPr>
            <a:r>
              <a:rPr lang="en-US" sz="2400" b="1" kern="0">
                <a:solidFill>
                  <a:srgbClr val="0000FF"/>
                </a:solidFill>
                <a:latin typeface="Arial" charset="0"/>
              </a:rPr>
              <a:t>Chương V. </a:t>
            </a:r>
            <a:r>
              <a:rPr lang="vi-VN" sz="2400" b="1" kern="0">
                <a:solidFill>
                  <a:srgbClr val="0000FF"/>
                </a:solidFill>
                <a:latin typeface="Arial" charset="0"/>
              </a:rPr>
              <a:t>TRÁCH NHIỆM QUẢN LÝ NHÀ NƯỚC VỀ THƯ VIỆN</a:t>
            </a:r>
            <a:endParaRPr lang="en-US" sz="2400" b="1" kern="0">
              <a:solidFill>
                <a:srgbClr val="0000FF"/>
              </a:solidFill>
              <a:latin typeface="Arial" charset="0"/>
            </a:endParaRPr>
          </a:p>
          <a:p>
            <a:pPr marL="566738" indent="-457200" algn="just" eaLnBrk="1" hangingPunct="1">
              <a:lnSpc>
                <a:spcPct val="114000"/>
              </a:lnSpc>
              <a:spcBef>
                <a:spcPts val="1200"/>
              </a:spcBef>
              <a:spcAft>
                <a:spcPts val="0"/>
              </a:spcAft>
              <a:buClr>
                <a:srgbClr val="FF0000"/>
              </a:buClr>
              <a:buFont typeface="+mj-lt"/>
              <a:buAutoNum type="arabicPeriod"/>
              <a:defRPr/>
            </a:pPr>
            <a:r>
              <a:rPr lang="vi-VN" sz="2400" b="1" kern="0">
                <a:solidFill>
                  <a:srgbClr val="0000FF"/>
                </a:solidFill>
                <a:latin typeface="Arial" charset="0"/>
              </a:rPr>
              <a:t>Chương VI</a:t>
            </a:r>
            <a:r>
              <a:rPr lang="en-US" sz="2400" b="1" kern="0">
                <a:solidFill>
                  <a:srgbClr val="0000FF"/>
                </a:solidFill>
                <a:latin typeface="Arial" charset="0"/>
              </a:rPr>
              <a:t>. </a:t>
            </a:r>
            <a:r>
              <a:rPr lang="vi-VN" sz="2400" b="1" kern="0">
                <a:solidFill>
                  <a:srgbClr val="0000FF"/>
                </a:solidFill>
                <a:latin typeface="Arial" charset="0"/>
              </a:rPr>
              <a:t>ĐIỀU KHOẢN THI HÀNH</a:t>
            </a:r>
            <a:endParaRPr lang="en-US" sz="2400" b="1" ker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algn="ctr">
              <a:lnSpc>
                <a:spcPct val="105000"/>
              </a:lnSpc>
              <a:spcBef>
                <a:spcPts val="0"/>
              </a:spcBef>
            </a:pPr>
            <a:r>
              <a:rPr lang="en-US" sz="2200" b="1" smtClean="0">
                <a:solidFill>
                  <a:srgbClr val="FF0000"/>
                </a:solidFill>
                <a:latin typeface="Arial" panose="020B0604020202020204" pitchFamily="34" charset="0"/>
                <a:cs typeface="Arial" panose="020B0604020202020204" pitchFamily="34" charset="0"/>
              </a:rPr>
              <a:t>BỐ CỤC CỦA LUẬT THƯ VIỆN</a:t>
            </a:r>
            <a:br>
              <a:rPr lang="en-US" sz="2200" b="1" smtClean="0">
                <a:solidFill>
                  <a:srgbClr val="FF0000"/>
                </a:solidFill>
                <a:latin typeface="Arial" panose="020B0604020202020204" pitchFamily="34" charset="0"/>
                <a:cs typeface="Arial" panose="020B0604020202020204" pitchFamily="34" charset="0"/>
              </a:rPr>
            </a:br>
            <a:r>
              <a:rPr lang="en-US" sz="2200" b="1" smtClean="0">
                <a:solidFill>
                  <a:srgbClr val="009900"/>
                </a:solidFill>
                <a:latin typeface="Arial" charset="0"/>
              </a:rPr>
              <a:t>(06 </a:t>
            </a:r>
            <a:r>
              <a:rPr lang="en-US" sz="2200" b="1">
                <a:solidFill>
                  <a:srgbClr val="009900"/>
                </a:solidFill>
                <a:latin typeface="Arial" charset="0"/>
              </a:rPr>
              <a:t>c</a:t>
            </a:r>
            <a:r>
              <a:rPr lang="vi-VN" sz="2200" b="1">
                <a:solidFill>
                  <a:srgbClr val="009900"/>
                </a:solidFill>
                <a:latin typeface="Arial" charset="0"/>
              </a:rPr>
              <a:t>hương </a:t>
            </a:r>
            <a:r>
              <a:rPr lang="en-US" sz="2200" b="1">
                <a:solidFill>
                  <a:srgbClr val="009900"/>
                </a:solidFill>
                <a:latin typeface="Arial" charset="0"/>
              </a:rPr>
              <a:t>với </a:t>
            </a:r>
            <a:r>
              <a:rPr lang="en-US" sz="2200" b="1" smtClean="0">
                <a:solidFill>
                  <a:srgbClr val="009900"/>
                </a:solidFill>
                <a:latin typeface="Arial" charset="0"/>
              </a:rPr>
              <a:t>52 </a:t>
            </a:r>
            <a:r>
              <a:rPr lang="en-US" sz="2200" b="1">
                <a:solidFill>
                  <a:srgbClr val="009900"/>
                </a:solidFill>
                <a:latin typeface="Arial" charset="0"/>
              </a:rPr>
              <a:t>điều)</a:t>
            </a:r>
          </a:p>
        </p:txBody>
      </p:sp>
    </p:spTree>
    <p:extLst>
      <p:ext uri="{BB962C8B-B14F-4D97-AF65-F5344CB8AC3E}">
        <p14:creationId xmlns:p14="http://schemas.microsoft.com/office/powerpoint/2010/main" val="10223291"/>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608455821"/>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336401587"/>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chemeClr val="accent2"/>
              </a:buClr>
              <a:buFont typeface="Wingdings" pitchFamily="2" charset="2"/>
              <a:buAutoNum type="arabicPeriod"/>
              <a:defRPr sz="2600">
                <a:solidFill>
                  <a:schemeClr val="tx1"/>
                </a:solidFill>
                <a:latin typeface="Verdana" pitchFamily="34" charset="0"/>
              </a:defRPr>
            </a:lvl1pPr>
            <a:lvl2pPr marL="631825" indent="-242888" algn="l" eaLnBrk="0" hangingPunct="0">
              <a:spcBef>
                <a:spcPct val="20000"/>
              </a:spcBef>
              <a:buClr>
                <a:schemeClr val="accent2"/>
              </a:buClr>
              <a:buFont typeface="Wingdings" pitchFamily="2" charset="2"/>
              <a:buChar char="¤"/>
              <a:defRPr sz="2200">
                <a:solidFill>
                  <a:schemeClr val="tx1"/>
                </a:solidFill>
                <a:latin typeface="Verdana" pitchFamily="34" charset="0"/>
              </a:defRPr>
            </a:lvl2pPr>
            <a:lvl3pPr marL="973138" indent="-193675" algn="l" eaLnBrk="0" hangingPunct="0">
              <a:spcBef>
                <a:spcPct val="20000"/>
              </a:spcBef>
              <a:buClr>
                <a:schemeClr val="accent2"/>
              </a:buClr>
              <a:buFont typeface="Wingdings" pitchFamily="2" charset="2"/>
              <a:buChar char="£"/>
              <a:defRPr sz="2000">
                <a:solidFill>
                  <a:schemeClr val="tx1"/>
                </a:solidFill>
                <a:latin typeface="Verdana" pitchFamily="34" charset="0"/>
              </a:defRPr>
            </a:lvl3pPr>
            <a:lvl4pPr marL="1363663" indent="-193675" algn="l" eaLnBrk="0" hangingPunct="0">
              <a:spcBef>
                <a:spcPct val="20000"/>
              </a:spcBef>
              <a:buClr>
                <a:schemeClr val="accent2"/>
              </a:buClr>
              <a:buFont typeface="Wingdings" pitchFamily="2" charset="2"/>
              <a:buChar char="n"/>
              <a:defRPr sz="1700">
                <a:solidFill>
                  <a:schemeClr val="tx1"/>
                </a:solidFill>
                <a:latin typeface="Verdana" pitchFamily="34" charset="0"/>
              </a:defRPr>
            </a:lvl4pPr>
            <a:lvl5pPr marL="1752600" indent="-193675" algn="l" eaLnBrk="0" hangingPunct="0">
              <a:spcBef>
                <a:spcPct val="25000"/>
              </a:spcBef>
              <a:buClr>
                <a:schemeClr val="accent2"/>
              </a:buClr>
              <a:buFont typeface="Wingdings" pitchFamily="2" charset="2"/>
              <a:buChar char="§"/>
              <a:defRPr sz="1700">
                <a:solidFill>
                  <a:schemeClr val="tx1"/>
                </a:solidFill>
                <a:latin typeface="Verdana" pitchFamily="34" charset="0"/>
              </a:defRPr>
            </a:lvl5pPr>
            <a:lvl6pPr marL="2209800" indent="-193675" eaLnBrk="0" fontAlgn="base" hangingPunct="0">
              <a:spcBef>
                <a:spcPct val="25000"/>
              </a:spcBef>
              <a:spcAft>
                <a:spcPct val="0"/>
              </a:spcAft>
              <a:buClr>
                <a:schemeClr val="accent2"/>
              </a:buClr>
              <a:buFont typeface="Wingdings" pitchFamily="2" charset="2"/>
              <a:buChar char="§"/>
              <a:defRPr sz="1700">
                <a:solidFill>
                  <a:schemeClr val="tx1"/>
                </a:solidFill>
                <a:latin typeface="Verdana" pitchFamily="34" charset="0"/>
              </a:defRPr>
            </a:lvl6pPr>
            <a:lvl7pPr marL="2667000" indent="-193675" eaLnBrk="0" fontAlgn="base" hangingPunct="0">
              <a:spcBef>
                <a:spcPct val="25000"/>
              </a:spcBef>
              <a:spcAft>
                <a:spcPct val="0"/>
              </a:spcAft>
              <a:buClr>
                <a:schemeClr val="accent2"/>
              </a:buClr>
              <a:buFont typeface="Wingdings" pitchFamily="2" charset="2"/>
              <a:buChar char="§"/>
              <a:defRPr sz="1700">
                <a:solidFill>
                  <a:schemeClr val="tx1"/>
                </a:solidFill>
                <a:latin typeface="Verdana" pitchFamily="34" charset="0"/>
              </a:defRPr>
            </a:lvl7pPr>
            <a:lvl8pPr marL="3124200" indent="-193675" eaLnBrk="0" fontAlgn="base" hangingPunct="0">
              <a:spcBef>
                <a:spcPct val="25000"/>
              </a:spcBef>
              <a:spcAft>
                <a:spcPct val="0"/>
              </a:spcAft>
              <a:buClr>
                <a:schemeClr val="accent2"/>
              </a:buClr>
              <a:buFont typeface="Wingdings" pitchFamily="2" charset="2"/>
              <a:buChar char="§"/>
              <a:defRPr sz="1700">
                <a:solidFill>
                  <a:schemeClr val="tx1"/>
                </a:solidFill>
                <a:latin typeface="Verdana" pitchFamily="34" charset="0"/>
              </a:defRPr>
            </a:lvl8pPr>
            <a:lvl9pPr marL="3581400" indent="-193675" eaLnBrk="0" fontAlgn="base" hangingPunct="0">
              <a:spcBef>
                <a:spcPct val="25000"/>
              </a:spcBef>
              <a:spcAft>
                <a:spcPct val="0"/>
              </a:spcAft>
              <a:buClr>
                <a:schemeClr val="accent2"/>
              </a:buClr>
              <a:buFont typeface="Wingdings" pitchFamily="2" charset="2"/>
              <a:buChar char="§"/>
              <a:defRPr sz="1700">
                <a:solidFill>
                  <a:schemeClr val="tx1"/>
                </a:solidFill>
                <a:latin typeface="Verdana" pitchFamily="34" charset="0"/>
              </a:defRPr>
            </a:lvl9pPr>
          </a:lstStyle>
          <a:p>
            <a:pPr algn="r" eaLnBrk="1" hangingPunct="1">
              <a:spcBef>
                <a:spcPct val="0"/>
              </a:spcBef>
              <a:buClrTx/>
              <a:buFontTx/>
              <a:buNone/>
            </a:pPr>
            <a:fld id="{401D7986-1564-476C-A50C-A9B2CC491E81}" type="slidenum">
              <a:rPr lang="en-US" altLang="en-US" sz="1000" smtClean="0">
                <a:latin typeface="Arial Black" pitchFamily="34" charset="0"/>
              </a:rPr>
              <a:pPr algn="r" eaLnBrk="1" hangingPunct="1">
                <a:spcBef>
                  <a:spcPct val="0"/>
                </a:spcBef>
                <a:buClrTx/>
                <a:buFontTx/>
                <a:buNone/>
              </a:pPr>
              <a:t>72</a:t>
            </a:fld>
            <a:endParaRPr lang="en-US" altLang="en-US" sz="1000" smtClean="0">
              <a:latin typeface="Arial Black" pitchFamily="34" charset="0"/>
            </a:endParaRPr>
          </a:p>
        </p:txBody>
      </p:sp>
      <p:sp>
        <p:nvSpPr>
          <p:cNvPr id="4099" name="Rectangle 2"/>
          <p:cNvSpPr>
            <a:spLocks noGrp="1" noChangeArrowheads="1"/>
          </p:cNvSpPr>
          <p:nvPr>
            <p:ph type="title"/>
          </p:nvPr>
        </p:nvSpPr>
        <p:spPr>
          <a:xfrm>
            <a:off x="82553" y="1981200"/>
            <a:ext cx="8985248" cy="2971800"/>
          </a:xfrm>
          <a:noFill/>
        </p:spPr>
        <p:txBody>
          <a:bodyPr tIns="155850" bIns="77925" anchor="ctr"/>
          <a:lstStyle/>
          <a:p>
            <a:pPr marL="119063" indent="-1588" algn="ctr" eaLnBrk="1" hangingPunct="1">
              <a:lnSpc>
                <a:spcPct val="120000"/>
              </a:lnSpc>
              <a:spcBef>
                <a:spcPts val="2200"/>
              </a:spcBef>
              <a:spcAft>
                <a:spcPts val="0"/>
              </a:spcAft>
              <a:defRPr/>
            </a:pPr>
            <a:r>
              <a:rPr lang="en-US" sz="3600" b="1" smtClean="0">
                <a:solidFill>
                  <a:srgbClr val="FF0066"/>
                </a:solidFill>
                <a:latin typeface="Arial" panose="020B0604020202020204" pitchFamily="34" charset="0"/>
                <a:cs typeface="Arial" panose="020B0604020202020204" pitchFamily="34" charset="0"/>
              </a:rPr>
              <a:t>LUẬT NGƯỜI KHUYẾT TẬT NĂM 2010</a:t>
            </a:r>
            <a:endParaRPr lang="en-US" sz="3600" b="1">
              <a:solidFill>
                <a:srgbClr val="FF0066"/>
              </a:solidFill>
              <a:latin typeface="Arial" panose="020B0604020202020204" pitchFamily="34" charset="0"/>
              <a:cs typeface="Arial" panose="020B0604020202020204" pitchFamily="34" charset="0"/>
            </a:endParaRPr>
          </a:p>
        </p:txBody>
      </p:sp>
      <p:pic>
        <p:nvPicPr>
          <p:cNvPr id="4100" name="Picture 7" descr="pencil border on sid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6267451"/>
            <a:ext cx="3024188" cy="590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1" name="Picture 9" descr="pencil border on sid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967039" y="6267451"/>
            <a:ext cx="3024187" cy="590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2" name="Picture 10" descr="pencil border on sid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978526" y="6267451"/>
            <a:ext cx="3165475" cy="590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3" name="Picture 13" descr="Tre.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1206500" cy="1488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4" name="Picture 15" descr="Tre.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937500" y="1"/>
            <a:ext cx="1206500" cy="1488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2"/>
          <p:cNvSpPr txBox="1">
            <a:spLocks noChangeArrowheads="1"/>
          </p:cNvSpPr>
          <p:nvPr/>
        </p:nvSpPr>
        <p:spPr bwMode="auto">
          <a:xfrm>
            <a:off x="574675" y="190500"/>
            <a:ext cx="8001000"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8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Verdana" pitchFamily="34" charset="0"/>
              </a:defRPr>
            </a:lvl2pPr>
            <a:lvl3pPr algn="l" rtl="0" eaLnBrk="0" fontAlgn="base" hangingPunct="0">
              <a:spcBef>
                <a:spcPct val="0"/>
              </a:spcBef>
              <a:spcAft>
                <a:spcPct val="0"/>
              </a:spcAft>
              <a:defRPr sz="3800">
                <a:solidFill>
                  <a:schemeClr val="tx2"/>
                </a:solidFill>
                <a:latin typeface="Verdana" pitchFamily="34" charset="0"/>
              </a:defRPr>
            </a:lvl3pPr>
            <a:lvl4pPr algn="l" rtl="0" eaLnBrk="0" fontAlgn="base" hangingPunct="0">
              <a:spcBef>
                <a:spcPct val="0"/>
              </a:spcBef>
              <a:spcAft>
                <a:spcPct val="0"/>
              </a:spcAft>
              <a:defRPr sz="3800">
                <a:solidFill>
                  <a:schemeClr val="tx2"/>
                </a:solidFill>
                <a:latin typeface="Verdana" pitchFamily="34" charset="0"/>
              </a:defRPr>
            </a:lvl4pPr>
            <a:lvl5pPr algn="l" rtl="0" eaLnBrk="0" fontAlgn="base" hangingPunct="0">
              <a:spcBef>
                <a:spcPct val="0"/>
              </a:spcBef>
              <a:spcAft>
                <a:spcPct val="0"/>
              </a:spcAft>
              <a:defRPr sz="3800">
                <a:solidFill>
                  <a:schemeClr val="tx2"/>
                </a:solidFill>
                <a:latin typeface="Verdana" pitchFamily="34" charset="0"/>
              </a:defRPr>
            </a:lvl5pPr>
            <a:lvl6pPr marL="457200" algn="l" rtl="0" fontAlgn="base">
              <a:spcBef>
                <a:spcPct val="0"/>
              </a:spcBef>
              <a:spcAft>
                <a:spcPct val="0"/>
              </a:spcAft>
              <a:defRPr sz="3800">
                <a:solidFill>
                  <a:schemeClr val="tx2"/>
                </a:solidFill>
                <a:latin typeface="Verdana" pitchFamily="34" charset="0"/>
              </a:defRPr>
            </a:lvl6pPr>
            <a:lvl7pPr marL="914400" algn="l" rtl="0" fontAlgn="base">
              <a:spcBef>
                <a:spcPct val="0"/>
              </a:spcBef>
              <a:spcAft>
                <a:spcPct val="0"/>
              </a:spcAft>
              <a:defRPr sz="3800">
                <a:solidFill>
                  <a:schemeClr val="tx2"/>
                </a:solidFill>
                <a:latin typeface="Verdana" pitchFamily="34" charset="0"/>
              </a:defRPr>
            </a:lvl7pPr>
            <a:lvl8pPr marL="1371600" algn="l" rtl="0" fontAlgn="base">
              <a:spcBef>
                <a:spcPct val="0"/>
              </a:spcBef>
              <a:spcAft>
                <a:spcPct val="0"/>
              </a:spcAft>
              <a:defRPr sz="3800">
                <a:solidFill>
                  <a:schemeClr val="tx2"/>
                </a:solidFill>
                <a:latin typeface="Verdana" pitchFamily="34" charset="0"/>
              </a:defRPr>
            </a:lvl8pPr>
            <a:lvl9pPr marL="1828800" algn="l" rtl="0" fontAlgn="base">
              <a:spcBef>
                <a:spcPct val="0"/>
              </a:spcBef>
              <a:spcAft>
                <a:spcPct val="0"/>
              </a:spcAft>
              <a:defRPr sz="3800">
                <a:solidFill>
                  <a:schemeClr val="tx2"/>
                </a:solidFill>
                <a:latin typeface="Verdana" pitchFamily="34" charset="0"/>
              </a:defRPr>
            </a:lvl9pPr>
          </a:lstStyle>
          <a:p>
            <a:pPr algn="ctr" eaLnBrk="1" hangingPunct="1">
              <a:spcBef>
                <a:spcPct val="20000"/>
              </a:spcBef>
              <a:spcAft>
                <a:spcPct val="20000"/>
              </a:spcAft>
            </a:pPr>
            <a:r>
              <a:rPr lang="en-US" altLang="en-US" sz="3000" b="1" kern="0" smtClean="0">
                <a:solidFill>
                  <a:srgbClr val="0000FF"/>
                </a:solidFill>
                <a:latin typeface="VNI-Franko" pitchFamily="2" charset="0"/>
              </a:rPr>
              <a:t>SÔÛ GIAÙO DUÏC VAØ ÑAØO TAÏO</a:t>
            </a:r>
          </a:p>
        </p:txBody>
      </p:sp>
    </p:spTree>
    <p:extLst>
      <p:ext uri="{BB962C8B-B14F-4D97-AF65-F5344CB8AC3E}">
        <p14:creationId xmlns:p14="http://schemas.microsoft.com/office/powerpoint/2010/main" val="804900151"/>
      </p:ext>
    </p:extLst>
  </p:cSld>
  <p:clrMapOvr>
    <a:masterClrMapping/>
  </p:clrMapOv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29" y="762000"/>
            <a:ext cx="9156458" cy="5334000"/>
          </a:xfrm>
          <a:prstGeom prst="rect">
            <a:avLst/>
          </a:prstGeom>
        </p:spPr>
      </p:pic>
    </p:spTree>
    <p:extLst>
      <p:ext uri="{BB962C8B-B14F-4D97-AF65-F5344CB8AC3E}">
        <p14:creationId xmlns:p14="http://schemas.microsoft.com/office/powerpoint/2010/main" val="1276380911"/>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3581400" y="1295400"/>
            <a:ext cx="5421313" cy="52578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457200" indent="-342900" algn="just" eaLnBrk="1" hangingPunct="1">
              <a:lnSpc>
                <a:spcPct val="110000"/>
              </a:lnSpc>
              <a:spcBef>
                <a:spcPts val="1200"/>
              </a:spcBef>
              <a:spcAft>
                <a:spcPts val="0"/>
              </a:spcAft>
              <a:buClr>
                <a:srgbClr val="FF0000"/>
              </a:buClr>
              <a:buFont typeface="Wingdings" panose="05000000000000000000" pitchFamily="2" charset="2"/>
              <a:buChar char="Ø"/>
              <a:defRPr/>
            </a:pPr>
            <a:r>
              <a:rPr lang="en-US" sz="2400" b="1" kern="0">
                <a:solidFill>
                  <a:srgbClr val="FF3399"/>
                </a:solidFill>
                <a:latin typeface="Arial" charset="0"/>
              </a:rPr>
              <a:t>Ngày </a:t>
            </a:r>
            <a:r>
              <a:rPr lang="en-US" sz="2400" b="1" kern="0" smtClean="0">
                <a:solidFill>
                  <a:srgbClr val="FF3399"/>
                </a:solidFill>
                <a:latin typeface="Arial" charset="0"/>
              </a:rPr>
              <a:t>17-6-2010</a:t>
            </a:r>
            <a:r>
              <a:rPr lang="en-US" sz="2400" b="1" kern="0" smtClean="0">
                <a:solidFill>
                  <a:srgbClr val="0000FF"/>
                </a:solidFill>
                <a:latin typeface="Arial" charset="0"/>
              </a:rPr>
              <a:t>, kỳ </a:t>
            </a:r>
            <a:r>
              <a:rPr lang="en-US" sz="2400" b="1" kern="0">
                <a:solidFill>
                  <a:srgbClr val="0000FF"/>
                </a:solidFill>
                <a:latin typeface="Arial" charset="0"/>
              </a:rPr>
              <a:t>họp thứ </a:t>
            </a:r>
            <a:r>
              <a:rPr lang="en-US" sz="2400" b="1" kern="0" smtClean="0">
                <a:solidFill>
                  <a:srgbClr val="0000FF"/>
                </a:solidFill>
                <a:latin typeface="Arial" charset="0"/>
              </a:rPr>
              <a:t>7, </a:t>
            </a:r>
            <a:r>
              <a:rPr lang="en-US" sz="2400" b="1" kern="0">
                <a:solidFill>
                  <a:srgbClr val="0000FF"/>
                </a:solidFill>
                <a:latin typeface="Arial" charset="0"/>
              </a:rPr>
              <a:t>Quốc hội khóa </a:t>
            </a:r>
            <a:r>
              <a:rPr lang="en-US" sz="2400" b="1" kern="0" smtClean="0">
                <a:solidFill>
                  <a:srgbClr val="0000FF"/>
                </a:solidFill>
                <a:latin typeface="Arial" charset="0"/>
              </a:rPr>
              <a:t>XII </a:t>
            </a:r>
            <a:r>
              <a:rPr lang="en-US" sz="2400" b="1" kern="0">
                <a:solidFill>
                  <a:srgbClr val="0000FF"/>
                </a:solidFill>
                <a:latin typeface="Arial" charset="0"/>
              </a:rPr>
              <a:t>đã thông qua </a:t>
            </a:r>
            <a:r>
              <a:rPr lang="en-US" sz="2400" b="1" kern="0" smtClean="0">
                <a:solidFill>
                  <a:srgbClr val="FF3399"/>
                </a:solidFill>
                <a:latin typeface="Arial" charset="0"/>
              </a:rPr>
              <a:t>Luật </a:t>
            </a:r>
            <a:r>
              <a:rPr lang="vi-VN" sz="2400" b="1" kern="0" smtClean="0">
                <a:solidFill>
                  <a:srgbClr val="FF3399"/>
                </a:solidFill>
                <a:latin typeface="Arial" charset="0"/>
              </a:rPr>
              <a:t>Ngườ</a:t>
            </a:r>
            <a:r>
              <a:rPr lang="en-US" sz="2400" b="1" kern="0" smtClean="0">
                <a:solidFill>
                  <a:srgbClr val="FF3399"/>
                </a:solidFill>
                <a:latin typeface="Arial" charset="0"/>
              </a:rPr>
              <a:t>i khuyết tật </a:t>
            </a:r>
            <a:r>
              <a:rPr lang="en-US" sz="2400" b="1" kern="0" smtClean="0">
                <a:solidFill>
                  <a:srgbClr val="0000FF"/>
                </a:solidFill>
                <a:latin typeface="Arial" charset="0"/>
              </a:rPr>
              <a:t>(Luật số 51/2010/QH12).</a:t>
            </a:r>
          </a:p>
          <a:p>
            <a:pPr marL="457200" indent="-342900" algn="just" eaLnBrk="1" hangingPunct="1">
              <a:lnSpc>
                <a:spcPct val="110000"/>
              </a:lnSpc>
              <a:spcBef>
                <a:spcPts val="1200"/>
              </a:spcBef>
              <a:spcAft>
                <a:spcPts val="0"/>
              </a:spcAft>
              <a:buClr>
                <a:srgbClr val="FF0000"/>
              </a:buClr>
              <a:buFont typeface="Wingdings" panose="05000000000000000000" pitchFamily="2" charset="2"/>
              <a:buChar char="Ø"/>
              <a:defRPr/>
            </a:pPr>
            <a:r>
              <a:rPr lang="en-US" sz="2400" b="1" kern="0" smtClean="0">
                <a:solidFill>
                  <a:srgbClr val="0000FF"/>
                </a:solidFill>
                <a:latin typeface="Arial" charset="0"/>
              </a:rPr>
              <a:t>Luật c</a:t>
            </a:r>
            <a:r>
              <a:rPr lang="vi-VN" sz="2400" b="1" kern="0">
                <a:solidFill>
                  <a:srgbClr val="0000FF"/>
                </a:solidFill>
                <a:latin typeface="Arial" charset="0"/>
              </a:rPr>
              <a:t>ó hiệu lực thi hành từ ngày </a:t>
            </a:r>
            <a:r>
              <a:rPr lang="en-US" sz="2400" b="1" kern="0" smtClean="0">
                <a:solidFill>
                  <a:srgbClr val="FF3399"/>
                </a:solidFill>
                <a:latin typeface="Arial" charset="0"/>
              </a:rPr>
              <a:t>01-01-</a:t>
            </a:r>
            <a:r>
              <a:rPr lang="vi-VN" sz="2400" b="1" kern="0" smtClean="0">
                <a:solidFill>
                  <a:srgbClr val="FF3399"/>
                </a:solidFill>
                <a:latin typeface="Arial" charset="0"/>
              </a:rPr>
              <a:t>20</a:t>
            </a:r>
            <a:r>
              <a:rPr lang="en-US" sz="2400" b="1" kern="0" smtClean="0">
                <a:solidFill>
                  <a:srgbClr val="FF3399"/>
                </a:solidFill>
                <a:latin typeface="Arial" charset="0"/>
              </a:rPr>
              <a:t>11.</a:t>
            </a:r>
            <a:endParaRPr lang="vi-VN" sz="2400" b="1" kern="0">
              <a:solidFill>
                <a:srgbClr val="0000FF"/>
              </a:solidFill>
              <a:latin typeface="Arial" charset="0"/>
            </a:endParaRPr>
          </a:p>
        </p:txBody>
      </p:sp>
      <p:sp>
        <p:nvSpPr>
          <p:cNvPr id="9" name="Title 1"/>
          <p:cNvSpPr>
            <a:spLocks noGrp="1"/>
          </p:cNvSpPr>
          <p:nvPr>
            <p:ph type="title"/>
          </p:nvPr>
        </p:nvSpPr>
        <p:spPr>
          <a:xfrm>
            <a:off x="234950" y="152400"/>
            <a:ext cx="8680450" cy="838200"/>
          </a:xfrm>
        </p:spPr>
        <p:txBody>
          <a:bodyPr anchor="ctr"/>
          <a:lstStyle/>
          <a:p>
            <a:pPr algn="ctr">
              <a:lnSpc>
                <a:spcPct val="105000"/>
              </a:lnSpc>
              <a:spcBef>
                <a:spcPts val="0"/>
              </a:spcBef>
            </a:pPr>
            <a:r>
              <a:rPr lang="en-US" sz="2800" b="1" smtClean="0">
                <a:solidFill>
                  <a:srgbClr val="FF0000"/>
                </a:solidFill>
                <a:latin typeface="Arial" panose="020B0604020202020204" pitchFamily="34" charset="0"/>
                <a:cs typeface="Arial" panose="020B0604020202020204" pitchFamily="34" charset="0"/>
              </a:rPr>
              <a:t>GIỚI THIỆU</a:t>
            </a:r>
            <a:endParaRPr lang="en-US" sz="2800" b="1">
              <a:solidFill>
                <a:srgbClr val="FF0000"/>
              </a:solidFill>
              <a:latin typeface="Arial" panose="020B0604020202020204" pitchFamily="34" charset="0"/>
              <a:cs typeface="Arial" panose="020B0604020202020204" pitchFamily="34" charset="0"/>
            </a:endParaRPr>
          </a:p>
        </p:txBody>
      </p:sp>
      <p:pic>
        <p:nvPicPr>
          <p:cNvPr id="3" name="Picture 2"/>
          <p:cNvPicPr>
            <a:picLocks/>
          </p:cNvPicPr>
          <p:nvPr/>
        </p:nvPicPr>
        <p:blipFill>
          <a:blip r:embed="rId2">
            <a:extLst>
              <a:ext uri="{28A0092B-C50C-407E-A947-70E740481C1C}">
                <a14:useLocalDpi xmlns:a14="http://schemas.microsoft.com/office/drawing/2010/main" val="0"/>
              </a:ext>
            </a:extLst>
          </a:blip>
          <a:stretch>
            <a:fillRect/>
          </a:stretch>
        </p:blipFill>
        <p:spPr>
          <a:xfrm>
            <a:off x="152400" y="1295400"/>
            <a:ext cx="3502152" cy="5413248"/>
          </a:xfrm>
          <a:prstGeom prst="rect">
            <a:avLst/>
          </a:prstGeom>
        </p:spPr>
      </p:pic>
    </p:spTree>
    <p:extLst>
      <p:ext uri="{BB962C8B-B14F-4D97-AF65-F5344CB8AC3E}">
        <p14:creationId xmlns:p14="http://schemas.microsoft.com/office/powerpoint/2010/main" val="1395119265"/>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66738" indent="-457200" algn="just" eaLnBrk="1" hangingPunct="1">
              <a:lnSpc>
                <a:spcPct val="110000"/>
              </a:lnSpc>
              <a:spcBef>
                <a:spcPts val="1000"/>
              </a:spcBef>
              <a:spcAft>
                <a:spcPts val="0"/>
              </a:spcAft>
              <a:buClr>
                <a:srgbClr val="FF0000"/>
              </a:buClr>
              <a:buFont typeface="+mj-lt"/>
              <a:buAutoNum type="arabicPeriod"/>
              <a:defRPr/>
            </a:pPr>
            <a:r>
              <a:rPr lang="en-US" sz="2000" b="1" kern="0" smtClean="0">
                <a:solidFill>
                  <a:srgbClr val="FF3399"/>
                </a:solidFill>
                <a:latin typeface="Arial" charset="0"/>
              </a:rPr>
              <a:t>Chương I. NHỮNG </a:t>
            </a:r>
            <a:r>
              <a:rPr lang="en-US" sz="2000" b="1" kern="0">
                <a:solidFill>
                  <a:srgbClr val="FF3399"/>
                </a:solidFill>
                <a:latin typeface="Arial" charset="0"/>
              </a:rPr>
              <a:t>QUY ĐỊNH </a:t>
            </a:r>
            <a:r>
              <a:rPr lang="en-US" sz="2000" b="1" kern="0" smtClean="0">
                <a:solidFill>
                  <a:srgbClr val="FF3399"/>
                </a:solidFill>
                <a:latin typeface="Arial" charset="0"/>
              </a:rPr>
              <a:t>CHUNG</a:t>
            </a:r>
          </a:p>
          <a:p>
            <a:pPr marL="566738" indent="-457200" algn="just" eaLnBrk="1" hangingPunct="1">
              <a:lnSpc>
                <a:spcPct val="110000"/>
              </a:lnSpc>
              <a:spcBef>
                <a:spcPts val="1000"/>
              </a:spcBef>
              <a:spcAft>
                <a:spcPts val="0"/>
              </a:spcAft>
              <a:buClr>
                <a:srgbClr val="FF0000"/>
              </a:buClr>
              <a:buFont typeface="+mj-lt"/>
              <a:buAutoNum type="arabicPeriod"/>
              <a:defRPr/>
            </a:pPr>
            <a:r>
              <a:rPr lang="en-US" sz="2000" b="1" kern="0" smtClean="0">
                <a:solidFill>
                  <a:srgbClr val="FF3399"/>
                </a:solidFill>
                <a:latin typeface="Arial" charset="0"/>
              </a:rPr>
              <a:t>Chương II. XÁC </a:t>
            </a:r>
            <a:r>
              <a:rPr lang="en-US" sz="2000" b="1" kern="0">
                <a:solidFill>
                  <a:srgbClr val="FF3399"/>
                </a:solidFill>
                <a:latin typeface="Arial" charset="0"/>
              </a:rPr>
              <a:t>NHẬN KHUYẾT </a:t>
            </a:r>
            <a:r>
              <a:rPr lang="en-US" sz="2000" b="1" kern="0" smtClean="0">
                <a:solidFill>
                  <a:srgbClr val="FF3399"/>
                </a:solidFill>
                <a:latin typeface="Arial" charset="0"/>
              </a:rPr>
              <a:t>TẬT</a:t>
            </a:r>
          </a:p>
          <a:p>
            <a:pPr marL="566738" indent="-457200" algn="just" eaLnBrk="1" hangingPunct="1">
              <a:lnSpc>
                <a:spcPct val="110000"/>
              </a:lnSpc>
              <a:spcBef>
                <a:spcPts val="1000"/>
              </a:spcBef>
              <a:spcAft>
                <a:spcPts val="0"/>
              </a:spcAft>
              <a:buClr>
                <a:srgbClr val="FF0000"/>
              </a:buClr>
              <a:buFont typeface="+mj-lt"/>
              <a:buAutoNum type="arabicPeriod"/>
              <a:defRPr/>
            </a:pPr>
            <a:r>
              <a:rPr lang="en-US" sz="2000" b="1" kern="0" smtClean="0">
                <a:solidFill>
                  <a:srgbClr val="0000FF"/>
                </a:solidFill>
                <a:latin typeface="Arial" charset="0"/>
              </a:rPr>
              <a:t>Chương III. CHĂM </a:t>
            </a:r>
            <a:r>
              <a:rPr lang="en-US" sz="2000" b="1" kern="0">
                <a:solidFill>
                  <a:srgbClr val="0000FF"/>
                </a:solidFill>
                <a:latin typeface="Arial" charset="0"/>
              </a:rPr>
              <a:t>SÓC SỨC </a:t>
            </a:r>
            <a:r>
              <a:rPr lang="en-US" sz="2000" b="1" kern="0" smtClean="0">
                <a:solidFill>
                  <a:srgbClr val="0000FF"/>
                </a:solidFill>
                <a:latin typeface="Arial" charset="0"/>
              </a:rPr>
              <a:t>KHỎE</a:t>
            </a:r>
          </a:p>
          <a:p>
            <a:pPr marL="566738" indent="-457200" algn="just" eaLnBrk="1" hangingPunct="1">
              <a:lnSpc>
                <a:spcPct val="110000"/>
              </a:lnSpc>
              <a:spcBef>
                <a:spcPts val="1000"/>
              </a:spcBef>
              <a:spcAft>
                <a:spcPts val="0"/>
              </a:spcAft>
              <a:buClr>
                <a:srgbClr val="FF0000"/>
              </a:buClr>
              <a:buFont typeface="+mj-lt"/>
              <a:buAutoNum type="arabicPeriod"/>
              <a:defRPr/>
            </a:pPr>
            <a:r>
              <a:rPr lang="en-US" sz="2000" b="1" kern="0" smtClean="0">
                <a:solidFill>
                  <a:srgbClr val="FF3399"/>
                </a:solidFill>
                <a:latin typeface="Arial" charset="0"/>
              </a:rPr>
              <a:t>Chương IV. GIÁO DỤC</a:t>
            </a:r>
          </a:p>
          <a:p>
            <a:pPr marL="566738" indent="-457200" algn="just" eaLnBrk="1" hangingPunct="1">
              <a:lnSpc>
                <a:spcPct val="110000"/>
              </a:lnSpc>
              <a:spcBef>
                <a:spcPts val="1000"/>
              </a:spcBef>
              <a:spcAft>
                <a:spcPts val="0"/>
              </a:spcAft>
              <a:buClr>
                <a:srgbClr val="FF0000"/>
              </a:buClr>
              <a:buFont typeface="+mj-lt"/>
              <a:buAutoNum type="arabicPeriod"/>
              <a:defRPr/>
            </a:pPr>
            <a:r>
              <a:rPr lang="en-US" sz="2000" b="1" kern="0" smtClean="0">
                <a:solidFill>
                  <a:srgbClr val="0000FF"/>
                </a:solidFill>
                <a:latin typeface="Arial" charset="0"/>
              </a:rPr>
              <a:t>Chương V. DẠY </a:t>
            </a:r>
            <a:r>
              <a:rPr lang="en-US" sz="2000" b="1" kern="0">
                <a:solidFill>
                  <a:srgbClr val="0000FF"/>
                </a:solidFill>
                <a:latin typeface="Arial" charset="0"/>
              </a:rPr>
              <a:t>NGHỀ VÀ VIỆC </a:t>
            </a:r>
            <a:r>
              <a:rPr lang="en-US" sz="2000" b="1" kern="0" smtClean="0">
                <a:solidFill>
                  <a:srgbClr val="0000FF"/>
                </a:solidFill>
                <a:latin typeface="Arial" charset="0"/>
              </a:rPr>
              <a:t>LÀM</a:t>
            </a:r>
          </a:p>
          <a:p>
            <a:pPr marL="566738" indent="-457200" algn="just" eaLnBrk="1" hangingPunct="1">
              <a:lnSpc>
                <a:spcPct val="110000"/>
              </a:lnSpc>
              <a:spcBef>
                <a:spcPts val="1000"/>
              </a:spcBef>
              <a:spcAft>
                <a:spcPts val="0"/>
              </a:spcAft>
              <a:buClr>
                <a:srgbClr val="FF0000"/>
              </a:buClr>
              <a:buFont typeface="+mj-lt"/>
              <a:buAutoNum type="arabicPeriod"/>
              <a:defRPr/>
            </a:pPr>
            <a:r>
              <a:rPr lang="en-US" sz="2000" b="1" kern="0" smtClean="0">
                <a:solidFill>
                  <a:srgbClr val="0000FF"/>
                </a:solidFill>
                <a:latin typeface="Arial" charset="0"/>
              </a:rPr>
              <a:t>Chương VI. VĂN </a:t>
            </a:r>
            <a:r>
              <a:rPr lang="en-US" sz="2000" b="1" kern="0">
                <a:solidFill>
                  <a:srgbClr val="0000FF"/>
                </a:solidFill>
                <a:latin typeface="Arial" charset="0"/>
              </a:rPr>
              <a:t>HÓA, THỂ DỤC, THỂ THAO, GIẢI TRÍ VÀ DU </a:t>
            </a:r>
            <a:r>
              <a:rPr lang="en-US" sz="2000" b="1" kern="0" smtClean="0">
                <a:solidFill>
                  <a:srgbClr val="0000FF"/>
                </a:solidFill>
                <a:latin typeface="Arial" charset="0"/>
              </a:rPr>
              <a:t>LỊCH</a:t>
            </a:r>
          </a:p>
          <a:p>
            <a:pPr marL="566738" indent="-457200" algn="just" eaLnBrk="1" hangingPunct="1">
              <a:lnSpc>
                <a:spcPct val="110000"/>
              </a:lnSpc>
              <a:spcBef>
                <a:spcPts val="1000"/>
              </a:spcBef>
              <a:spcAft>
                <a:spcPts val="0"/>
              </a:spcAft>
              <a:buClr>
                <a:srgbClr val="FF0000"/>
              </a:buClr>
              <a:buFont typeface="+mj-lt"/>
              <a:buAutoNum type="arabicPeriod"/>
              <a:defRPr/>
            </a:pPr>
            <a:r>
              <a:rPr lang="en-US" sz="2000" b="1" kern="0" smtClean="0">
                <a:solidFill>
                  <a:srgbClr val="FF3399"/>
                </a:solidFill>
                <a:latin typeface="Arial" charset="0"/>
              </a:rPr>
              <a:t>Chương VII. NHÀ </a:t>
            </a:r>
            <a:r>
              <a:rPr lang="en-US" sz="2000" b="1" kern="0">
                <a:solidFill>
                  <a:srgbClr val="FF3399"/>
                </a:solidFill>
                <a:latin typeface="Arial" charset="0"/>
              </a:rPr>
              <a:t>CHUNG CƯ, CÔNG TRÌNH CÔNG CỘNG, GIAO THÔNG, CÔNG NGHỆ THÔNG TIN VÀ TRUYỀN </a:t>
            </a:r>
            <a:r>
              <a:rPr lang="en-US" sz="2000" b="1" kern="0" smtClean="0">
                <a:solidFill>
                  <a:srgbClr val="FF3399"/>
                </a:solidFill>
                <a:latin typeface="Arial" charset="0"/>
              </a:rPr>
              <a:t>THÔNG</a:t>
            </a:r>
          </a:p>
          <a:p>
            <a:pPr marL="566738" indent="-457200" algn="just" eaLnBrk="1" hangingPunct="1">
              <a:lnSpc>
                <a:spcPct val="110000"/>
              </a:lnSpc>
              <a:spcBef>
                <a:spcPts val="1000"/>
              </a:spcBef>
              <a:spcAft>
                <a:spcPts val="0"/>
              </a:spcAft>
              <a:buClr>
                <a:srgbClr val="FF0000"/>
              </a:buClr>
              <a:buFont typeface="+mj-lt"/>
              <a:buAutoNum type="arabicPeriod"/>
              <a:defRPr/>
            </a:pPr>
            <a:r>
              <a:rPr lang="en-US" sz="2000" b="1" kern="0" smtClean="0">
                <a:solidFill>
                  <a:srgbClr val="0000FF"/>
                </a:solidFill>
                <a:latin typeface="Arial" charset="0"/>
              </a:rPr>
              <a:t>Chương VIII. BẢO </a:t>
            </a:r>
            <a:r>
              <a:rPr lang="en-US" sz="2000" b="1" kern="0">
                <a:solidFill>
                  <a:srgbClr val="0000FF"/>
                </a:solidFill>
                <a:latin typeface="Arial" charset="0"/>
              </a:rPr>
              <a:t>TRỢ XÃ </a:t>
            </a:r>
            <a:r>
              <a:rPr lang="en-US" sz="2000" b="1" kern="0" smtClean="0">
                <a:solidFill>
                  <a:srgbClr val="0000FF"/>
                </a:solidFill>
                <a:latin typeface="Arial" charset="0"/>
              </a:rPr>
              <a:t>HỘI</a:t>
            </a:r>
          </a:p>
          <a:p>
            <a:pPr marL="566738" indent="-457200" algn="just" eaLnBrk="1" hangingPunct="1">
              <a:lnSpc>
                <a:spcPct val="110000"/>
              </a:lnSpc>
              <a:spcBef>
                <a:spcPts val="1000"/>
              </a:spcBef>
              <a:spcAft>
                <a:spcPts val="0"/>
              </a:spcAft>
              <a:buClr>
                <a:srgbClr val="FF0000"/>
              </a:buClr>
              <a:buFont typeface="+mj-lt"/>
              <a:buAutoNum type="arabicPeriod"/>
              <a:defRPr/>
            </a:pPr>
            <a:r>
              <a:rPr lang="pt-BR" sz="2000" b="1" kern="0" smtClean="0">
                <a:solidFill>
                  <a:srgbClr val="0000FF"/>
                </a:solidFill>
                <a:latin typeface="Arial" charset="0"/>
              </a:rPr>
              <a:t>Chương IX. TRÁCH </a:t>
            </a:r>
            <a:r>
              <a:rPr lang="pt-BR" sz="2000" b="1" kern="0">
                <a:solidFill>
                  <a:srgbClr val="0000FF"/>
                </a:solidFill>
                <a:latin typeface="Arial" charset="0"/>
              </a:rPr>
              <a:t>NHIỆM CỦA CƠ QUAN NHÀ NƯỚC VỀ CÔNG TÁC NGƯỜI KHUYẾT </a:t>
            </a:r>
            <a:r>
              <a:rPr lang="pt-BR" sz="2000" b="1" kern="0" smtClean="0">
                <a:solidFill>
                  <a:srgbClr val="0000FF"/>
                </a:solidFill>
                <a:latin typeface="Arial" charset="0"/>
              </a:rPr>
              <a:t>TẬT</a:t>
            </a:r>
          </a:p>
          <a:p>
            <a:pPr marL="566738" indent="-457200" algn="just" eaLnBrk="1" hangingPunct="1">
              <a:lnSpc>
                <a:spcPct val="110000"/>
              </a:lnSpc>
              <a:spcBef>
                <a:spcPts val="1000"/>
              </a:spcBef>
              <a:spcAft>
                <a:spcPts val="0"/>
              </a:spcAft>
              <a:buClr>
                <a:srgbClr val="FF0000"/>
              </a:buClr>
              <a:buFont typeface="+mj-lt"/>
              <a:buAutoNum type="arabicPeriod"/>
              <a:defRPr/>
            </a:pPr>
            <a:r>
              <a:rPr lang="pt-BR" sz="2000" b="1" kern="0" smtClean="0">
                <a:solidFill>
                  <a:srgbClr val="0000FF"/>
                </a:solidFill>
                <a:latin typeface="Arial" charset="0"/>
              </a:rPr>
              <a:t>Chương X. ĐIỀU </a:t>
            </a:r>
            <a:r>
              <a:rPr lang="pt-BR" sz="2000" b="1" kern="0">
                <a:solidFill>
                  <a:srgbClr val="0000FF"/>
                </a:solidFill>
                <a:latin typeface="Arial" charset="0"/>
              </a:rPr>
              <a:t>KHOẢN THI </a:t>
            </a:r>
            <a:r>
              <a:rPr lang="pt-BR" sz="2000" b="1" kern="0" smtClean="0">
                <a:solidFill>
                  <a:srgbClr val="0000FF"/>
                </a:solidFill>
                <a:latin typeface="Arial" charset="0"/>
              </a:rPr>
              <a:t>HÀNH</a:t>
            </a:r>
            <a:endParaRPr lang="en-US" sz="2000" b="1" ker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algn="ctr">
              <a:lnSpc>
                <a:spcPct val="105000"/>
              </a:lnSpc>
              <a:spcBef>
                <a:spcPts val="0"/>
              </a:spcBef>
            </a:pPr>
            <a:r>
              <a:rPr lang="en-US" sz="2200" b="1" smtClean="0">
                <a:solidFill>
                  <a:srgbClr val="FF0000"/>
                </a:solidFill>
                <a:latin typeface="Arial" panose="020B0604020202020204" pitchFamily="34" charset="0"/>
                <a:cs typeface="Arial" panose="020B0604020202020204" pitchFamily="34" charset="0"/>
              </a:rPr>
              <a:t>BỐ CỤC CỦA LUẬT</a:t>
            </a:r>
            <a:br>
              <a:rPr lang="en-US" sz="2200" b="1" smtClean="0">
                <a:solidFill>
                  <a:srgbClr val="FF0000"/>
                </a:solidFill>
                <a:latin typeface="Arial" panose="020B0604020202020204" pitchFamily="34" charset="0"/>
                <a:cs typeface="Arial" panose="020B0604020202020204" pitchFamily="34" charset="0"/>
              </a:rPr>
            </a:br>
            <a:r>
              <a:rPr lang="en-US" sz="2200" b="1" smtClean="0">
                <a:solidFill>
                  <a:srgbClr val="009900"/>
                </a:solidFill>
                <a:latin typeface="Arial" charset="0"/>
              </a:rPr>
              <a:t>(10 </a:t>
            </a:r>
            <a:r>
              <a:rPr lang="en-US" sz="2200" b="1">
                <a:solidFill>
                  <a:srgbClr val="009900"/>
                </a:solidFill>
                <a:latin typeface="Arial" charset="0"/>
              </a:rPr>
              <a:t>c</a:t>
            </a:r>
            <a:r>
              <a:rPr lang="vi-VN" sz="2200" b="1">
                <a:solidFill>
                  <a:srgbClr val="009900"/>
                </a:solidFill>
                <a:latin typeface="Arial" charset="0"/>
              </a:rPr>
              <a:t>hương </a:t>
            </a:r>
            <a:r>
              <a:rPr lang="en-US" sz="2200" b="1">
                <a:solidFill>
                  <a:srgbClr val="009900"/>
                </a:solidFill>
                <a:latin typeface="Arial" charset="0"/>
              </a:rPr>
              <a:t>với </a:t>
            </a:r>
            <a:r>
              <a:rPr lang="en-US" sz="2200" b="1" smtClean="0">
                <a:solidFill>
                  <a:srgbClr val="009900"/>
                </a:solidFill>
                <a:latin typeface="Arial" charset="0"/>
              </a:rPr>
              <a:t>53 </a:t>
            </a:r>
            <a:r>
              <a:rPr lang="en-US" sz="2200" b="1">
                <a:solidFill>
                  <a:srgbClr val="009900"/>
                </a:solidFill>
                <a:latin typeface="Arial" charset="0"/>
              </a:rPr>
              <a:t>điều)</a:t>
            </a:r>
          </a:p>
        </p:txBody>
      </p:sp>
    </p:spTree>
    <p:extLst>
      <p:ext uri="{BB962C8B-B14F-4D97-AF65-F5344CB8AC3E}">
        <p14:creationId xmlns:p14="http://schemas.microsoft.com/office/powerpoint/2010/main" val="657313033"/>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457200" algn="just" eaLnBrk="1" hangingPunct="1">
              <a:lnSpc>
                <a:spcPct val="110000"/>
              </a:lnSpc>
              <a:spcBef>
                <a:spcPts val="1000"/>
              </a:spcBef>
              <a:spcAft>
                <a:spcPts val="0"/>
              </a:spcAft>
              <a:buClr>
                <a:srgbClr val="FF0000"/>
              </a:buClr>
              <a:buFont typeface="+mj-lt"/>
              <a:buAutoNum type="arabicPeriod"/>
              <a:defRPr/>
            </a:pPr>
            <a:r>
              <a:rPr lang="en-US" sz="2200" b="1" kern="0" smtClean="0">
                <a:solidFill>
                  <a:srgbClr val="FF3399"/>
                </a:solidFill>
                <a:latin typeface="Arial" charset="0"/>
              </a:rPr>
              <a:t>Người </a:t>
            </a:r>
            <a:r>
              <a:rPr lang="en-US" sz="2200" b="1" kern="0">
                <a:solidFill>
                  <a:srgbClr val="FF3399"/>
                </a:solidFill>
                <a:latin typeface="Arial" charset="0"/>
              </a:rPr>
              <a:t>khuyết tật </a:t>
            </a:r>
            <a:r>
              <a:rPr lang="en-US" sz="2200" b="1" kern="0">
                <a:solidFill>
                  <a:srgbClr val="0000FF"/>
                </a:solidFill>
                <a:latin typeface="Arial" charset="0"/>
              </a:rPr>
              <a:t>là người bị khiếm khuyết một hoặc nhiều bộ phận cơ thể hoặc bị suy giảm chức năng được biểu hiện dưới dạng tật khiến cho lao động, sinh hoạt, học tập gặp khó </a:t>
            </a:r>
            <a:r>
              <a:rPr lang="en-US" sz="2200" b="1" kern="0" smtClean="0">
                <a:solidFill>
                  <a:srgbClr val="0000FF"/>
                </a:solidFill>
                <a:latin typeface="Arial" charset="0"/>
              </a:rPr>
              <a:t>khăn.</a:t>
            </a:r>
          </a:p>
          <a:p>
            <a:pPr marL="579438" indent="-457200" algn="just" eaLnBrk="1" hangingPunct="1">
              <a:lnSpc>
                <a:spcPct val="110000"/>
              </a:lnSpc>
              <a:spcBef>
                <a:spcPts val="1000"/>
              </a:spcBef>
              <a:spcAft>
                <a:spcPts val="0"/>
              </a:spcAft>
              <a:buClr>
                <a:srgbClr val="FF0000"/>
              </a:buClr>
              <a:buFont typeface="+mj-lt"/>
              <a:buAutoNum type="arabicPeriod"/>
              <a:defRPr/>
            </a:pPr>
            <a:r>
              <a:rPr lang="en-US" sz="2200" b="1" kern="0" smtClean="0">
                <a:solidFill>
                  <a:srgbClr val="FF3399"/>
                </a:solidFill>
                <a:latin typeface="Arial" charset="0"/>
              </a:rPr>
              <a:t>Kỳ </a:t>
            </a:r>
            <a:r>
              <a:rPr lang="en-US" sz="2200" b="1" kern="0">
                <a:solidFill>
                  <a:srgbClr val="FF3399"/>
                </a:solidFill>
                <a:latin typeface="Arial" charset="0"/>
              </a:rPr>
              <a:t>thị người khuyết tật </a:t>
            </a:r>
            <a:r>
              <a:rPr lang="en-US" sz="2200" b="1" kern="0">
                <a:solidFill>
                  <a:srgbClr val="0000FF"/>
                </a:solidFill>
                <a:latin typeface="Arial" charset="0"/>
              </a:rPr>
              <a:t>là thái độ khinh thường hoặc thiếu tôn trọng người khuyết tật vì lý do khuyết tật của người </a:t>
            </a:r>
            <a:r>
              <a:rPr lang="en-US" sz="2200" b="1" kern="0" smtClean="0">
                <a:solidFill>
                  <a:srgbClr val="0000FF"/>
                </a:solidFill>
                <a:latin typeface="Arial" charset="0"/>
              </a:rPr>
              <a:t>đó.</a:t>
            </a:r>
          </a:p>
          <a:p>
            <a:pPr marL="579438" indent="-457200" algn="just" eaLnBrk="1" hangingPunct="1">
              <a:lnSpc>
                <a:spcPct val="110000"/>
              </a:lnSpc>
              <a:spcBef>
                <a:spcPts val="1000"/>
              </a:spcBef>
              <a:spcAft>
                <a:spcPts val="0"/>
              </a:spcAft>
              <a:buClr>
                <a:srgbClr val="FF0000"/>
              </a:buClr>
              <a:buFont typeface="+mj-lt"/>
              <a:buAutoNum type="arabicPeriod"/>
              <a:defRPr/>
            </a:pPr>
            <a:r>
              <a:rPr lang="en-US" sz="2200" b="1" kern="0" smtClean="0">
                <a:solidFill>
                  <a:srgbClr val="FF3399"/>
                </a:solidFill>
                <a:latin typeface="Arial" charset="0"/>
              </a:rPr>
              <a:t>Phân </a:t>
            </a:r>
            <a:r>
              <a:rPr lang="en-US" sz="2200" b="1" kern="0">
                <a:solidFill>
                  <a:srgbClr val="FF3399"/>
                </a:solidFill>
                <a:latin typeface="Arial" charset="0"/>
              </a:rPr>
              <a:t>biệt đối xử người khuyết tật </a:t>
            </a:r>
            <a:r>
              <a:rPr lang="en-US" sz="2200" b="1" kern="0">
                <a:solidFill>
                  <a:srgbClr val="0000FF"/>
                </a:solidFill>
                <a:latin typeface="Arial" charset="0"/>
              </a:rPr>
              <a:t>là hành vi xa lánh, từ chối, ngược đãi, phỉ báng, có thành kiến hoặc hạn chế quyền của người khuyết tật vì lý do khuyết tật của người </a:t>
            </a:r>
            <a:r>
              <a:rPr lang="en-US" sz="2200" b="1" kern="0" smtClean="0">
                <a:solidFill>
                  <a:srgbClr val="0000FF"/>
                </a:solidFill>
                <a:latin typeface="Arial" charset="0"/>
              </a:rPr>
              <a:t>đó.</a:t>
            </a:r>
          </a:p>
          <a:p>
            <a:pPr marL="579438" indent="-457200" algn="just" eaLnBrk="1" hangingPunct="1">
              <a:lnSpc>
                <a:spcPct val="110000"/>
              </a:lnSpc>
              <a:spcBef>
                <a:spcPts val="1000"/>
              </a:spcBef>
              <a:spcAft>
                <a:spcPts val="0"/>
              </a:spcAft>
              <a:buClr>
                <a:srgbClr val="FF0000"/>
              </a:buClr>
              <a:buFont typeface="+mj-lt"/>
              <a:buAutoNum type="arabicPeriod"/>
              <a:defRPr/>
            </a:pPr>
            <a:r>
              <a:rPr lang="en-US" sz="2200" b="1" kern="0" smtClean="0">
                <a:solidFill>
                  <a:srgbClr val="FF3399"/>
                </a:solidFill>
                <a:latin typeface="Arial" charset="0"/>
              </a:rPr>
              <a:t>Giáo </a:t>
            </a:r>
            <a:r>
              <a:rPr lang="en-US" sz="2200" b="1" kern="0">
                <a:solidFill>
                  <a:srgbClr val="FF3399"/>
                </a:solidFill>
                <a:latin typeface="Arial" charset="0"/>
              </a:rPr>
              <a:t>dục hòa nhập </a:t>
            </a:r>
            <a:r>
              <a:rPr lang="en-US" sz="2200" b="1" kern="0">
                <a:solidFill>
                  <a:srgbClr val="0000FF"/>
                </a:solidFill>
                <a:latin typeface="Arial" charset="0"/>
              </a:rPr>
              <a:t>là phương thức giáo dục chung người khuyết tật với người không khuyết tật trong cơ sở giáo </a:t>
            </a:r>
            <a:r>
              <a:rPr lang="en-US" sz="2200" b="1" kern="0" smtClean="0">
                <a:solidFill>
                  <a:srgbClr val="0000FF"/>
                </a:solidFill>
                <a:latin typeface="Arial" charset="0"/>
              </a:rPr>
              <a:t>dục.</a:t>
            </a:r>
          </a:p>
          <a:p>
            <a:pPr marL="579438" indent="-457200" algn="just" eaLnBrk="1" hangingPunct="1">
              <a:lnSpc>
                <a:spcPct val="110000"/>
              </a:lnSpc>
              <a:spcBef>
                <a:spcPts val="1000"/>
              </a:spcBef>
              <a:spcAft>
                <a:spcPts val="0"/>
              </a:spcAft>
              <a:buClr>
                <a:srgbClr val="FF0000"/>
              </a:buClr>
              <a:buFont typeface="+mj-lt"/>
              <a:buAutoNum type="arabicPeriod"/>
              <a:defRPr/>
            </a:pPr>
            <a:r>
              <a:rPr lang="en-US" sz="2200" b="1" kern="0" smtClean="0">
                <a:solidFill>
                  <a:srgbClr val="FF3399"/>
                </a:solidFill>
                <a:latin typeface="Arial" charset="0"/>
              </a:rPr>
              <a:t>Giáo </a:t>
            </a:r>
            <a:r>
              <a:rPr lang="en-US" sz="2200" b="1" kern="0">
                <a:solidFill>
                  <a:srgbClr val="FF3399"/>
                </a:solidFill>
                <a:latin typeface="Arial" charset="0"/>
              </a:rPr>
              <a:t>dục chuyên biệt </a:t>
            </a:r>
            <a:r>
              <a:rPr lang="en-US" sz="2200" b="1" kern="0">
                <a:solidFill>
                  <a:srgbClr val="0000FF"/>
                </a:solidFill>
                <a:latin typeface="Arial" charset="0"/>
              </a:rPr>
              <a:t>là phương thức giáo dục dành riêng cho người khuyết tật trong cơ sở giáo </a:t>
            </a:r>
            <a:r>
              <a:rPr lang="en-US" sz="2200" b="1" kern="0" smtClean="0">
                <a:solidFill>
                  <a:srgbClr val="0000FF"/>
                </a:solidFill>
                <a:latin typeface="Arial" charset="0"/>
              </a:rPr>
              <a:t>dục.</a:t>
            </a:r>
            <a:endParaRPr lang="en-US" sz="2200" b="1" ker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algn="ctr"/>
            <a:r>
              <a:rPr lang="en-US" sz="2600" b="1" smtClean="0">
                <a:solidFill>
                  <a:srgbClr val="FF0000"/>
                </a:solidFill>
                <a:latin typeface="Arial" panose="020B0604020202020204" pitchFamily="34" charset="0"/>
                <a:cs typeface="Arial" panose="020B0604020202020204" pitchFamily="34" charset="0"/>
              </a:rPr>
              <a:t>Điều </a:t>
            </a:r>
            <a:r>
              <a:rPr lang="en-US" sz="2600" b="1">
                <a:solidFill>
                  <a:srgbClr val="FF0000"/>
                </a:solidFill>
                <a:latin typeface="Arial" panose="020B0604020202020204" pitchFamily="34" charset="0"/>
                <a:cs typeface="Arial" panose="020B0604020202020204" pitchFamily="34" charset="0"/>
              </a:rPr>
              <a:t>2. Giải thích từ ngữ</a:t>
            </a:r>
          </a:p>
        </p:txBody>
      </p:sp>
    </p:spTree>
    <p:extLst>
      <p:ext uri="{BB962C8B-B14F-4D97-AF65-F5344CB8AC3E}">
        <p14:creationId xmlns:p14="http://schemas.microsoft.com/office/powerpoint/2010/main" val="190370168"/>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457200" algn="just" eaLnBrk="1" hangingPunct="1">
              <a:lnSpc>
                <a:spcPct val="114000"/>
              </a:lnSpc>
              <a:spcBef>
                <a:spcPts val="1200"/>
              </a:spcBef>
              <a:spcAft>
                <a:spcPts val="0"/>
              </a:spcAft>
              <a:buClr>
                <a:srgbClr val="FF0000"/>
              </a:buClr>
              <a:buFont typeface="+mj-lt"/>
              <a:buAutoNum type="arabicPeriod" startAt="6"/>
              <a:defRPr/>
            </a:pPr>
            <a:r>
              <a:rPr lang="en-US" sz="2200" b="1" kern="0" smtClean="0">
                <a:solidFill>
                  <a:srgbClr val="FF3399"/>
                </a:solidFill>
                <a:latin typeface="Arial" charset="0"/>
              </a:rPr>
              <a:t>Giáo </a:t>
            </a:r>
            <a:r>
              <a:rPr lang="en-US" sz="2200" b="1" kern="0">
                <a:solidFill>
                  <a:srgbClr val="FF3399"/>
                </a:solidFill>
                <a:latin typeface="Arial" charset="0"/>
              </a:rPr>
              <a:t>dục bán hòa nhập </a:t>
            </a:r>
            <a:r>
              <a:rPr lang="en-US" sz="2200" b="1" kern="0">
                <a:solidFill>
                  <a:srgbClr val="0000FF"/>
                </a:solidFill>
                <a:latin typeface="Arial" charset="0"/>
              </a:rPr>
              <a:t>là phương thức giáo dục kết hợp giữa giáo dục hòa nhập và giáo dục chuyên biệt cho người khuyết tật trong cơ sở giáo </a:t>
            </a:r>
            <a:r>
              <a:rPr lang="en-US" sz="2200" b="1" kern="0" smtClean="0">
                <a:solidFill>
                  <a:srgbClr val="0000FF"/>
                </a:solidFill>
                <a:latin typeface="Arial" charset="0"/>
              </a:rPr>
              <a:t>dục.</a:t>
            </a:r>
          </a:p>
          <a:p>
            <a:pPr marL="579438" indent="-457200" algn="just" eaLnBrk="1" hangingPunct="1">
              <a:lnSpc>
                <a:spcPct val="114000"/>
              </a:lnSpc>
              <a:spcBef>
                <a:spcPts val="1200"/>
              </a:spcBef>
              <a:spcAft>
                <a:spcPts val="0"/>
              </a:spcAft>
              <a:buClr>
                <a:srgbClr val="FF0000"/>
              </a:buClr>
              <a:buFont typeface="+mj-lt"/>
              <a:buAutoNum type="arabicPeriod" startAt="6"/>
              <a:defRPr/>
            </a:pPr>
            <a:r>
              <a:rPr lang="en-US" sz="2200" b="1" kern="0" smtClean="0">
                <a:solidFill>
                  <a:srgbClr val="FF3399"/>
                </a:solidFill>
                <a:latin typeface="Arial" charset="0"/>
              </a:rPr>
              <a:t>Sống </a:t>
            </a:r>
            <a:r>
              <a:rPr lang="en-US" sz="2200" b="1" kern="0">
                <a:solidFill>
                  <a:srgbClr val="FF3399"/>
                </a:solidFill>
                <a:latin typeface="Arial" charset="0"/>
              </a:rPr>
              <a:t>độc lập </a:t>
            </a:r>
            <a:r>
              <a:rPr lang="en-US" sz="2200" b="1" kern="0">
                <a:solidFill>
                  <a:srgbClr val="0000FF"/>
                </a:solidFill>
                <a:latin typeface="Arial" charset="0"/>
              </a:rPr>
              <a:t>là việc người khuyết tật được tự chủ quyết định những vấn đề có liên quan đến cuộc sống của chính bản </a:t>
            </a:r>
            <a:r>
              <a:rPr lang="en-US" sz="2200" b="1" kern="0" smtClean="0">
                <a:solidFill>
                  <a:srgbClr val="0000FF"/>
                </a:solidFill>
                <a:latin typeface="Arial" charset="0"/>
              </a:rPr>
              <a:t>thân.</a:t>
            </a:r>
          </a:p>
          <a:p>
            <a:pPr marL="579438" indent="-457200" algn="just" eaLnBrk="1" hangingPunct="1">
              <a:lnSpc>
                <a:spcPct val="114000"/>
              </a:lnSpc>
              <a:spcBef>
                <a:spcPts val="1200"/>
              </a:spcBef>
              <a:spcAft>
                <a:spcPts val="0"/>
              </a:spcAft>
              <a:buClr>
                <a:srgbClr val="FF0000"/>
              </a:buClr>
              <a:buFont typeface="+mj-lt"/>
              <a:buAutoNum type="arabicPeriod" startAt="6"/>
              <a:defRPr/>
            </a:pPr>
            <a:r>
              <a:rPr lang="en-US" sz="2200" b="1" kern="0" smtClean="0">
                <a:solidFill>
                  <a:srgbClr val="FF3399"/>
                </a:solidFill>
                <a:latin typeface="Arial" charset="0"/>
              </a:rPr>
              <a:t>Tiếp </a:t>
            </a:r>
            <a:r>
              <a:rPr lang="en-US" sz="2200" b="1" kern="0">
                <a:solidFill>
                  <a:srgbClr val="FF3399"/>
                </a:solidFill>
                <a:latin typeface="Arial" charset="0"/>
              </a:rPr>
              <a:t>cận </a:t>
            </a:r>
            <a:r>
              <a:rPr lang="en-US" sz="2200" b="1" kern="0">
                <a:solidFill>
                  <a:srgbClr val="0000FF"/>
                </a:solidFill>
                <a:latin typeface="Arial" charset="0"/>
              </a:rPr>
              <a:t>là việc người khuyết tật sử dụng được công trình công cộng, phương tiện giao thông, công nghệ thông tin, dịch vụ văn hóa, thể thao, du lịch và dịch vụ khác phù hợp để có thể hòa nhập cộng đồng</a:t>
            </a:r>
            <a:r>
              <a:rPr lang="en-US" sz="2200" b="1" kern="0" smtClean="0">
                <a:solidFill>
                  <a:srgbClr val="0000FF"/>
                </a:solidFill>
                <a:latin typeface="Arial" charset="0"/>
              </a:rPr>
              <a:t>.</a:t>
            </a:r>
            <a:endParaRPr lang="en-US" sz="2200" b="1" ker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algn="ctr"/>
            <a:r>
              <a:rPr lang="en-US" sz="2600" b="1" smtClean="0">
                <a:solidFill>
                  <a:srgbClr val="FF0000"/>
                </a:solidFill>
                <a:latin typeface="Arial" panose="020B0604020202020204" pitchFamily="34" charset="0"/>
                <a:cs typeface="Arial" panose="020B0604020202020204" pitchFamily="34" charset="0"/>
              </a:rPr>
              <a:t>Điều </a:t>
            </a:r>
            <a:r>
              <a:rPr lang="en-US" sz="2600" b="1">
                <a:solidFill>
                  <a:srgbClr val="FF0000"/>
                </a:solidFill>
                <a:latin typeface="Arial" panose="020B0604020202020204" pitchFamily="34" charset="0"/>
                <a:cs typeface="Arial" panose="020B0604020202020204" pitchFamily="34" charset="0"/>
              </a:rPr>
              <a:t>2. Giải thích từ ngữ</a:t>
            </a:r>
          </a:p>
        </p:txBody>
      </p:sp>
    </p:spTree>
    <p:extLst>
      <p:ext uri="{BB962C8B-B14F-4D97-AF65-F5344CB8AC3E}">
        <p14:creationId xmlns:p14="http://schemas.microsoft.com/office/powerpoint/2010/main" val="190334023"/>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457200" algn="just" eaLnBrk="1" hangingPunct="1">
              <a:lnSpc>
                <a:spcPct val="108000"/>
              </a:lnSpc>
              <a:spcBef>
                <a:spcPts val="800"/>
              </a:spcBef>
              <a:spcAft>
                <a:spcPts val="0"/>
              </a:spcAft>
              <a:buClr>
                <a:srgbClr val="FF0000"/>
              </a:buClr>
              <a:buFont typeface="+mj-lt"/>
              <a:buAutoNum type="arabicPeriod"/>
              <a:defRPr/>
            </a:pPr>
            <a:r>
              <a:rPr lang="en-US" sz="2000" b="1" kern="0" smtClean="0">
                <a:solidFill>
                  <a:srgbClr val="009900"/>
                </a:solidFill>
                <a:latin typeface="Arial" charset="0"/>
              </a:rPr>
              <a:t>Dạng </a:t>
            </a:r>
            <a:r>
              <a:rPr lang="en-US" sz="2000" b="1" kern="0">
                <a:solidFill>
                  <a:srgbClr val="009900"/>
                </a:solidFill>
                <a:latin typeface="Arial" charset="0"/>
              </a:rPr>
              <a:t>tật bao </a:t>
            </a:r>
            <a:r>
              <a:rPr lang="en-US" sz="2000" b="1" kern="0" smtClean="0">
                <a:solidFill>
                  <a:srgbClr val="009900"/>
                </a:solidFill>
                <a:latin typeface="Arial" charset="0"/>
              </a:rPr>
              <a:t>gồm:</a:t>
            </a:r>
          </a:p>
          <a:p>
            <a:pPr marL="579438" indent="-457200" algn="just" eaLnBrk="1" hangingPunct="1">
              <a:lnSpc>
                <a:spcPct val="108000"/>
              </a:lnSpc>
              <a:spcBef>
                <a:spcPts val="800"/>
              </a:spcBef>
              <a:spcAft>
                <a:spcPts val="0"/>
              </a:spcAft>
              <a:buClr>
                <a:srgbClr val="FF0000"/>
              </a:buClr>
              <a:buFont typeface="+mj-lt"/>
              <a:buAutoNum type="alphaLcParenR"/>
              <a:defRPr/>
            </a:pPr>
            <a:r>
              <a:rPr lang="en-US" sz="2000" b="1" kern="0" smtClean="0">
                <a:solidFill>
                  <a:srgbClr val="0000FF"/>
                </a:solidFill>
                <a:latin typeface="Arial" charset="0"/>
              </a:rPr>
              <a:t>Khuyết </a:t>
            </a:r>
            <a:r>
              <a:rPr lang="en-US" sz="2000" b="1" kern="0">
                <a:solidFill>
                  <a:srgbClr val="0000FF"/>
                </a:solidFill>
                <a:latin typeface="Arial" charset="0"/>
              </a:rPr>
              <a:t>tật vận </a:t>
            </a:r>
            <a:r>
              <a:rPr lang="en-US" sz="2000" b="1" kern="0" smtClean="0">
                <a:solidFill>
                  <a:srgbClr val="0000FF"/>
                </a:solidFill>
                <a:latin typeface="Arial" charset="0"/>
              </a:rPr>
              <a:t>động;	</a:t>
            </a:r>
            <a:r>
              <a:rPr lang="en-US" sz="2000" b="1" kern="0" smtClean="0">
                <a:solidFill>
                  <a:srgbClr val="FF0000"/>
                </a:solidFill>
                <a:latin typeface="Arial" charset="0"/>
              </a:rPr>
              <a:t>b)  </a:t>
            </a:r>
            <a:r>
              <a:rPr lang="en-US" sz="2000" b="1" kern="0" smtClean="0">
                <a:solidFill>
                  <a:srgbClr val="0000FF"/>
                </a:solidFill>
                <a:latin typeface="Arial" charset="0"/>
              </a:rPr>
              <a:t>Khuyết tật nghe, nói;</a:t>
            </a:r>
          </a:p>
          <a:p>
            <a:pPr marL="579438" indent="-457200" algn="just" eaLnBrk="1" hangingPunct="1">
              <a:lnSpc>
                <a:spcPct val="108000"/>
              </a:lnSpc>
              <a:spcBef>
                <a:spcPts val="800"/>
              </a:spcBef>
              <a:spcAft>
                <a:spcPts val="0"/>
              </a:spcAft>
              <a:buClr>
                <a:srgbClr val="FF0000"/>
              </a:buClr>
              <a:buFont typeface="+mj-lt"/>
              <a:buAutoNum type="alphaLcParenR" startAt="3"/>
              <a:defRPr/>
            </a:pPr>
            <a:r>
              <a:rPr lang="en-US" sz="2000" b="1" kern="0" smtClean="0">
                <a:solidFill>
                  <a:srgbClr val="0000FF"/>
                </a:solidFill>
                <a:latin typeface="Arial" charset="0"/>
              </a:rPr>
              <a:t>Khuyết </a:t>
            </a:r>
            <a:r>
              <a:rPr lang="en-US" sz="2000" b="1" kern="0">
                <a:solidFill>
                  <a:srgbClr val="0000FF"/>
                </a:solidFill>
                <a:latin typeface="Arial" charset="0"/>
              </a:rPr>
              <a:t>tật </a:t>
            </a:r>
            <a:r>
              <a:rPr lang="en-US" sz="2000" b="1" kern="0" smtClean="0">
                <a:solidFill>
                  <a:srgbClr val="0000FF"/>
                </a:solidFill>
                <a:latin typeface="Arial" charset="0"/>
              </a:rPr>
              <a:t>nhìn;		</a:t>
            </a:r>
            <a:r>
              <a:rPr lang="en-US" sz="2000" b="1" kern="0" smtClean="0">
                <a:solidFill>
                  <a:srgbClr val="FF0000"/>
                </a:solidFill>
                <a:latin typeface="Arial" charset="0"/>
              </a:rPr>
              <a:t>d)</a:t>
            </a:r>
            <a:r>
              <a:rPr lang="en-US" sz="2000" b="1" kern="0" smtClean="0">
                <a:solidFill>
                  <a:srgbClr val="0000FF"/>
                </a:solidFill>
                <a:latin typeface="Arial" charset="0"/>
              </a:rPr>
              <a:t>  Khuyết </a:t>
            </a:r>
            <a:r>
              <a:rPr lang="en-US" sz="2000" b="1" kern="0">
                <a:solidFill>
                  <a:srgbClr val="0000FF"/>
                </a:solidFill>
                <a:latin typeface="Arial" charset="0"/>
              </a:rPr>
              <a:t>tật thần kinh, tâm </a:t>
            </a:r>
            <a:r>
              <a:rPr lang="en-US" sz="2000" b="1" kern="0" smtClean="0">
                <a:solidFill>
                  <a:srgbClr val="0000FF"/>
                </a:solidFill>
                <a:latin typeface="Arial" charset="0"/>
              </a:rPr>
              <a:t>thần;</a:t>
            </a:r>
          </a:p>
          <a:p>
            <a:pPr marL="122238" indent="0" algn="just" eaLnBrk="1" hangingPunct="1">
              <a:lnSpc>
                <a:spcPct val="108000"/>
              </a:lnSpc>
              <a:spcBef>
                <a:spcPts val="800"/>
              </a:spcBef>
              <a:spcAft>
                <a:spcPts val="0"/>
              </a:spcAft>
              <a:buClr>
                <a:srgbClr val="FF0000"/>
              </a:buClr>
              <a:buNone/>
              <a:defRPr/>
            </a:pPr>
            <a:r>
              <a:rPr lang="en-US" sz="2000" b="1" kern="0" smtClean="0">
                <a:solidFill>
                  <a:srgbClr val="FF0000"/>
                </a:solidFill>
                <a:latin typeface="Arial" charset="0"/>
              </a:rPr>
              <a:t>đ)   </a:t>
            </a:r>
            <a:r>
              <a:rPr lang="en-US" sz="2000" b="1" kern="0" smtClean="0">
                <a:solidFill>
                  <a:srgbClr val="0000FF"/>
                </a:solidFill>
                <a:latin typeface="Arial" charset="0"/>
              </a:rPr>
              <a:t>Khuyết </a:t>
            </a:r>
            <a:r>
              <a:rPr lang="en-US" sz="2000" b="1" kern="0">
                <a:solidFill>
                  <a:srgbClr val="0000FF"/>
                </a:solidFill>
                <a:latin typeface="Arial" charset="0"/>
              </a:rPr>
              <a:t>tật trí </a:t>
            </a:r>
            <a:r>
              <a:rPr lang="en-US" sz="2000" b="1" kern="0" smtClean="0">
                <a:solidFill>
                  <a:srgbClr val="0000FF"/>
                </a:solidFill>
                <a:latin typeface="Arial" charset="0"/>
              </a:rPr>
              <a:t>tuệ; 	  	</a:t>
            </a:r>
            <a:r>
              <a:rPr lang="en-US" sz="2000" b="1" kern="0" smtClean="0">
                <a:solidFill>
                  <a:srgbClr val="FF0000"/>
                </a:solidFill>
                <a:latin typeface="Arial" charset="0"/>
              </a:rPr>
              <a:t>e)</a:t>
            </a:r>
            <a:r>
              <a:rPr lang="en-US" sz="2000" b="1" kern="0" smtClean="0">
                <a:solidFill>
                  <a:srgbClr val="0000FF"/>
                </a:solidFill>
                <a:latin typeface="Arial" charset="0"/>
              </a:rPr>
              <a:t>  Khuyết </a:t>
            </a:r>
            <a:r>
              <a:rPr lang="en-US" sz="2000" b="1" kern="0">
                <a:solidFill>
                  <a:srgbClr val="0000FF"/>
                </a:solidFill>
                <a:latin typeface="Arial" charset="0"/>
              </a:rPr>
              <a:t>tật </a:t>
            </a:r>
            <a:r>
              <a:rPr lang="en-US" sz="2000" b="1" kern="0" smtClean="0">
                <a:solidFill>
                  <a:srgbClr val="0000FF"/>
                </a:solidFill>
                <a:latin typeface="Arial" charset="0"/>
              </a:rPr>
              <a:t>khác.</a:t>
            </a:r>
          </a:p>
          <a:p>
            <a:pPr marL="579438" indent="-457200" algn="just" eaLnBrk="1" hangingPunct="1">
              <a:lnSpc>
                <a:spcPct val="108000"/>
              </a:lnSpc>
              <a:spcBef>
                <a:spcPts val="800"/>
              </a:spcBef>
              <a:spcAft>
                <a:spcPts val="0"/>
              </a:spcAft>
              <a:buClr>
                <a:srgbClr val="FF0000"/>
              </a:buClr>
              <a:buFont typeface="+mj-lt"/>
              <a:buAutoNum type="arabicPeriod" startAt="2"/>
              <a:defRPr/>
            </a:pPr>
            <a:r>
              <a:rPr lang="en-US" sz="2000" b="1" kern="0" smtClean="0">
                <a:solidFill>
                  <a:srgbClr val="009900"/>
                </a:solidFill>
                <a:latin typeface="Arial" charset="0"/>
              </a:rPr>
              <a:t>Người </a:t>
            </a:r>
            <a:r>
              <a:rPr lang="en-US" sz="2000" b="1" kern="0">
                <a:solidFill>
                  <a:srgbClr val="009900"/>
                </a:solidFill>
                <a:latin typeface="Arial" charset="0"/>
              </a:rPr>
              <a:t>khuyết tật được chia theo mức độ khuyết tật sau </a:t>
            </a:r>
            <a:r>
              <a:rPr lang="en-US" sz="2000" b="1" kern="0" smtClean="0">
                <a:solidFill>
                  <a:srgbClr val="009900"/>
                </a:solidFill>
                <a:latin typeface="Arial" charset="0"/>
              </a:rPr>
              <a:t>đây:</a:t>
            </a:r>
          </a:p>
          <a:p>
            <a:pPr marL="579438" indent="-457200" algn="just" eaLnBrk="1" hangingPunct="1">
              <a:lnSpc>
                <a:spcPct val="108000"/>
              </a:lnSpc>
              <a:spcBef>
                <a:spcPts val="800"/>
              </a:spcBef>
              <a:spcAft>
                <a:spcPts val="0"/>
              </a:spcAft>
              <a:buClr>
                <a:srgbClr val="FF0000"/>
              </a:buClr>
              <a:buFont typeface="+mj-lt"/>
              <a:buAutoNum type="alphaLcParenR"/>
              <a:defRPr/>
            </a:pPr>
            <a:r>
              <a:rPr lang="en-US" sz="2000" b="1" kern="0" smtClean="0">
                <a:solidFill>
                  <a:srgbClr val="0000FF"/>
                </a:solidFill>
                <a:latin typeface="Arial" charset="0"/>
              </a:rPr>
              <a:t>Người </a:t>
            </a:r>
            <a:r>
              <a:rPr lang="en-US" sz="2000" b="1" kern="0">
                <a:solidFill>
                  <a:srgbClr val="0000FF"/>
                </a:solidFill>
                <a:latin typeface="Arial" charset="0"/>
              </a:rPr>
              <a:t>khuyết tật đặc biệt nặng là người do khuyết tật dẫn đến không thể tự thực hiện việc phục vụ nhu cầu sinh hoạt cá nhân hàng </a:t>
            </a:r>
            <a:r>
              <a:rPr lang="en-US" sz="2000" b="1" kern="0" smtClean="0">
                <a:solidFill>
                  <a:srgbClr val="0000FF"/>
                </a:solidFill>
                <a:latin typeface="Arial" charset="0"/>
              </a:rPr>
              <a:t>ngày;</a:t>
            </a:r>
          </a:p>
          <a:p>
            <a:pPr marL="579438" indent="-457200" algn="just" eaLnBrk="1" hangingPunct="1">
              <a:lnSpc>
                <a:spcPct val="108000"/>
              </a:lnSpc>
              <a:spcBef>
                <a:spcPts val="800"/>
              </a:spcBef>
              <a:spcAft>
                <a:spcPts val="0"/>
              </a:spcAft>
              <a:buClr>
                <a:srgbClr val="FF0000"/>
              </a:buClr>
              <a:buFont typeface="+mj-lt"/>
              <a:buAutoNum type="alphaLcParenR"/>
              <a:defRPr/>
            </a:pPr>
            <a:r>
              <a:rPr lang="en-US" sz="2000" b="1" kern="0" smtClean="0">
                <a:solidFill>
                  <a:srgbClr val="0000FF"/>
                </a:solidFill>
                <a:latin typeface="Arial" charset="0"/>
              </a:rPr>
              <a:t>Người </a:t>
            </a:r>
            <a:r>
              <a:rPr lang="en-US" sz="2000" b="1" kern="0">
                <a:solidFill>
                  <a:srgbClr val="0000FF"/>
                </a:solidFill>
                <a:latin typeface="Arial" charset="0"/>
              </a:rPr>
              <a:t>khuyết tật nặng là người do khuyết tật dẫn đến không thể </a:t>
            </a:r>
            <a:r>
              <a:rPr lang="en-US" sz="2000" b="1" kern="0" spc="-70">
                <a:solidFill>
                  <a:srgbClr val="0000FF"/>
                </a:solidFill>
                <a:latin typeface="Arial" charset="0"/>
              </a:rPr>
              <a:t>tự thực hiện một số việc phục vụ nhu cầu sinh hoạt cá nhân hàng </a:t>
            </a:r>
            <a:r>
              <a:rPr lang="en-US" sz="2000" b="1" kern="0" spc="-70" smtClean="0">
                <a:solidFill>
                  <a:srgbClr val="0000FF"/>
                </a:solidFill>
                <a:latin typeface="Arial" charset="0"/>
              </a:rPr>
              <a:t>ngày;</a:t>
            </a:r>
          </a:p>
          <a:p>
            <a:pPr marL="579438" indent="-457200" algn="just" eaLnBrk="1" hangingPunct="1">
              <a:lnSpc>
                <a:spcPct val="108000"/>
              </a:lnSpc>
              <a:spcBef>
                <a:spcPts val="800"/>
              </a:spcBef>
              <a:spcAft>
                <a:spcPts val="0"/>
              </a:spcAft>
              <a:buClr>
                <a:srgbClr val="FF0000"/>
              </a:buClr>
              <a:buFont typeface="+mj-lt"/>
              <a:buAutoNum type="alphaLcParenR"/>
              <a:defRPr/>
            </a:pPr>
            <a:r>
              <a:rPr lang="en-US" sz="2000" b="1" kern="0" smtClean="0">
                <a:solidFill>
                  <a:srgbClr val="0000FF"/>
                </a:solidFill>
                <a:latin typeface="Arial" charset="0"/>
              </a:rPr>
              <a:t>Người </a:t>
            </a:r>
            <a:r>
              <a:rPr lang="en-US" sz="2000" b="1" kern="0">
                <a:solidFill>
                  <a:srgbClr val="0000FF"/>
                </a:solidFill>
                <a:latin typeface="Arial" charset="0"/>
              </a:rPr>
              <a:t>khuyết tật nhẹ là người khuyết tật không thuộc trường hợp quy định tại điểm a và điểm b khoản </a:t>
            </a:r>
            <a:r>
              <a:rPr lang="en-US" sz="2000" b="1" kern="0" smtClean="0">
                <a:solidFill>
                  <a:srgbClr val="0000FF"/>
                </a:solidFill>
                <a:latin typeface="Arial" charset="0"/>
              </a:rPr>
              <a:t>này.</a:t>
            </a:r>
          </a:p>
          <a:p>
            <a:pPr marL="579438" indent="-457200" algn="just" eaLnBrk="1" hangingPunct="1">
              <a:lnSpc>
                <a:spcPct val="108000"/>
              </a:lnSpc>
              <a:spcBef>
                <a:spcPts val="800"/>
              </a:spcBef>
              <a:spcAft>
                <a:spcPts val="0"/>
              </a:spcAft>
              <a:buClr>
                <a:srgbClr val="FF0000"/>
              </a:buClr>
              <a:buFont typeface="+mj-lt"/>
              <a:buAutoNum type="arabicPeriod" startAt="3"/>
              <a:defRPr/>
            </a:pPr>
            <a:r>
              <a:rPr lang="en-US" sz="2000" b="1" kern="0" smtClean="0">
                <a:solidFill>
                  <a:srgbClr val="0000FF"/>
                </a:solidFill>
                <a:latin typeface="Arial" charset="0"/>
              </a:rPr>
              <a:t>Chính </a:t>
            </a:r>
            <a:r>
              <a:rPr lang="en-US" sz="2000" b="1" kern="0">
                <a:solidFill>
                  <a:srgbClr val="0000FF"/>
                </a:solidFill>
                <a:latin typeface="Arial" charset="0"/>
              </a:rPr>
              <a:t>phủ quy định chi tiết về dạng tật và mức độ khuyết tật quy định tại Điều này</a:t>
            </a:r>
            <a:r>
              <a:rPr lang="en-US" sz="2000" b="1" kern="0" smtClean="0">
                <a:solidFill>
                  <a:srgbClr val="0000FF"/>
                </a:solidFill>
                <a:latin typeface="Arial" charset="0"/>
              </a:rPr>
              <a:t>.</a:t>
            </a:r>
            <a:endParaRPr lang="en-US" sz="2000" b="1" ker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algn="ctr"/>
            <a:r>
              <a:rPr lang="en-US" sz="2600" b="1">
                <a:solidFill>
                  <a:srgbClr val="FF0000"/>
                </a:solidFill>
                <a:latin typeface="Arial" panose="020B0604020202020204" pitchFamily="34" charset="0"/>
                <a:cs typeface="Arial" panose="020B0604020202020204" pitchFamily="34" charset="0"/>
              </a:rPr>
              <a:t>Điều 2. </a:t>
            </a:r>
            <a:br>
              <a:rPr lang="en-US" sz="2600" b="1">
                <a:solidFill>
                  <a:srgbClr val="FF0000"/>
                </a:solidFill>
                <a:latin typeface="Arial" panose="020B0604020202020204" pitchFamily="34" charset="0"/>
                <a:cs typeface="Arial" panose="020B0604020202020204" pitchFamily="34" charset="0"/>
              </a:rPr>
            </a:br>
            <a:r>
              <a:rPr lang="en-US" sz="2600" b="1">
                <a:solidFill>
                  <a:srgbClr val="FF0000"/>
                </a:solidFill>
                <a:latin typeface="Arial" panose="020B0604020202020204" pitchFamily="34" charset="0"/>
                <a:cs typeface="Arial" panose="020B0604020202020204" pitchFamily="34" charset="0"/>
              </a:rPr>
              <a:t>Điều 3. Dạng tật và mức độ khuyết tật</a:t>
            </a:r>
          </a:p>
        </p:txBody>
      </p:sp>
    </p:spTree>
    <p:extLst>
      <p:ext uri="{BB962C8B-B14F-4D97-AF65-F5344CB8AC3E}">
        <p14:creationId xmlns:p14="http://schemas.microsoft.com/office/powerpoint/2010/main" val="23193621"/>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457200" algn="just" eaLnBrk="1" hangingPunct="1">
              <a:lnSpc>
                <a:spcPct val="108000"/>
              </a:lnSpc>
              <a:spcBef>
                <a:spcPts val="800"/>
              </a:spcBef>
              <a:spcAft>
                <a:spcPts val="0"/>
              </a:spcAft>
              <a:buClr>
                <a:srgbClr val="FF0000"/>
              </a:buClr>
              <a:buFont typeface="+mj-lt"/>
              <a:buAutoNum type="arabicPeriod"/>
              <a:defRPr/>
            </a:pPr>
            <a:r>
              <a:rPr lang="en-US" sz="2200" b="1" kern="0" smtClean="0">
                <a:solidFill>
                  <a:srgbClr val="0000FF"/>
                </a:solidFill>
                <a:latin typeface="Arial" charset="0"/>
              </a:rPr>
              <a:t>Người </a:t>
            </a:r>
            <a:r>
              <a:rPr lang="en-US" sz="2200" b="1" kern="0">
                <a:solidFill>
                  <a:srgbClr val="0000FF"/>
                </a:solidFill>
                <a:latin typeface="Arial" charset="0"/>
              </a:rPr>
              <a:t>khuyết tật được bảo đảm thực hiện các quyền </a:t>
            </a:r>
            <a:r>
              <a:rPr lang="en-US" sz="2200" b="1" kern="0" smtClean="0">
                <a:solidFill>
                  <a:srgbClr val="0000FF"/>
                </a:solidFill>
                <a:latin typeface="Arial" charset="0"/>
              </a:rPr>
              <a:t>sau:</a:t>
            </a:r>
          </a:p>
          <a:p>
            <a:pPr marL="579438" indent="-457200" algn="just" eaLnBrk="1" hangingPunct="1">
              <a:lnSpc>
                <a:spcPct val="108000"/>
              </a:lnSpc>
              <a:spcBef>
                <a:spcPts val="800"/>
              </a:spcBef>
              <a:spcAft>
                <a:spcPts val="0"/>
              </a:spcAft>
              <a:buClr>
                <a:srgbClr val="FF0000"/>
              </a:buClr>
              <a:buFont typeface="+mj-lt"/>
              <a:buAutoNum type="alphaLcParenR"/>
              <a:defRPr/>
            </a:pPr>
            <a:r>
              <a:rPr lang="en-US" sz="2200" b="1" kern="0" smtClean="0">
                <a:solidFill>
                  <a:srgbClr val="0000FF"/>
                </a:solidFill>
                <a:latin typeface="Arial" charset="0"/>
              </a:rPr>
              <a:t>Tham </a:t>
            </a:r>
            <a:r>
              <a:rPr lang="en-US" sz="2200" b="1" kern="0">
                <a:solidFill>
                  <a:srgbClr val="0000FF"/>
                </a:solidFill>
                <a:latin typeface="Arial" charset="0"/>
              </a:rPr>
              <a:t>gia bình đẳng vào các hoạt động xã </a:t>
            </a:r>
            <a:r>
              <a:rPr lang="en-US" sz="2200" b="1" kern="0" smtClean="0">
                <a:solidFill>
                  <a:srgbClr val="0000FF"/>
                </a:solidFill>
                <a:latin typeface="Arial" charset="0"/>
              </a:rPr>
              <a:t>hội;</a:t>
            </a:r>
          </a:p>
          <a:p>
            <a:pPr marL="579438" indent="-457200" algn="just" eaLnBrk="1" hangingPunct="1">
              <a:lnSpc>
                <a:spcPct val="108000"/>
              </a:lnSpc>
              <a:spcBef>
                <a:spcPts val="800"/>
              </a:spcBef>
              <a:spcAft>
                <a:spcPts val="0"/>
              </a:spcAft>
              <a:buClr>
                <a:srgbClr val="FF0000"/>
              </a:buClr>
              <a:buFont typeface="+mj-lt"/>
              <a:buAutoNum type="alphaLcParenR"/>
              <a:defRPr/>
            </a:pPr>
            <a:r>
              <a:rPr lang="en-US" sz="2200" b="1" kern="0" smtClean="0">
                <a:solidFill>
                  <a:srgbClr val="0000FF"/>
                </a:solidFill>
                <a:latin typeface="Arial" charset="0"/>
              </a:rPr>
              <a:t>Sống </a:t>
            </a:r>
            <a:r>
              <a:rPr lang="en-US" sz="2200" b="1" kern="0">
                <a:solidFill>
                  <a:srgbClr val="0000FF"/>
                </a:solidFill>
                <a:latin typeface="Arial" charset="0"/>
              </a:rPr>
              <a:t>độc lập, hòa nhập cộng </a:t>
            </a:r>
            <a:r>
              <a:rPr lang="en-US" sz="2200" b="1" kern="0" smtClean="0">
                <a:solidFill>
                  <a:srgbClr val="0000FF"/>
                </a:solidFill>
                <a:latin typeface="Arial" charset="0"/>
              </a:rPr>
              <a:t>đồng;</a:t>
            </a:r>
          </a:p>
          <a:p>
            <a:pPr marL="579438" indent="-457200" algn="just" eaLnBrk="1" hangingPunct="1">
              <a:lnSpc>
                <a:spcPct val="108000"/>
              </a:lnSpc>
              <a:spcBef>
                <a:spcPts val="800"/>
              </a:spcBef>
              <a:spcAft>
                <a:spcPts val="0"/>
              </a:spcAft>
              <a:buClr>
                <a:srgbClr val="FF0000"/>
              </a:buClr>
              <a:buFont typeface="+mj-lt"/>
              <a:buAutoNum type="alphaLcParenR"/>
              <a:defRPr/>
            </a:pPr>
            <a:r>
              <a:rPr lang="en-US" sz="2200" b="1" kern="0" smtClean="0">
                <a:solidFill>
                  <a:srgbClr val="0000FF"/>
                </a:solidFill>
                <a:latin typeface="Arial" charset="0"/>
              </a:rPr>
              <a:t>Được </a:t>
            </a:r>
            <a:r>
              <a:rPr lang="en-US" sz="2200" b="1" kern="0">
                <a:solidFill>
                  <a:srgbClr val="0000FF"/>
                </a:solidFill>
                <a:latin typeface="Arial" charset="0"/>
              </a:rPr>
              <a:t>miễn hoặc giảm một số khoản đóng góp cho các hoạt động xã </a:t>
            </a:r>
            <a:r>
              <a:rPr lang="en-US" sz="2200" b="1" kern="0" smtClean="0">
                <a:solidFill>
                  <a:srgbClr val="0000FF"/>
                </a:solidFill>
                <a:latin typeface="Arial" charset="0"/>
              </a:rPr>
              <a:t>hội;</a:t>
            </a:r>
          </a:p>
          <a:p>
            <a:pPr marL="579438" indent="-457200" algn="just" eaLnBrk="1" hangingPunct="1">
              <a:lnSpc>
                <a:spcPct val="108000"/>
              </a:lnSpc>
              <a:spcBef>
                <a:spcPts val="800"/>
              </a:spcBef>
              <a:spcAft>
                <a:spcPts val="0"/>
              </a:spcAft>
              <a:buClr>
                <a:srgbClr val="FF0000"/>
              </a:buClr>
              <a:buFont typeface="+mj-lt"/>
              <a:buAutoNum type="alphaLcParenR"/>
              <a:defRPr/>
            </a:pPr>
            <a:r>
              <a:rPr lang="en-US" sz="2200" b="1" kern="0" smtClean="0">
                <a:solidFill>
                  <a:srgbClr val="0000FF"/>
                </a:solidFill>
                <a:latin typeface="Arial" charset="0"/>
              </a:rPr>
              <a:t>Được </a:t>
            </a:r>
            <a:r>
              <a:rPr lang="en-US" sz="2200" b="1" kern="0">
                <a:solidFill>
                  <a:srgbClr val="0000FF"/>
                </a:solidFill>
                <a:latin typeface="Arial" charset="0"/>
              </a:rPr>
              <a:t>chăm sóc sức khỏe, phục hồi chức năng, học văn hóa, học nghề, việc làm, trợ giúp pháp lý, tiếp cận công trình công cộng, phương tiện giao thông, công nghệ thông tin, dịch vụ văn hóa, thể thao, du lịch và dịch vụ khác phù hợp với dạng tật và mức độ khuyết </a:t>
            </a:r>
            <a:r>
              <a:rPr lang="en-US" sz="2200" b="1" kern="0" smtClean="0">
                <a:solidFill>
                  <a:srgbClr val="0000FF"/>
                </a:solidFill>
                <a:latin typeface="Arial" charset="0"/>
              </a:rPr>
              <a:t>tật;</a:t>
            </a:r>
          </a:p>
          <a:p>
            <a:pPr marL="122238" indent="0" algn="just" eaLnBrk="1" hangingPunct="1">
              <a:lnSpc>
                <a:spcPct val="108000"/>
              </a:lnSpc>
              <a:spcBef>
                <a:spcPts val="800"/>
              </a:spcBef>
              <a:spcAft>
                <a:spcPts val="0"/>
              </a:spcAft>
              <a:buClr>
                <a:srgbClr val="FF0000"/>
              </a:buClr>
              <a:buNone/>
              <a:defRPr/>
            </a:pPr>
            <a:r>
              <a:rPr lang="en-US" sz="2200" b="1" kern="0" smtClean="0">
                <a:solidFill>
                  <a:srgbClr val="FF0000"/>
                </a:solidFill>
                <a:latin typeface="Arial" charset="0"/>
              </a:rPr>
              <a:t>đ</a:t>
            </a:r>
            <a:r>
              <a:rPr lang="en-US" sz="2200" b="1" kern="0">
                <a:solidFill>
                  <a:srgbClr val="FF0000"/>
                </a:solidFill>
                <a:latin typeface="Arial" charset="0"/>
              </a:rPr>
              <a:t>) </a:t>
            </a:r>
            <a:r>
              <a:rPr lang="en-US" sz="2200" b="1" kern="0" smtClean="0">
                <a:solidFill>
                  <a:srgbClr val="FF0000"/>
                </a:solidFill>
                <a:latin typeface="Arial" charset="0"/>
              </a:rPr>
              <a:t>  </a:t>
            </a:r>
            <a:r>
              <a:rPr lang="en-US" sz="2200" b="1" kern="0" smtClean="0">
                <a:solidFill>
                  <a:srgbClr val="0000FF"/>
                </a:solidFill>
                <a:latin typeface="Arial" charset="0"/>
              </a:rPr>
              <a:t>Các </a:t>
            </a:r>
            <a:r>
              <a:rPr lang="en-US" sz="2200" b="1" kern="0">
                <a:solidFill>
                  <a:srgbClr val="0000FF"/>
                </a:solidFill>
                <a:latin typeface="Arial" charset="0"/>
              </a:rPr>
              <a:t>quyền khác theo quy định của pháp </a:t>
            </a:r>
            <a:r>
              <a:rPr lang="en-US" sz="2200" b="1" kern="0" smtClean="0">
                <a:solidFill>
                  <a:srgbClr val="0000FF"/>
                </a:solidFill>
                <a:latin typeface="Arial" charset="0"/>
              </a:rPr>
              <a:t>luật.</a:t>
            </a:r>
          </a:p>
          <a:p>
            <a:pPr marL="579438" indent="-457200" algn="just" eaLnBrk="1" hangingPunct="1">
              <a:lnSpc>
                <a:spcPct val="108000"/>
              </a:lnSpc>
              <a:spcBef>
                <a:spcPts val="800"/>
              </a:spcBef>
              <a:spcAft>
                <a:spcPts val="0"/>
              </a:spcAft>
              <a:buClr>
                <a:srgbClr val="FF0000"/>
              </a:buClr>
              <a:buFont typeface="+mj-lt"/>
              <a:buAutoNum type="arabicPeriod" startAt="2"/>
              <a:defRPr/>
            </a:pPr>
            <a:r>
              <a:rPr lang="en-US" sz="2200" b="1" kern="0" smtClean="0">
                <a:solidFill>
                  <a:srgbClr val="0000FF"/>
                </a:solidFill>
                <a:latin typeface="Arial" charset="0"/>
              </a:rPr>
              <a:t>Người </a:t>
            </a:r>
            <a:r>
              <a:rPr lang="en-US" sz="2200" b="1" kern="0">
                <a:solidFill>
                  <a:srgbClr val="0000FF"/>
                </a:solidFill>
                <a:latin typeface="Arial" charset="0"/>
              </a:rPr>
              <a:t>khuyết tật thực hiện các nghĩa vụ công dân theo quy định của pháp luật</a:t>
            </a:r>
            <a:r>
              <a:rPr lang="en-US" sz="2200" b="1" kern="0" smtClean="0">
                <a:solidFill>
                  <a:srgbClr val="0000FF"/>
                </a:solidFill>
                <a:latin typeface="Arial" charset="0"/>
              </a:rPr>
              <a:t>.</a:t>
            </a:r>
            <a:endParaRPr lang="en-US" sz="2200" b="1" ker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algn="ctr"/>
            <a:r>
              <a:rPr lang="en-US" sz="2600" b="1" smtClean="0">
                <a:solidFill>
                  <a:srgbClr val="FF0000"/>
                </a:solidFill>
                <a:latin typeface="Arial" panose="020B0604020202020204" pitchFamily="34" charset="0"/>
                <a:cs typeface="Arial" panose="020B0604020202020204" pitchFamily="34" charset="0"/>
              </a:rPr>
              <a:t>Điều </a:t>
            </a:r>
            <a:r>
              <a:rPr lang="en-US" sz="2600" b="1">
                <a:solidFill>
                  <a:srgbClr val="FF0000"/>
                </a:solidFill>
                <a:latin typeface="Arial" panose="020B0604020202020204" pitchFamily="34" charset="0"/>
                <a:cs typeface="Arial" panose="020B0604020202020204" pitchFamily="34" charset="0"/>
              </a:rPr>
              <a:t>4. Quyền và nghĩa vụ của người khuyết tật</a:t>
            </a:r>
          </a:p>
        </p:txBody>
      </p:sp>
    </p:spTree>
    <p:extLst>
      <p:ext uri="{BB962C8B-B14F-4D97-AF65-F5344CB8AC3E}">
        <p14:creationId xmlns:p14="http://schemas.microsoft.com/office/powerpoint/2010/main" val="2319362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60388" indent="0" algn="just" eaLnBrk="1" hangingPunct="1">
              <a:lnSpc>
                <a:spcPct val="110000"/>
              </a:lnSpc>
              <a:spcBef>
                <a:spcPts val="1200"/>
              </a:spcBef>
              <a:spcAft>
                <a:spcPts val="0"/>
              </a:spcAft>
              <a:buClr>
                <a:srgbClr val="FF0000"/>
              </a:buClr>
              <a:buNone/>
              <a:defRPr/>
            </a:pPr>
            <a:r>
              <a:rPr lang="en-US" sz="2100" b="1" kern="0">
                <a:solidFill>
                  <a:srgbClr val="FF3399"/>
                </a:solidFill>
                <a:latin typeface="Arial" charset="0"/>
              </a:rPr>
              <a:t>C</a:t>
            </a:r>
            <a:r>
              <a:rPr lang="vi-VN" sz="2100" b="1" kern="0" smtClean="0">
                <a:solidFill>
                  <a:srgbClr val="FF3399"/>
                </a:solidFill>
                <a:latin typeface="Arial" charset="0"/>
              </a:rPr>
              <a:t>ụ </a:t>
            </a:r>
            <a:r>
              <a:rPr lang="vi-VN" sz="2100" b="1" kern="0">
                <a:solidFill>
                  <a:srgbClr val="FF3399"/>
                </a:solidFill>
                <a:latin typeface="Arial" charset="0"/>
              </a:rPr>
              <a:t>thể hoá </a:t>
            </a:r>
            <a:r>
              <a:rPr lang="vi-VN" sz="2100" b="1" kern="0" smtClean="0">
                <a:solidFill>
                  <a:srgbClr val="FF3399"/>
                </a:solidFill>
                <a:latin typeface="Arial" charset="0"/>
              </a:rPr>
              <a:t>Hiến </a:t>
            </a:r>
            <a:r>
              <a:rPr lang="vi-VN" sz="2100" b="1" kern="0">
                <a:solidFill>
                  <a:srgbClr val="FF3399"/>
                </a:solidFill>
                <a:latin typeface="Arial" charset="0"/>
              </a:rPr>
              <a:t>pháp năm 2013 </a:t>
            </a:r>
            <a:r>
              <a:rPr lang="vi-VN" sz="2100" b="1" kern="0">
                <a:solidFill>
                  <a:srgbClr val="0000FF"/>
                </a:solidFill>
                <a:latin typeface="Arial" charset="0"/>
              </a:rPr>
              <a:t>quy </a:t>
            </a:r>
            <a:r>
              <a:rPr lang="vi-VN" sz="2100" b="1" kern="0" smtClean="0">
                <a:solidFill>
                  <a:srgbClr val="0000FF"/>
                </a:solidFill>
                <a:latin typeface="Arial" charset="0"/>
              </a:rPr>
              <a:t>định </a:t>
            </a:r>
            <a:r>
              <a:rPr lang="vi-VN" sz="2100" b="1" kern="0">
                <a:solidFill>
                  <a:srgbClr val="0000FF"/>
                </a:solidFill>
                <a:latin typeface="Arial" charset="0"/>
              </a:rPr>
              <a:t>về quyền tiếp cận thông tin, quyền hưởng thụ và tiếp cận các giá trị văn </a:t>
            </a:r>
            <a:r>
              <a:rPr lang="vi-VN" sz="2100" b="1" kern="0" smtClean="0">
                <a:solidFill>
                  <a:srgbClr val="0000FF"/>
                </a:solidFill>
                <a:latin typeface="Arial" charset="0"/>
              </a:rPr>
              <a:t>hoá</a:t>
            </a:r>
            <a:r>
              <a:rPr lang="vi-VN" sz="2100" b="1" kern="0">
                <a:solidFill>
                  <a:srgbClr val="0000FF"/>
                </a:solidFill>
                <a:latin typeface="Arial" charset="0"/>
              </a:rPr>
              <a:t>, sử dụng các cơ sở văn hoá. Các quy định này tác động đến việc </a:t>
            </a:r>
            <a:r>
              <a:rPr lang="vi-VN" sz="2100" b="1" kern="0">
                <a:solidFill>
                  <a:srgbClr val="FF3399"/>
                </a:solidFill>
                <a:latin typeface="Arial" charset="0"/>
              </a:rPr>
              <a:t>phục vụ </a:t>
            </a:r>
            <a:r>
              <a:rPr lang="vi-VN" sz="2100" b="1" kern="0" smtClean="0">
                <a:solidFill>
                  <a:srgbClr val="FF3399"/>
                </a:solidFill>
                <a:latin typeface="Arial" charset="0"/>
              </a:rPr>
              <a:t>học </a:t>
            </a:r>
            <a:r>
              <a:rPr lang="vi-VN" sz="2100" b="1" kern="0">
                <a:solidFill>
                  <a:srgbClr val="FF3399"/>
                </a:solidFill>
                <a:latin typeface="Arial" charset="0"/>
              </a:rPr>
              <a:t>tập suốt đời và phát triển văn hoá đọc</a:t>
            </a:r>
            <a:r>
              <a:rPr lang="vi-VN" sz="2100" b="1" kern="0">
                <a:solidFill>
                  <a:srgbClr val="0000FF"/>
                </a:solidFill>
                <a:latin typeface="Arial" charset="0"/>
              </a:rPr>
              <a:t> </a:t>
            </a:r>
            <a:r>
              <a:rPr lang="vi-VN" sz="2100" b="1" kern="0" smtClean="0">
                <a:solidFill>
                  <a:srgbClr val="0000FF"/>
                </a:solidFill>
                <a:latin typeface="Arial" charset="0"/>
              </a:rPr>
              <a:t>trong </a:t>
            </a:r>
            <a:r>
              <a:rPr lang="vi-VN" sz="2100" b="1" kern="0">
                <a:solidFill>
                  <a:srgbClr val="0000FF"/>
                </a:solidFill>
                <a:latin typeface="Arial" charset="0"/>
              </a:rPr>
              <a:t>cộng đồng, tạo điều kiện để </a:t>
            </a:r>
            <a:r>
              <a:rPr lang="vi-VN" sz="2100" b="1" kern="0" smtClean="0">
                <a:solidFill>
                  <a:srgbClr val="0000FF"/>
                </a:solidFill>
                <a:latin typeface="Arial" charset="0"/>
              </a:rPr>
              <a:t>người </a:t>
            </a:r>
            <a:r>
              <a:rPr lang="vi-VN" sz="2100" b="1" kern="0">
                <a:solidFill>
                  <a:srgbClr val="0000FF"/>
                </a:solidFill>
                <a:latin typeface="Arial" charset="0"/>
              </a:rPr>
              <a:t>dân trở thành chủ thể chính trong hoạt động thư viện, được quyền thành </a:t>
            </a:r>
            <a:r>
              <a:rPr lang="vi-VN" sz="2100" b="1" kern="0" smtClean="0">
                <a:solidFill>
                  <a:srgbClr val="0000FF"/>
                </a:solidFill>
                <a:latin typeface="Arial" charset="0"/>
              </a:rPr>
              <a:t>lập</a:t>
            </a:r>
            <a:r>
              <a:rPr lang="vi-VN" sz="2100" b="1" kern="0">
                <a:solidFill>
                  <a:srgbClr val="0000FF"/>
                </a:solidFill>
                <a:latin typeface="Arial" charset="0"/>
              </a:rPr>
              <a:t>, hoạt động và sử dụng thư viện. </a:t>
            </a:r>
          </a:p>
          <a:p>
            <a:pPr marL="560388" indent="0" algn="just" eaLnBrk="1" hangingPunct="1">
              <a:lnSpc>
                <a:spcPct val="110000"/>
              </a:lnSpc>
              <a:spcBef>
                <a:spcPts val="1200"/>
              </a:spcBef>
              <a:spcAft>
                <a:spcPts val="0"/>
              </a:spcAft>
              <a:buClr>
                <a:srgbClr val="FF0000"/>
              </a:buClr>
              <a:buNone/>
              <a:defRPr/>
            </a:pPr>
            <a:r>
              <a:rPr lang="en-US" sz="2100" b="1" kern="0" smtClean="0">
                <a:solidFill>
                  <a:srgbClr val="0000FF"/>
                </a:solidFill>
                <a:latin typeface="Arial" charset="0"/>
              </a:rPr>
              <a:t>T</a:t>
            </a:r>
            <a:r>
              <a:rPr lang="vi-VN" sz="2100" b="1" kern="0" smtClean="0">
                <a:solidFill>
                  <a:srgbClr val="0000FF"/>
                </a:solidFill>
                <a:latin typeface="Arial" charset="0"/>
              </a:rPr>
              <a:t>ạo </a:t>
            </a:r>
            <a:r>
              <a:rPr lang="vi-VN" sz="2100" b="1" kern="0">
                <a:solidFill>
                  <a:srgbClr val="0000FF"/>
                </a:solidFill>
                <a:latin typeface="Arial" charset="0"/>
              </a:rPr>
              <a:t>hành lang pháp lý thúc đẩy sự nghiệp thư </a:t>
            </a:r>
            <a:r>
              <a:rPr lang="vi-VN" sz="2100" b="1" kern="0" smtClean="0">
                <a:solidFill>
                  <a:srgbClr val="0000FF"/>
                </a:solidFill>
                <a:latin typeface="Arial" charset="0"/>
              </a:rPr>
              <a:t>viện và văn hóa  </a:t>
            </a:r>
            <a:r>
              <a:rPr lang="vi-VN" sz="2100" b="1" kern="0">
                <a:solidFill>
                  <a:srgbClr val="0000FF"/>
                </a:solidFill>
                <a:latin typeface="Arial" charset="0"/>
              </a:rPr>
              <a:t>đọc </a:t>
            </a:r>
            <a:r>
              <a:rPr lang="vi-VN" sz="2100" b="1" kern="0" smtClean="0">
                <a:solidFill>
                  <a:srgbClr val="0000FF"/>
                </a:solidFill>
                <a:latin typeface="Arial" charset="0"/>
              </a:rPr>
              <a:t>ở Việt Nam phát triển,</a:t>
            </a:r>
            <a:r>
              <a:rPr lang="en-US" sz="2100" b="1" kern="0" smtClean="0">
                <a:solidFill>
                  <a:srgbClr val="0000FF"/>
                </a:solidFill>
                <a:latin typeface="Arial" charset="0"/>
              </a:rPr>
              <a:t>… </a:t>
            </a:r>
            <a:r>
              <a:rPr lang="vi-VN" sz="2100" b="1" kern="0" smtClean="0">
                <a:solidFill>
                  <a:srgbClr val="0000FF"/>
                </a:solidFill>
                <a:latin typeface="Arial" charset="0"/>
              </a:rPr>
              <a:t>;  </a:t>
            </a:r>
            <a:r>
              <a:rPr lang="vi-VN" sz="2100" b="1" kern="0">
                <a:solidFill>
                  <a:srgbClr val="FF3399"/>
                </a:solidFill>
                <a:latin typeface="Arial" charset="0"/>
              </a:rPr>
              <a:t>nâng </a:t>
            </a:r>
            <a:r>
              <a:rPr lang="vi-VN" sz="2100" b="1" kern="0" smtClean="0">
                <a:solidFill>
                  <a:srgbClr val="FF3399"/>
                </a:solidFill>
                <a:latin typeface="Arial" charset="0"/>
              </a:rPr>
              <a:t>cao hiệu lực</a:t>
            </a:r>
            <a:r>
              <a:rPr lang="vi-VN" sz="2100" b="1" kern="0">
                <a:solidFill>
                  <a:srgbClr val="FF3399"/>
                </a:solidFill>
                <a:latin typeface="Arial" charset="0"/>
              </a:rPr>
              <a:t>, </a:t>
            </a:r>
            <a:r>
              <a:rPr lang="vi-VN" sz="2100" b="1" kern="0" smtClean="0">
                <a:solidFill>
                  <a:srgbClr val="FF3399"/>
                </a:solidFill>
                <a:latin typeface="Arial" charset="0"/>
              </a:rPr>
              <a:t>hiệu quả  </a:t>
            </a:r>
            <a:r>
              <a:rPr lang="vi-VN" sz="2100" b="1" kern="0">
                <a:solidFill>
                  <a:srgbClr val="FF3399"/>
                </a:solidFill>
                <a:latin typeface="Arial" charset="0"/>
              </a:rPr>
              <a:t>quản </a:t>
            </a:r>
            <a:r>
              <a:rPr lang="vi-VN" sz="2100" b="1" kern="0" smtClean="0">
                <a:solidFill>
                  <a:srgbClr val="FF3399"/>
                </a:solidFill>
                <a:latin typeface="Arial" charset="0"/>
              </a:rPr>
              <a:t>lý nhà nước về thư viện</a:t>
            </a:r>
            <a:r>
              <a:rPr lang="vi-VN" sz="2100" b="1" kern="0">
                <a:solidFill>
                  <a:srgbClr val="0000FF"/>
                </a:solidFill>
                <a:latin typeface="Arial" charset="0"/>
              </a:rPr>
              <a:t>; </a:t>
            </a:r>
            <a:r>
              <a:rPr lang="vi-VN" sz="2100" b="1" kern="0" smtClean="0">
                <a:solidFill>
                  <a:srgbClr val="009900"/>
                </a:solidFill>
                <a:latin typeface="Arial" charset="0"/>
              </a:rPr>
              <a:t>khuyến </a:t>
            </a:r>
            <a:r>
              <a:rPr lang="vi-VN" sz="2100" b="1" kern="0">
                <a:solidFill>
                  <a:srgbClr val="009900"/>
                </a:solidFill>
                <a:latin typeface="Arial" charset="0"/>
              </a:rPr>
              <a:t>khích xã hội </a:t>
            </a:r>
            <a:r>
              <a:rPr lang="en-US" sz="2100" b="1" kern="0" smtClean="0">
                <a:solidFill>
                  <a:srgbClr val="009900"/>
                </a:solidFill>
                <a:latin typeface="Arial" charset="0"/>
              </a:rPr>
              <a:t>hóa</a:t>
            </a:r>
            <a:r>
              <a:rPr lang="vi-VN" sz="2100" b="1" kern="0" smtClean="0">
                <a:solidFill>
                  <a:srgbClr val="009900"/>
                </a:solidFill>
                <a:latin typeface="Arial" charset="0"/>
              </a:rPr>
              <a:t> </a:t>
            </a:r>
            <a:r>
              <a:rPr lang="vi-VN" sz="2100" b="1" kern="0">
                <a:solidFill>
                  <a:srgbClr val="009900"/>
                </a:solidFill>
                <a:latin typeface="Arial" charset="0"/>
              </a:rPr>
              <a:t>hoạt động thư viện</a:t>
            </a:r>
            <a:r>
              <a:rPr lang="vi-VN" sz="2100" b="1" kern="0">
                <a:solidFill>
                  <a:srgbClr val="0000FF"/>
                </a:solidFill>
                <a:latin typeface="Arial" charset="0"/>
              </a:rPr>
              <a:t>; </a:t>
            </a:r>
            <a:r>
              <a:rPr lang="vi-VN" sz="2100" b="1" kern="0">
                <a:solidFill>
                  <a:srgbClr val="FF0000"/>
                </a:solidFill>
                <a:latin typeface="Arial" charset="0"/>
              </a:rPr>
              <a:t>kiện toàn, củng cố, chuẩn hóa thư </a:t>
            </a:r>
            <a:r>
              <a:rPr lang="vi-VN" sz="2100" b="1" kern="0" smtClean="0">
                <a:solidFill>
                  <a:srgbClr val="FF0000"/>
                </a:solidFill>
                <a:latin typeface="Arial" charset="0"/>
              </a:rPr>
              <a:t>viện </a:t>
            </a:r>
            <a:r>
              <a:rPr lang="vi-VN" sz="2100" b="1" kern="0">
                <a:solidFill>
                  <a:srgbClr val="FF0000"/>
                </a:solidFill>
                <a:latin typeface="Arial" charset="0"/>
              </a:rPr>
              <a:t>công lập</a:t>
            </a:r>
            <a:r>
              <a:rPr lang="vi-VN" sz="2100" b="1" kern="0">
                <a:solidFill>
                  <a:srgbClr val="0000FF"/>
                </a:solidFill>
                <a:latin typeface="Arial" charset="0"/>
              </a:rPr>
              <a:t>, khuyến khích phát triển thư viện ngoài công lập; hiện đại hoá </a:t>
            </a:r>
            <a:r>
              <a:rPr lang="vi-VN" sz="2100" b="1" kern="0" smtClean="0">
                <a:solidFill>
                  <a:srgbClr val="0000FF"/>
                </a:solidFill>
                <a:latin typeface="Arial" charset="0"/>
              </a:rPr>
              <a:t>hoạt động thư viện</a:t>
            </a:r>
            <a:r>
              <a:rPr lang="vi-VN" sz="2100" b="1" kern="0">
                <a:solidFill>
                  <a:srgbClr val="0000FF"/>
                </a:solidFill>
                <a:latin typeface="Arial" charset="0"/>
              </a:rPr>
              <a:t>, </a:t>
            </a:r>
            <a:r>
              <a:rPr lang="vi-VN" sz="2100" b="1" kern="0" smtClean="0">
                <a:solidFill>
                  <a:srgbClr val="0000FF"/>
                </a:solidFill>
                <a:latin typeface="Arial" charset="0"/>
              </a:rPr>
              <a:t>trong đó chú trọng ứng dụng công  </a:t>
            </a:r>
            <a:r>
              <a:rPr lang="vi-VN" sz="2100" b="1" kern="0">
                <a:solidFill>
                  <a:srgbClr val="0000FF"/>
                </a:solidFill>
                <a:latin typeface="Arial" charset="0"/>
              </a:rPr>
              <a:t>nghệ </a:t>
            </a:r>
            <a:r>
              <a:rPr lang="vi-VN" sz="2100" b="1" kern="0" smtClean="0">
                <a:solidFill>
                  <a:srgbClr val="0000FF"/>
                </a:solidFill>
                <a:latin typeface="Arial" charset="0"/>
              </a:rPr>
              <a:t>thông tin</a:t>
            </a:r>
            <a:r>
              <a:rPr lang="vi-VN" sz="2100" b="1" kern="0">
                <a:solidFill>
                  <a:srgbClr val="0000FF"/>
                </a:solidFill>
                <a:latin typeface="Arial" charset="0"/>
              </a:rPr>
              <a:t>, </a:t>
            </a:r>
            <a:r>
              <a:rPr lang="vi-VN" sz="2100" b="1" kern="0" smtClean="0">
                <a:solidFill>
                  <a:srgbClr val="0000FF"/>
                </a:solidFill>
                <a:latin typeface="Arial" charset="0"/>
              </a:rPr>
              <a:t>phát triển </a:t>
            </a:r>
            <a:r>
              <a:rPr lang="vi-VN" sz="2100" b="1" kern="0">
                <a:solidFill>
                  <a:srgbClr val="0000FF"/>
                </a:solidFill>
                <a:latin typeface="Arial" charset="0"/>
              </a:rPr>
              <a:t>thư viện số và đẩy mạnh liên thông thư viện.</a:t>
            </a:r>
            <a:endParaRPr lang="en-US" sz="2100" b="1" ker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algn="ctr"/>
            <a:r>
              <a:rPr lang="en-US" sz="2600" b="1" smtClean="0">
                <a:solidFill>
                  <a:srgbClr val="FF0000"/>
                </a:solidFill>
                <a:latin typeface="Arial" panose="020B0604020202020204" pitchFamily="34" charset="0"/>
                <a:cs typeface="Arial" panose="020B0604020202020204" pitchFamily="34" charset="0"/>
              </a:rPr>
              <a:t>SỰ CẦN THIẾT BAN HÀNH LUẬT</a:t>
            </a:r>
            <a:endParaRPr lang="en-US" sz="2600" b="1">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71569317"/>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457200" algn="just" eaLnBrk="1" hangingPunct="1">
              <a:lnSpc>
                <a:spcPct val="110000"/>
              </a:lnSpc>
              <a:spcBef>
                <a:spcPts val="1000"/>
              </a:spcBef>
              <a:spcAft>
                <a:spcPts val="0"/>
              </a:spcAft>
              <a:buClr>
                <a:srgbClr val="FF0000"/>
              </a:buClr>
              <a:buFont typeface="+mj-lt"/>
              <a:buAutoNum type="arabicPeriod"/>
              <a:defRPr/>
            </a:pPr>
            <a:r>
              <a:rPr lang="en-US" sz="2100" b="1" kern="0" smtClean="0">
                <a:solidFill>
                  <a:srgbClr val="0000FF"/>
                </a:solidFill>
                <a:latin typeface="Arial" charset="0"/>
              </a:rPr>
              <a:t>Hàng </a:t>
            </a:r>
            <a:r>
              <a:rPr lang="en-US" sz="2100" b="1" kern="0">
                <a:solidFill>
                  <a:srgbClr val="0000FF"/>
                </a:solidFill>
                <a:latin typeface="Arial" charset="0"/>
              </a:rPr>
              <a:t>năm, Nhà nước bố trí ngân sách để thực hiện chính sách về người khuyết </a:t>
            </a:r>
            <a:r>
              <a:rPr lang="en-US" sz="2100" b="1" kern="0" smtClean="0">
                <a:solidFill>
                  <a:srgbClr val="0000FF"/>
                </a:solidFill>
                <a:latin typeface="Arial" charset="0"/>
              </a:rPr>
              <a:t>tật.</a:t>
            </a:r>
          </a:p>
          <a:p>
            <a:pPr marL="579438" indent="-457200" algn="just" eaLnBrk="1" hangingPunct="1">
              <a:lnSpc>
                <a:spcPct val="110000"/>
              </a:lnSpc>
              <a:spcBef>
                <a:spcPts val="1000"/>
              </a:spcBef>
              <a:spcAft>
                <a:spcPts val="0"/>
              </a:spcAft>
              <a:buClr>
                <a:srgbClr val="FF0000"/>
              </a:buClr>
              <a:buFont typeface="+mj-lt"/>
              <a:buAutoNum type="arabicPeriod"/>
              <a:defRPr/>
            </a:pPr>
            <a:r>
              <a:rPr lang="en-US" sz="2100" b="1" kern="0" smtClean="0">
                <a:solidFill>
                  <a:srgbClr val="0000FF"/>
                </a:solidFill>
                <a:latin typeface="Arial" charset="0"/>
              </a:rPr>
              <a:t>Phòng </a:t>
            </a:r>
            <a:r>
              <a:rPr lang="en-US" sz="2100" b="1" kern="0">
                <a:solidFill>
                  <a:srgbClr val="0000FF"/>
                </a:solidFill>
                <a:latin typeface="Arial" charset="0"/>
              </a:rPr>
              <a:t>ngừa, giảm thiểu khuyết tật bẩm sinh, khuyết tật do tai nạn thương tích, bệnh tật và nguy cơ khác dẫn đến khuyết </a:t>
            </a:r>
            <a:r>
              <a:rPr lang="en-US" sz="2100" b="1" kern="0" smtClean="0">
                <a:solidFill>
                  <a:srgbClr val="0000FF"/>
                </a:solidFill>
                <a:latin typeface="Arial" charset="0"/>
              </a:rPr>
              <a:t>tật.</a:t>
            </a:r>
          </a:p>
          <a:p>
            <a:pPr marL="579438" indent="-457200" algn="just" eaLnBrk="1" hangingPunct="1">
              <a:lnSpc>
                <a:spcPct val="110000"/>
              </a:lnSpc>
              <a:spcBef>
                <a:spcPts val="1000"/>
              </a:spcBef>
              <a:spcAft>
                <a:spcPts val="0"/>
              </a:spcAft>
              <a:buClr>
                <a:srgbClr val="FF0000"/>
              </a:buClr>
              <a:buFont typeface="+mj-lt"/>
              <a:buAutoNum type="arabicPeriod"/>
              <a:defRPr/>
            </a:pPr>
            <a:r>
              <a:rPr lang="en-US" sz="2100" b="1" kern="0" smtClean="0">
                <a:solidFill>
                  <a:srgbClr val="0000FF"/>
                </a:solidFill>
                <a:latin typeface="Arial" charset="0"/>
              </a:rPr>
              <a:t>Bảo </a:t>
            </a:r>
            <a:r>
              <a:rPr lang="en-US" sz="2100" b="1" kern="0">
                <a:solidFill>
                  <a:srgbClr val="0000FF"/>
                </a:solidFill>
                <a:latin typeface="Arial" charset="0"/>
              </a:rPr>
              <a:t>trợ xã hội; trợ giúp người khuyết tật trong chăm sóc sức khỏe, giáo dục, dạy nghề, việc làm, văn hóa, thể thao, giải trí, tiếp cận công trình công cộng và công nghệ thông tin, tham gia giao thông; ưu tiên thực hiện chính sách bảo trợ xã hội và hỗ trợ người khuyết tật là trẻ em, người cao </a:t>
            </a:r>
            <a:r>
              <a:rPr lang="en-US" sz="2100" b="1" kern="0" smtClean="0">
                <a:solidFill>
                  <a:srgbClr val="0000FF"/>
                </a:solidFill>
                <a:latin typeface="Arial" charset="0"/>
              </a:rPr>
              <a:t>tuổi.</a:t>
            </a:r>
          </a:p>
          <a:p>
            <a:pPr marL="579438" indent="-457200" algn="just" eaLnBrk="1" hangingPunct="1">
              <a:lnSpc>
                <a:spcPct val="110000"/>
              </a:lnSpc>
              <a:spcBef>
                <a:spcPts val="1000"/>
              </a:spcBef>
              <a:spcAft>
                <a:spcPts val="0"/>
              </a:spcAft>
              <a:buClr>
                <a:srgbClr val="FF0000"/>
              </a:buClr>
              <a:buFont typeface="+mj-lt"/>
              <a:buAutoNum type="arabicPeriod"/>
              <a:defRPr/>
            </a:pPr>
            <a:r>
              <a:rPr lang="en-US" sz="2100" b="1" kern="0" smtClean="0">
                <a:solidFill>
                  <a:srgbClr val="0000FF"/>
                </a:solidFill>
                <a:latin typeface="Arial" charset="0"/>
              </a:rPr>
              <a:t>Lồng </a:t>
            </a:r>
            <a:r>
              <a:rPr lang="en-US" sz="2100" b="1" kern="0">
                <a:solidFill>
                  <a:srgbClr val="0000FF"/>
                </a:solidFill>
                <a:latin typeface="Arial" charset="0"/>
              </a:rPr>
              <a:t>ghép chính sách về người khuyết tật trong chính sách phát triển kinh tế - xã </a:t>
            </a:r>
            <a:r>
              <a:rPr lang="en-US" sz="2100" b="1" kern="0" smtClean="0">
                <a:solidFill>
                  <a:srgbClr val="0000FF"/>
                </a:solidFill>
                <a:latin typeface="Arial" charset="0"/>
              </a:rPr>
              <a:t>hội.</a:t>
            </a:r>
          </a:p>
          <a:p>
            <a:pPr marL="579438" indent="-457200" algn="just" eaLnBrk="1" hangingPunct="1">
              <a:lnSpc>
                <a:spcPct val="110000"/>
              </a:lnSpc>
              <a:spcBef>
                <a:spcPts val="1000"/>
              </a:spcBef>
              <a:spcAft>
                <a:spcPts val="0"/>
              </a:spcAft>
              <a:buClr>
                <a:srgbClr val="FF0000"/>
              </a:buClr>
              <a:buFont typeface="+mj-lt"/>
              <a:buAutoNum type="arabicPeriod"/>
              <a:defRPr/>
            </a:pPr>
            <a:r>
              <a:rPr lang="en-US" sz="2100" b="1" kern="0" smtClean="0">
                <a:solidFill>
                  <a:srgbClr val="0000FF"/>
                </a:solidFill>
                <a:latin typeface="Arial" charset="0"/>
              </a:rPr>
              <a:t>Tạo </a:t>
            </a:r>
            <a:r>
              <a:rPr lang="en-US" sz="2100" b="1" kern="0">
                <a:solidFill>
                  <a:srgbClr val="0000FF"/>
                </a:solidFill>
                <a:latin typeface="Arial" charset="0"/>
              </a:rPr>
              <a:t>điều kiện để người khuyết tật được chỉnh hình, phục hồi chức năng; khắc phục khó khăn, sống độc lập và hòa nhập cộng </a:t>
            </a:r>
            <a:r>
              <a:rPr lang="en-US" sz="2100" b="1" kern="0" smtClean="0">
                <a:solidFill>
                  <a:srgbClr val="0000FF"/>
                </a:solidFill>
                <a:latin typeface="Arial" charset="0"/>
              </a:rPr>
              <a:t>đồng.</a:t>
            </a:r>
            <a:endParaRPr lang="en-US" sz="2100" b="1" ker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algn="ctr"/>
            <a:r>
              <a:rPr lang="en-US" sz="2400" b="1" smtClean="0">
                <a:solidFill>
                  <a:srgbClr val="FF0000"/>
                </a:solidFill>
                <a:latin typeface="Arial" panose="020B0604020202020204" pitchFamily="34" charset="0"/>
                <a:cs typeface="Arial" panose="020B0604020202020204" pitchFamily="34" charset="0"/>
              </a:rPr>
              <a:t>Điều </a:t>
            </a:r>
            <a:r>
              <a:rPr lang="en-US" sz="2400" b="1">
                <a:solidFill>
                  <a:srgbClr val="FF0000"/>
                </a:solidFill>
                <a:latin typeface="Arial" panose="020B0604020202020204" pitchFamily="34" charset="0"/>
                <a:cs typeface="Arial" panose="020B0604020202020204" pitchFamily="34" charset="0"/>
              </a:rPr>
              <a:t>5. Chính sách của Nhà nước về người khuyết tật</a:t>
            </a:r>
          </a:p>
        </p:txBody>
      </p:sp>
    </p:spTree>
    <p:extLst>
      <p:ext uri="{BB962C8B-B14F-4D97-AF65-F5344CB8AC3E}">
        <p14:creationId xmlns:p14="http://schemas.microsoft.com/office/powerpoint/2010/main" val="1418197595"/>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457200" algn="just" eaLnBrk="1" hangingPunct="1">
              <a:lnSpc>
                <a:spcPct val="114000"/>
              </a:lnSpc>
              <a:spcBef>
                <a:spcPts val="1200"/>
              </a:spcBef>
              <a:spcAft>
                <a:spcPts val="0"/>
              </a:spcAft>
              <a:buClr>
                <a:srgbClr val="FF0000"/>
              </a:buClr>
              <a:buFont typeface="+mj-lt"/>
              <a:buAutoNum type="arabicPeriod" startAt="6"/>
              <a:defRPr/>
            </a:pPr>
            <a:r>
              <a:rPr lang="en-US" sz="2100" b="1" kern="0" smtClean="0">
                <a:solidFill>
                  <a:srgbClr val="0000FF"/>
                </a:solidFill>
                <a:latin typeface="Arial" charset="0"/>
              </a:rPr>
              <a:t>Đào </a:t>
            </a:r>
            <a:r>
              <a:rPr lang="en-US" sz="2100" b="1" kern="0">
                <a:solidFill>
                  <a:srgbClr val="0000FF"/>
                </a:solidFill>
                <a:latin typeface="Arial" charset="0"/>
              </a:rPr>
              <a:t>tạo, bồi dưỡng người làm công tác tư vấn, chăm sóc người khuyết </a:t>
            </a:r>
            <a:r>
              <a:rPr lang="en-US" sz="2100" b="1" kern="0" smtClean="0">
                <a:solidFill>
                  <a:srgbClr val="0000FF"/>
                </a:solidFill>
                <a:latin typeface="Arial" charset="0"/>
              </a:rPr>
              <a:t>tật.</a:t>
            </a:r>
          </a:p>
          <a:p>
            <a:pPr marL="579438" indent="-457200" algn="just" eaLnBrk="1" hangingPunct="1">
              <a:lnSpc>
                <a:spcPct val="114000"/>
              </a:lnSpc>
              <a:spcBef>
                <a:spcPts val="1200"/>
              </a:spcBef>
              <a:spcAft>
                <a:spcPts val="0"/>
              </a:spcAft>
              <a:buClr>
                <a:srgbClr val="FF0000"/>
              </a:buClr>
              <a:buFont typeface="+mj-lt"/>
              <a:buAutoNum type="arabicPeriod" startAt="6"/>
              <a:defRPr/>
            </a:pPr>
            <a:r>
              <a:rPr lang="en-US" sz="2100" b="1" kern="0" smtClean="0">
                <a:solidFill>
                  <a:srgbClr val="0000FF"/>
                </a:solidFill>
                <a:latin typeface="Arial" charset="0"/>
              </a:rPr>
              <a:t>Khuyến </a:t>
            </a:r>
            <a:r>
              <a:rPr lang="en-US" sz="2100" b="1" kern="0">
                <a:solidFill>
                  <a:srgbClr val="0000FF"/>
                </a:solidFill>
                <a:latin typeface="Arial" charset="0"/>
              </a:rPr>
              <a:t>khích hoạt động trợ giúp người khuyết </a:t>
            </a:r>
            <a:r>
              <a:rPr lang="en-US" sz="2100" b="1" kern="0" smtClean="0">
                <a:solidFill>
                  <a:srgbClr val="0000FF"/>
                </a:solidFill>
                <a:latin typeface="Arial" charset="0"/>
              </a:rPr>
              <a:t>tật.</a:t>
            </a:r>
          </a:p>
          <a:p>
            <a:pPr marL="579438" indent="-457200" algn="just" eaLnBrk="1" hangingPunct="1">
              <a:lnSpc>
                <a:spcPct val="114000"/>
              </a:lnSpc>
              <a:spcBef>
                <a:spcPts val="1200"/>
              </a:spcBef>
              <a:spcAft>
                <a:spcPts val="0"/>
              </a:spcAft>
              <a:buClr>
                <a:srgbClr val="FF0000"/>
              </a:buClr>
              <a:buFont typeface="+mj-lt"/>
              <a:buAutoNum type="arabicPeriod" startAt="6"/>
              <a:defRPr/>
            </a:pPr>
            <a:r>
              <a:rPr lang="en-US" sz="2100" b="1" kern="0" smtClean="0">
                <a:solidFill>
                  <a:srgbClr val="0000FF"/>
                </a:solidFill>
                <a:latin typeface="Arial" charset="0"/>
              </a:rPr>
              <a:t>Tạo </a:t>
            </a:r>
            <a:r>
              <a:rPr lang="en-US" sz="2100" b="1" kern="0">
                <a:solidFill>
                  <a:srgbClr val="0000FF"/>
                </a:solidFill>
                <a:latin typeface="Arial" charset="0"/>
              </a:rPr>
              <a:t>điều kiện để tổ chức của người khuyết tật, tổ chức vì người khuyết tật hoạt </a:t>
            </a:r>
            <a:r>
              <a:rPr lang="en-US" sz="2100" b="1" kern="0" smtClean="0">
                <a:solidFill>
                  <a:srgbClr val="0000FF"/>
                </a:solidFill>
                <a:latin typeface="Arial" charset="0"/>
              </a:rPr>
              <a:t>động.</a:t>
            </a:r>
          </a:p>
          <a:p>
            <a:pPr marL="579438" indent="-457200" algn="just" eaLnBrk="1" hangingPunct="1">
              <a:lnSpc>
                <a:spcPct val="114000"/>
              </a:lnSpc>
              <a:spcBef>
                <a:spcPts val="1200"/>
              </a:spcBef>
              <a:spcAft>
                <a:spcPts val="0"/>
              </a:spcAft>
              <a:buClr>
                <a:srgbClr val="FF0000"/>
              </a:buClr>
              <a:buFont typeface="+mj-lt"/>
              <a:buAutoNum type="arabicPeriod" startAt="6"/>
              <a:defRPr/>
            </a:pPr>
            <a:r>
              <a:rPr lang="en-US" sz="2100" b="1" kern="0" smtClean="0">
                <a:solidFill>
                  <a:srgbClr val="0000FF"/>
                </a:solidFill>
                <a:latin typeface="Arial" charset="0"/>
              </a:rPr>
              <a:t>Khen </a:t>
            </a:r>
            <a:r>
              <a:rPr lang="en-US" sz="2100" b="1" kern="0">
                <a:solidFill>
                  <a:srgbClr val="0000FF"/>
                </a:solidFill>
                <a:latin typeface="Arial" charset="0"/>
              </a:rPr>
              <a:t>thưởng cơ quan, tổ chức, cá nhân có thành tích, đóng góp trong việc trợ giúp người khuyết </a:t>
            </a:r>
            <a:r>
              <a:rPr lang="en-US" sz="2100" b="1" kern="0" smtClean="0">
                <a:solidFill>
                  <a:srgbClr val="0000FF"/>
                </a:solidFill>
                <a:latin typeface="Arial" charset="0"/>
              </a:rPr>
              <a:t>tật.</a:t>
            </a:r>
          </a:p>
          <a:p>
            <a:pPr marL="579438" indent="-457200" algn="just" eaLnBrk="1" hangingPunct="1">
              <a:lnSpc>
                <a:spcPct val="114000"/>
              </a:lnSpc>
              <a:spcBef>
                <a:spcPts val="1200"/>
              </a:spcBef>
              <a:spcAft>
                <a:spcPts val="0"/>
              </a:spcAft>
              <a:buClr>
                <a:srgbClr val="FF0000"/>
              </a:buClr>
              <a:buFont typeface="+mj-lt"/>
              <a:buAutoNum type="arabicPeriod" startAt="6"/>
              <a:defRPr/>
            </a:pPr>
            <a:r>
              <a:rPr lang="en-US" sz="2100" b="1" kern="0" smtClean="0">
                <a:solidFill>
                  <a:srgbClr val="0000FF"/>
                </a:solidFill>
                <a:latin typeface="Arial" charset="0"/>
              </a:rPr>
              <a:t>Xử </a:t>
            </a:r>
            <a:r>
              <a:rPr lang="en-US" sz="2100" b="1" kern="0">
                <a:solidFill>
                  <a:srgbClr val="0000FF"/>
                </a:solidFill>
                <a:latin typeface="Arial" charset="0"/>
              </a:rPr>
              <a:t>lý nghiêm minh cơ quan, tổ chức, cá nhân có hành vi vi phạm quy định của Luật này và quy định khác của pháp luật có liên quan</a:t>
            </a:r>
            <a:r>
              <a:rPr lang="en-US" sz="2100" b="1" kern="0" smtClean="0">
                <a:solidFill>
                  <a:srgbClr val="0000FF"/>
                </a:solidFill>
                <a:latin typeface="Arial" charset="0"/>
              </a:rPr>
              <a:t>.</a:t>
            </a:r>
            <a:endParaRPr lang="en-US" sz="2100" b="1" ker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algn="ctr"/>
            <a:r>
              <a:rPr lang="en-US" sz="2400" b="1" smtClean="0">
                <a:solidFill>
                  <a:srgbClr val="FF0000"/>
                </a:solidFill>
                <a:latin typeface="Arial" panose="020B0604020202020204" pitchFamily="34" charset="0"/>
                <a:cs typeface="Arial" panose="020B0604020202020204" pitchFamily="34" charset="0"/>
              </a:rPr>
              <a:t>Điều </a:t>
            </a:r>
            <a:r>
              <a:rPr lang="en-US" sz="2400" b="1">
                <a:solidFill>
                  <a:srgbClr val="FF0000"/>
                </a:solidFill>
                <a:latin typeface="Arial" panose="020B0604020202020204" pitchFamily="34" charset="0"/>
                <a:cs typeface="Arial" panose="020B0604020202020204" pitchFamily="34" charset="0"/>
              </a:rPr>
              <a:t>5. Chính sách của Nhà nước về người khuyết tật</a:t>
            </a:r>
          </a:p>
        </p:txBody>
      </p:sp>
    </p:spTree>
    <p:extLst>
      <p:ext uri="{BB962C8B-B14F-4D97-AF65-F5344CB8AC3E}">
        <p14:creationId xmlns:p14="http://schemas.microsoft.com/office/powerpoint/2010/main" val="386431873"/>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457200" algn="just" eaLnBrk="1" hangingPunct="1">
              <a:lnSpc>
                <a:spcPct val="114000"/>
              </a:lnSpc>
              <a:spcBef>
                <a:spcPts val="1200"/>
              </a:spcBef>
              <a:spcAft>
                <a:spcPts val="0"/>
              </a:spcAft>
              <a:buClr>
                <a:srgbClr val="FF0000"/>
              </a:buClr>
              <a:buFont typeface="+mj-lt"/>
              <a:buAutoNum type="arabicPeriod"/>
              <a:defRPr/>
            </a:pPr>
            <a:r>
              <a:rPr lang="en-US" sz="2200" b="1" kern="0" smtClean="0">
                <a:solidFill>
                  <a:srgbClr val="0000FF"/>
                </a:solidFill>
                <a:latin typeface="Arial" charset="0"/>
              </a:rPr>
              <a:t>Nhà </a:t>
            </a:r>
            <a:r>
              <a:rPr lang="en-US" sz="2200" b="1" kern="0">
                <a:solidFill>
                  <a:srgbClr val="0000FF"/>
                </a:solidFill>
                <a:latin typeface="Arial" charset="0"/>
              </a:rPr>
              <a:t>nước khuyến khích tổ chức, cá nhân đầu tư, tài trợ, trợ giúp về tài chính, kỹ thuật để thực hiện hoạt động chỉnh hình, phục hồi chức năng, chăm sóc, giáo dục, dạy nghề, tạo việc làm, cung cấp dịch vụ khác trợ giúp người khuyết </a:t>
            </a:r>
            <a:r>
              <a:rPr lang="en-US" sz="2200" b="1" kern="0" smtClean="0">
                <a:solidFill>
                  <a:srgbClr val="0000FF"/>
                </a:solidFill>
                <a:latin typeface="Arial" charset="0"/>
              </a:rPr>
              <a:t>tật.</a:t>
            </a:r>
          </a:p>
          <a:p>
            <a:pPr marL="579438" indent="-457200" algn="just" eaLnBrk="1" hangingPunct="1">
              <a:lnSpc>
                <a:spcPct val="114000"/>
              </a:lnSpc>
              <a:spcBef>
                <a:spcPts val="1200"/>
              </a:spcBef>
              <a:spcAft>
                <a:spcPts val="0"/>
              </a:spcAft>
              <a:buClr>
                <a:srgbClr val="FF0000"/>
              </a:buClr>
              <a:buFont typeface="+mj-lt"/>
              <a:buAutoNum type="arabicPeriod"/>
              <a:defRPr/>
            </a:pPr>
            <a:r>
              <a:rPr lang="en-US" sz="2200" b="1" kern="0" smtClean="0">
                <a:solidFill>
                  <a:srgbClr val="0000FF"/>
                </a:solidFill>
                <a:latin typeface="Arial" charset="0"/>
              </a:rPr>
              <a:t>Tổ </a:t>
            </a:r>
            <a:r>
              <a:rPr lang="en-US" sz="2200" b="1" kern="0">
                <a:solidFill>
                  <a:srgbClr val="0000FF"/>
                </a:solidFill>
                <a:latin typeface="Arial" charset="0"/>
              </a:rPr>
              <a:t>chức, cá nhân đầu tư xây dựng cơ sở chỉnh hình, phục hồi chức năng, chăm sóc, giáo dục, dạy nghề, tạo việc làm hoặc cơ sở cung cấp dịch vụ khác trợ giúp người khuyết tật được hưởng chính sách ưu đãi xã hội hóa theo quy định của pháp luật</a:t>
            </a:r>
            <a:r>
              <a:rPr lang="en-US" sz="2200" b="1" kern="0" smtClean="0">
                <a:solidFill>
                  <a:srgbClr val="0000FF"/>
                </a:solidFill>
                <a:latin typeface="Arial" charset="0"/>
              </a:rPr>
              <a:t>.</a:t>
            </a:r>
            <a:endParaRPr lang="en-US" sz="2200" b="1" ker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algn="ctr"/>
            <a:r>
              <a:rPr lang="en-US" sz="2400" b="1" smtClean="0">
                <a:solidFill>
                  <a:srgbClr val="FF0000"/>
                </a:solidFill>
                <a:latin typeface="Arial" panose="020B0604020202020204" pitchFamily="34" charset="0"/>
                <a:cs typeface="Arial" panose="020B0604020202020204" pitchFamily="34" charset="0"/>
              </a:rPr>
              <a:t>Điều </a:t>
            </a:r>
            <a:r>
              <a:rPr lang="en-US" sz="2400" b="1">
                <a:solidFill>
                  <a:srgbClr val="FF0000"/>
                </a:solidFill>
                <a:latin typeface="Arial" panose="020B0604020202020204" pitchFamily="34" charset="0"/>
                <a:cs typeface="Arial" panose="020B0604020202020204" pitchFamily="34" charset="0"/>
              </a:rPr>
              <a:t>6. Xã hội hóa hoạt động trợ giúp người khuyết tật</a:t>
            </a:r>
          </a:p>
        </p:txBody>
      </p:sp>
    </p:spTree>
    <p:extLst>
      <p:ext uri="{BB962C8B-B14F-4D97-AF65-F5344CB8AC3E}">
        <p14:creationId xmlns:p14="http://schemas.microsoft.com/office/powerpoint/2010/main" val="3687935648"/>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457200" algn="just" eaLnBrk="1" hangingPunct="1">
              <a:lnSpc>
                <a:spcPct val="114000"/>
              </a:lnSpc>
              <a:spcBef>
                <a:spcPts val="1200"/>
              </a:spcBef>
              <a:spcAft>
                <a:spcPts val="0"/>
              </a:spcAft>
              <a:buClr>
                <a:srgbClr val="FF0000"/>
              </a:buClr>
              <a:buFont typeface="+mj-lt"/>
              <a:buAutoNum type="arabicPeriod"/>
              <a:defRPr/>
            </a:pPr>
            <a:r>
              <a:rPr lang="en-US" sz="2200" b="1" kern="0" smtClean="0">
                <a:solidFill>
                  <a:srgbClr val="0000FF"/>
                </a:solidFill>
                <a:latin typeface="Arial" charset="0"/>
              </a:rPr>
              <a:t>Cơ </a:t>
            </a:r>
            <a:r>
              <a:rPr lang="en-US" sz="2200" b="1" kern="0">
                <a:solidFill>
                  <a:srgbClr val="0000FF"/>
                </a:solidFill>
                <a:latin typeface="Arial" charset="0"/>
              </a:rPr>
              <a:t>quan, tổ chức trong phạm vi nhiệm vụ, quyền hạn của mình có trách nhiệm chăm sóc, bảo vệ quyền, lợi ích hợp pháp của người khuyết </a:t>
            </a:r>
            <a:r>
              <a:rPr lang="en-US" sz="2200" b="1" kern="0" smtClean="0">
                <a:solidFill>
                  <a:srgbClr val="0000FF"/>
                </a:solidFill>
                <a:latin typeface="Arial" charset="0"/>
              </a:rPr>
              <a:t>tật.</a:t>
            </a:r>
          </a:p>
          <a:p>
            <a:pPr marL="579438" indent="-457200" algn="just" eaLnBrk="1" hangingPunct="1">
              <a:lnSpc>
                <a:spcPct val="114000"/>
              </a:lnSpc>
              <a:spcBef>
                <a:spcPts val="1200"/>
              </a:spcBef>
              <a:spcAft>
                <a:spcPts val="0"/>
              </a:spcAft>
              <a:buClr>
                <a:srgbClr val="FF0000"/>
              </a:buClr>
              <a:buFont typeface="+mj-lt"/>
              <a:buAutoNum type="arabicPeriod"/>
              <a:defRPr/>
            </a:pPr>
            <a:r>
              <a:rPr lang="en-US" sz="2200" b="1" kern="0" smtClean="0">
                <a:solidFill>
                  <a:srgbClr val="0000FF"/>
                </a:solidFill>
                <a:latin typeface="Arial" charset="0"/>
              </a:rPr>
              <a:t>Mặt </a:t>
            </a:r>
            <a:r>
              <a:rPr lang="en-US" sz="2200" b="1" kern="0">
                <a:solidFill>
                  <a:srgbClr val="0000FF"/>
                </a:solidFill>
                <a:latin typeface="Arial" charset="0"/>
              </a:rPr>
              <a:t>trận Tổ quốc Việt Nam và các tổ chức thành viên có trách nhiệm vận động xã hội trợ giúp người khuyết tật tiếp cận dịch vụ xã hội, sống hòa nhập cộng đồng; tham gia xây dựng, giám sát thực hiện chính sách, pháp luật và chương trình, đề án trợ giúp người khuyết </a:t>
            </a:r>
            <a:r>
              <a:rPr lang="en-US" sz="2200" b="1" kern="0" smtClean="0">
                <a:solidFill>
                  <a:srgbClr val="0000FF"/>
                </a:solidFill>
                <a:latin typeface="Arial" charset="0"/>
              </a:rPr>
              <a:t>tật.</a:t>
            </a:r>
          </a:p>
          <a:p>
            <a:pPr marL="579438" indent="-457200" algn="just" eaLnBrk="1" hangingPunct="1">
              <a:lnSpc>
                <a:spcPct val="114000"/>
              </a:lnSpc>
              <a:spcBef>
                <a:spcPts val="1200"/>
              </a:spcBef>
              <a:spcAft>
                <a:spcPts val="0"/>
              </a:spcAft>
              <a:buClr>
                <a:srgbClr val="FF0000"/>
              </a:buClr>
              <a:buFont typeface="+mj-lt"/>
              <a:buAutoNum type="arabicPeriod"/>
              <a:defRPr/>
            </a:pPr>
            <a:r>
              <a:rPr lang="en-US" sz="2200" b="1" kern="0" smtClean="0">
                <a:solidFill>
                  <a:srgbClr val="0000FF"/>
                </a:solidFill>
                <a:latin typeface="Arial" charset="0"/>
              </a:rPr>
              <a:t>Mọi </a:t>
            </a:r>
            <a:r>
              <a:rPr lang="en-US" sz="2200" b="1" kern="0">
                <a:solidFill>
                  <a:srgbClr val="0000FF"/>
                </a:solidFill>
                <a:latin typeface="Arial" charset="0"/>
              </a:rPr>
              <a:t>cá nhân có trách nhiệm tôn trọng, trợ giúp và giúp đỡ người khuyết tật</a:t>
            </a:r>
            <a:r>
              <a:rPr lang="en-US" sz="2200" b="1" kern="0" smtClean="0">
                <a:solidFill>
                  <a:srgbClr val="0000FF"/>
                </a:solidFill>
                <a:latin typeface="Arial" charset="0"/>
              </a:rPr>
              <a:t>.</a:t>
            </a:r>
            <a:endParaRPr lang="en-US" sz="2200" b="1" ker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algn="ctr"/>
            <a:r>
              <a:rPr lang="en-US" sz="2400" b="1" smtClean="0">
                <a:solidFill>
                  <a:srgbClr val="FF0000"/>
                </a:solidFill>
                <a:latin typeface="Arial" panose="020B0604020202020204" pitchFamily="34" charset="0"/>
                <a:cs typeface="Arial" panose="020B0604020202020204" pitchFamily="34" charset="0"/>
              </a:rPr>
              <a:t>Điều </a:t>
            </a:r>
            <a:r>
              <a:rPr lang="en-US" sz="2400" b="1">
                <a:solidFill>
                  <a:srgbClr val="FF0000"/>
                </a:solidFill>
                <a:latin typeface="Arial" panose="020B0604020202020204" pitchFamily="34" charset="0"/>
                <a:cs typeface="Arial" panose="020B0604020202020204" pitchFamily="34" charset="0"/>
              </a:rPr>
              <a:t>7. Trách nhiệm của cơ quan, tổ chức và cá nhân</a:t>
            </a:r>
          </a:p>
        </p:txBody>
      </p:sp>
    </p:spTree>
    <p:extLst>
      <p:ext uri="{BB962C8B-B14F-4D97-AF65-F5344CB8AC3E}">
        <p14:creationId xmlns:p14="http://schemas.microsoft.com/office/powerpoint/2010/main" val="4006333697"/>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457200" algn="just" eaLnBrk="1" hangingPunct="1">
              <a:lnSpc>
                <a:spcPct val="110000"/>
              </a:lnSpc>
              <a:spcBef>
                <a:spcPts val="1200"/>
              </a:spcBef>
              <a:spcAft>
                <a:spcPts val="0"/>
              </a:spcAft>
              <a:buClr>
                <a:srgbClr val="FF0000"/>
              </a:buClr>
              <a:buFont typeface="+mj-lt"/>
              <a:buAutoNum type="arabicPeriod"/>
              <a:defRPr/>
            </a:pPr>
            <a:r>
              <a:rPr lang="en-US" sz="2100" b="1" kern="0" smtClean="0">
                <a:solidFill>
                  <a:srgbClr val="0000FF"/>
                </a:solidFill>
                <a:latin typeface="Arial" charset="0"/>
              </a:rPr>
              <a:t>Gia </a:t>
            </a:r>
            <a:r>
              <a:rPr lang="en-US" sz="2100" b="1" kern="0">
                <a:solidFill>
                  <a:srgbClr val="0000FF"/>
                </a:solidFill>
                <a:latin typeface="Arial" charset="0"/>
              </a:rPr>
              <a:t>đình có trách nhiệm giáo dục, tạo điều kiện để thành viên gia đình nâng cao nhận thức về vấn đề khuyết tật; thực hiện các biện pháp phòng ngừa, giảm thiểu khuyết tật bẩm sinh, khuyết tật do tai nạn thương tích, bệnh tật và nguy cơ khác dẫn đến khuyết </a:t>
            </a:r>
            <a:r>
              <a:rPr lang="en-US" sz="2100" b="1" kern="0" smtClean="0">
                <a:solidFill>
                  <a:srgbClr val="0000FF"/>
                </a:solidFill>
                <a:latin typeface="Arial" charset="0"/>
              </a:rPr>
              <a:t>tật.</a:t>
            </a:r>
          </a:p>
          <a:p>
            <a:pPr marL="579438" indent="-457200" algn="just" eaLnBrk="1" hangingPunct="1">
              <a:lnSpc>
                <a:spcPct val="110000"/>
              </a:lnSpc>
              <a:spcBef>
                <a:spcPts val="1200"/>
              </a:spcBef>
              <a:spcAft>
                <a:spcPts val="0"/>
              </a:spcAft>
              <a:buClr>
                <a:srgbClr val="FF0000"/>
              </a:buClr>
              <a:buFont typeface="+mj-lt"/>
              <a:buAutoNum type="arabicPeriod"/>
              <a:defRPr/>
            </a:pPr>
            <a:r>
              <a:rPr lang="en-US" sz="2100" b="1" kern="0" smtClean="0">
                <a:solidFill>
                  <a:srgbClr val="0000FF"/>
                </a:solidFill>
                <a:latin typeface="Arial" charset="0"/>
              </a:rPr>
              <a:t>Gia </a:t>
            </a:r>
            <a:r>
              <a:rPr lang="en-US" sz="2100" b="1" kern="0">
                <a:solidFill>
                  <a:srgbClr val="0000FF"/>
                </a:solidFill>
                <a:latin typeface="Arial" charset="0"/>
              </a:rPr>
              <a:t>đình người khuyết tật có trách nhiệm sau </a:t>
            </a:r>
            <a:r>
              <a:rPr lang="en-US" sz="2100" b="1" kern="0" smtClean="0">
                <a:solidFill>
                  <a:srgbClr val="0000FF"/>
                </a:solidFill>
                <a:latin typeface="Arial" charset="0"/>
              </a:rPr>
              <a:t>đây:</a:t>
            </a:r>
          </a:p>
          <a:p>
            <a:pPr marL="579438" indent="-457200" algn="just" eaLnBrk="1" hangingPunct="1">
              <a:lnSpc>
                <a:spcPct val="110000"/>
              </a:lnSpc>
              <a:spcBef>
                <a:spcPts val="1200"/>
              </a:spcBef>
              <a:spcAft>
                <a:spcPts val="0"/>
              </a:spcAft>
              <a:buClr>
                <a:srgbClr val="FF0000"/>
              </a:buClr>
              <a:buFont typeface="+mj-lt"/>
              <a:buAutoNum type="alphaLcParenR"/>
              <a:defRPr/>
            </a:pPr>
            <a:r>
              <a:rPr lang="en-US" sz="2100" b="1" kern="0" smtClean="0">
                <a:solidFill>
                  <a:srgbClr val="0000FF"/>
                </a:solidFill>
                <a:latin typeface="Arial" charset="0"/>
              </a:rPr>
              <a:t>Bảo </a:t>
            </a:r>
            <a:r>
              <a:rPr lang="en-US" sz="2100" b="1" kern="0">
                <a:solidFill>
                  <a:srgbClr val="0000FF"/>
                </a:solidFill>
                <a:latin typeface="Arial" charset="0"/>
              </a:rPr>
              <a:t>vệ, nuôi dưỡng, chăm sóc người khuyết </a:t>
            </a:r>
            <a:r>
              <a:rPr lang="en-US" sz="2100" b="1" kern="0" smtClean="0">
                <a:solidFill>
                  <a:srgbClr val="0000FF"/>
                </a:solidFill>
                <a:latin typeface="Arial" charset="0"/>
              </a:rPr>
              <a:t>tật;</a:t>
            </a:r>
          </a:p>
          <a:p>
            <a:pPr marL="579438" indent="-457200" algn="just" eaLnBrk="1" hangingPunct="1">
              <a:lnSpc>
                <a:spcPct val="110000"/>
              </a:lnSpc>
              <a:spcBef>
                <a:spcPts val="1200"/>
              </a:spcBef>
              <a:spcAft>
                <a:spcPts val="0"/>
              </a:spcAft>
              <a:buClr>
                <a:srgbClr val="FF0000"/>
              </a:buClr>
              <a:buFont typeface="+mj-lt"/>
              <a:buAutoNum type="alphaLcParenR"/>
              <a:defRPr/>
            </a:pPr>
            <a:r>
              <a:rPr lang="en-US" sz="2100" b="1" kern="0" smtClean="0">
                <a:solidFill>
                  <a:srgbClr val="0000FF"/>
                </a:solidFill>
                <a:latin typeface="Arial" charset="0"/>
              </a:rPr>
              <a:t>Tạo </a:t>
            </a:r>
            <a:r>
              <a:rPr lang="en-US" sz="2100" b="1" kern="0">
                <a:solidFill>
                  <a:srgbClr val="0000FF"/>
                </a:solidFill>
                <a:latin typeface="Arial" charset="0"/>
              </a:rPr>
              <a:t>điều kiện để người khuyết tật được chăm sóc sức khỏe và thực hiện quyền, nghĩa vụ của </a:t>
            </a:r>
            <a:r>
              <a:rPr lang="en-US" sz="2100" b="1" kern="0" smtClean="0">
                <a:solidFill>
                  <a:srgbClr val="0000FF"/>
                </a:solidFill>
                <a:latin typeface="Arial" charset="0"/>
              </a:rPr>
              <a:t>mình;</a:t>
            </a:r>
          </a:p>
          <a:p>
            <a:pPr marL="579438" indent="-457200" algn="just" eaLnBrk="1" hangingPunct="1">
              <a:lnSpc>
                <a:spcPct val="110000"/>
              </a:lnSpc>
              <a:spcBef>
                <a:spcPts val="1200"/>
              </a:spcBef>
              <a:spcAft>
                <a:spcPts val="0"/>
              </a:spcAft>
              <a:buClr>
                <a:srgbClr val="FF0000"/>
              </a:buClr>
              <a:buFont typeface="+mj-lt"/>
              <a:buAutoNum type="alphaLcParenR"/>
              <a:defRPr/>
            </a:pPr>
            <a:r>
              <a:rPr lang="en-US" sz="2100" b="1" kern="0" smtClean="0">
                <a:solidFill>
                  <a:srgbClr val="0000FF"/>
                </a:solidFill>
                <a:latin typeface="Arial" charset="0"/>
              </a:rPr>
              <a:t>Tôn </a:t>
            </a:r>
            <a:r>
              <a:rPr lang="en-US" sz="2100" b="1" kern="0">
                <a:solidFill>
                  <a:srgbClr val="0000FF"/>
                </a:solidFill>
                <a:latin typeface="Arial" charset="0"/>
              </a:rPr>
              <a:t>trọng ý kiến của người khuyết tật trong việc quyết định những vấn đề liên quan đến cuộc sống của bản thân người khuyết tật và gia </a:t>
            </a:r>
            <a:r>
              <a:rPr lang="en-US" sz="2100" b="1" kern="0" smtClean="0">
                <a:solidFill>
                  <a:srgbClr val="0000FF"/>
                </a:solidFill>
                <a:latin typeface="Arial" charset="0"/>
              </a:rPr>
              <a:t>đình;</a:t>
            </a:r>
          </a:p>
          <a:p>
            <a:pPr marL="579438" indent="-457200" algn="just" eaLnBrk="1" hangingPunct="1">
              <a:lnSpc>
                <a:spcPct val="110000"/>
              </a:lnSpc>
              <a:spcBef>
                <a:spcPts val="1200"/>
              </a:spcBef>
              <a:spcAft>
                <a:spcPts val="0"/>
              </a:spcAft>
              <a:buClr>
                <a:srgbClr val="FF0000"/>
              </a:buClr>
              <a:buFont typeface="+mj-lt"/>
              <a:buAutoNum type="alphaLcParenR"/>
              <a:defRPr/>
            </a:pPr>
            <a:r>
              <a:rPr lang="en-US" sz="2100" b="1" kern="0" smtClean="0">
                <a:solidFill>
                  <a:srgbClr val="0000FF"/>
                </a:solidFill>
                <a:latin typeface="Arial" charset="0"/>
              </a:rPr>
              <a:t>Thực </a:t>
            </a:r>
            <a:r>
              <a:rPr lang="en-US" sz="2100" b="1" kern="0">
                <a:solidFill>
                  <a:srgbClr val="0000FF"/>
                </a:solidFill>
                <a:latin typeface="Arial" charset="0"/>
              </a:rPr>
              <a:t>hiện quy định tại khoản 1 Điều này</a:t>
            </a:r>
            <a:r>
              <a:rPr lang="en-US" sz="2100" b="1" kern="0" smtClean="0">
                <a:solidFill>
                  <a:srgbClr val="0000FF"/>
                </a:solidFill>
                <a:latin typeface="Arial" charset="0"/>
              </a:rPr>
              <a:t>.</a:t>
            </a:r>
            <a:endParaRPr lang="en-US" sz="2100" b="1" ker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algn="ctr"/>
            <a:r>
              <a:rPr lang="en-US" sz="2600" b="1" smtClean="0">
                <a:solidFill>
                  <a:srgbClr val="FF0000"/>
                </a:solidFill>
                <a:latin typeface="Arial" panose="020B0604020202020204" pitchFamily="34" charset="0"/>
                <a:cs typeface="Arial" panose="020B0604020202020204" pitchFamily="34" charset="0"/>
              </a:rPr>
              <a:t>Điều </a:t>
            </a:r>
            <a:r>
              <a:rPr lang="en-US" sz="2600" b="1">
                <a:solidFill>
                  <a:srgbClr val="FF0000"/>
                </a:solidFill>
                <a:latin typeface="Arial" panose="020B0604020202020204" pitchFamily="34" charset="0"/>
                <a:cs typeface="Arial" panose="020B0604020202020204" pitchFamily="34" charset="0"/>
              </a:rPr>
              <a:t>8. Trách nhiệm của gia đình</a:t>
            </a:r>
          </a:p>
        </p:txBody>
      </p:sp>
    </p:spTree>
    <p:extLst>
      <p:ext uri="{BB962C8B-B14F-4D97-AF65-F5344CB8AC3E}">
        <p14:creationId xmlns:p14="http://schemas.microsoft.com/office/powerpoint/2010/main" val="2579797156"/>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457200" algn="just" eaLnBrk="1" hangingPunct="1">
              <a:lnSpc>
                <a:spcPct val="114000"/>
              </a:lnSpc>
              <a:spcBef>
                <a:spcPts val="1200"/>
              </a:spcBef>
              <a:spcAft>
                <a:spcPts val="0"/>
              </a:spcAft>
              <a:buClr>
                <a:srgbClr val="FF0000"/>
              </a:buClr>
              <a:buFont typeface="+mj-lt"/>
              <a:buAutoNum type="arabicPeriod"/>
              <a:defRPr/>
            </a:pPr>
            <a:r>
              <a:rPr lang="en-US" sz="2300" b="1" kern="0" smtClean="0">
                <a:solidFill>
                  <a:srgbClr val="0000FF"/>
                </a:solidFill>
                <a:latin typeface="Arial" charset="0"/>
              </a:rPr>
              <a:t>Tổ </a:t>
            </a:r>
            <a:r>
              <a:rPr lang="en-US" sz="2300" b="1" kern="0">
                <a:solidFill>
                  <a:srgbClr val="0000FF"/>
                </a:solidFill>
                <a:latin typeface="Arial" charset="0"/>
              </a:rPr>
              <a:t>chức của người khuyết tật là tổ chức xã hội được thành lập và hoạt động theo quy định của pháp luật để đại diện cho quyền, lợi ích hợp pháp của hội viên là người khuyết tật, tham gia xây dựng, giám sát thực hiện chính sách, pháp luật đối với người khuyết </a:t>
            </a:r>
            <a:r>
              <a:rPr lang="en-US" sz="2300" b="1" kern="0" smtClean="0">
                <a:solidFill>
                  <a:srgbClr val="0000FF"/>
                </a:solidFill>
                <a:latin typeface="Arial" charset="0"/>
              </a:rPr>
              <a:t>tật.</a:t>
            </a:r>
          </a:p>
          <a:p>
            <a:pPr marL="579438" indent="-457200" algn="just" eaLnBrk="1" hangingPunct="1">
              <a:lnSpc>
                <a:spcPct val="114000"/>
              </a:lnSpc>
              <a:spcBef>
                <a:spcPts val="1200"/>
              </a:spcBef>
              <a:spcAft>
                <a:spcPts val="0"/>
              </a:spcAft>
              <a:buClr>
                <a:srgbClr val="FF0000"/>
              </a:buClr>
              <a:buFont typeface="+mj-lt"/>
              <a:buAutoNum type="arabicPeriod"/>
              <a:defRPr/>
            </a:pPr>
            <a:r>
              <a:rPr lang="en-US" sz="2300" b="1" kern="0" smtClean="0">
                <a:solidFill>
                  <a:srgbClr val="0000FF"/>
                </a:solidFill>
                <a:latin typeface="Arial" charset="0"/>
              </a:rPr>
              <a:t>Tổ </a:t>
            </a:r>
            <a:r>
              <a:rPr lang="en-US" sz="2300" b="1" kern="0">
                <a:solidFill>
                  <a:srgbClr val="0000FF"/>
                </a:solidFill>
                <a:latin typeface="Arial" charset="0"/>
              </a:rPr>
              <a:t>chức vì người khuyết tật là tổ chức xã hội được thành lập và hoạt động theo quy định của pháp luật để thực hiện các hoạt động trợ giúp người khuyết tật</a:t>
            </a:r>
            <a:r>
              <a:rPr lang="en-US" sz="2300" b="1" kern="0" smtClean="0">
                <a:solidFill>
                  <a:srgbClr val="0000FF"/>
                </a:solidFill>
                <a:latin typeface="Arial" charset="0"/>
              </a:rPr>
              <a:t>.</a:t>
            </a:r>
            <a:endParaRPr lang="en-US" sz="2300" b="1" ker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algn="ctr"/>
            <a:r>
              <a:rPr lang="en-US" sz="2600" b="1" smtClean="0">
                <a:solidFill>
                  <a:srgbClr val="FF0000"/>
                </a:solidFill>
                <a:latin typeface="Arial" panose="020B0604020202020204" pitchFamily="34" charset="0"/>
                <a:cs typeface="Arial" panose="020B0604020202020204" pitchFamily="34" charset="0"/>
              </a:rPr>
              <a:t>Điều </a:t>
            </a:r>
            <a:r>
              <a:rPr lang="en-US" sz="2600" b="1">
                <a:solidFill>
                  <a:srgbClr val="FF0000"/>
                </a:solidFill>
                <a:latin typeface="Arial" panose="020B0604020202020204" pitchFamily="34" charset="0"/>
                <a:cs typeface="Arial" panose="020B0604020202020204" pitchFamily="34" charset="0"/>
              </a:rPr>
              <a:t>9. Tổ chức của người khuyết tật, tổ chức </a:t>
            </a:r>
            <a:r>
              <a:rPr lang="en-US" sz="2600" b="1" smtClean="0">
                <a:solidFill>
                  <a:srgbClr val="FF0000"/>
                </a:solidFill>
                <a:latin typeface="Arial" panose="020B0604020202020204" pitchFamily="34" charset="0"/>
                <a:cs typeface="Arial" panose="020B0604020202020204" pitchFamily="34" charset="0"/>
              </a:rPr>
              <a:t/>
            </a:r>
            <a:br>
              <a:rPr lang="en-US" sz="2600" b="1" smtClean="0">
                <a:solidFill>
                  <a:srgbClr val="FF0000"/>
                </a:solidFill>
                <a:latin typeface="Arial" panose="020B0604020202020204" pitchFamily="34" charset="0"/>
                <a:cs typeface="Arial" panose="020B0604020202020204" pitchFamily="34" charset="0"/>
              </a:rPr>
            </a:br>
            <a:r>
              <a:rPr lang="en-US" sz="2600" b="1" smtClean="0">
                <a:solidFill>
                  <a:srgbClr val="FF0000"/>
                </a:solidFill>
                <a:latin typeface="Arial" panose="020B0604020202020204" pitchFamily="34" charset="0"/>
                <a:cs typeface="Arial" panose="020B0604020202020204" pitchFamily="34" charset="0"/>
              </a:rPr>
              <a:t>vì </a:t>
            </a:r>
            <a:r>
              <a:rPr lang="en-US" sz="2600" b="1">
                <a:solidFill>
                  <a:srgbClr val="FF0000"/>
                </a:solidFill>
                <a:latin typeface="Arial" panose="020B0604020202020204" pitchFamily="34" charset="0"/>
                <a:cs typeface="Arial" panose="020B0604020202020204" pitchFamily="34" charset="0"/>
              </a:rPr>
              <a:t>người khuyết tật</a:t>
            </a:r>
          </a:p>
        </p:txBody>
      </p:sp>
    </p:spTree>
    <p:extLst>
      <p:ext uri="{BB962C8B-B14F-4D97-AF65-F5344CB8AC3E}">
        <p14:creationId xmlns:p14="http://schemas.microsoft.com/office/powerpoint/2010/main" val="1546989149"/>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457200" algn="just" eaLnBrk="1" hangingPunct="1">
              <a:lnSpc>
                <a:spcPct val="110000"/>
              </a:lnSpc>
              <a:spcBef>
                <a:spcPts val="800"/>
              </a:spcBef>
              <a:spcAft>
                <a:spcPts val="0"/>
              </a:spcAft>
              <a:buClr>
                <a:srgbClr val="FF0000"/>
              </a:buClr>
              <a:buFont typeface="Wingdings" panose="05000000000000000000" pitchFamily="2" charset="2"/>
              <a:buChar char="v"/>
              <a:defRPr/>
            </a:pPr>
            <a:r>
              <a:rPr lang="en-US" sz="2100" b="1" kern="0" smtClean="0">
                <a:solidFill>
                  <a:srgbClr val="FF3399"/>
                </a:solidFill>
                <a:latin typeface="Arial" charset="0"/>
              </a:rPr>
              <a:t>Điều </a:t>
            </a:r>
            <a:r>
              <a:rPr lang="en-US" sz="2100" b="1" kern="0">
                <a:solidFill>
                  <a:srgbClr val="FF3399"/>
                </a:solidFill>
                <a:latin typeface="Arial" charset="0"/>
              </a:rPr>
              <a:t>10. Quỹ trợ giúp người khuyết </a:t>
            </a:r>
            <a:r>
              <a:rPr lang="en-US" sz="2100" b="1" kern="0" smtClean="0">
                <a:solidFill>
                  <a:srgbClr val="FF3399"/>
                </a:solidFill>
                <a:latin typeface="Arial" charset="0"/>
              </a:rPr>
              <a:t>tật</a:t>
            </a:r>
          </a:p>
          <a:p>
            <a:pPr marL="579438" indent="-457200" algn="just" eaLnBrk="1" hangingPunct="1">
              <a:lnSpc>
                <a:spcPct val="110000"/>
              </a:lnSpc>
              <a:spcBef>
                <a:spcPts val="800"/>
              </a:spcBef>
              <a:spcAft>
                <a:spcPts val="0"/>
              </a:spcAft>
              <a:buClr>
                <a:srgbClr val="FF0000"/>
              </a:buClr>
              <a:buFont typeface="+mj-lt"/>
              <a:buAutoNum type="arabicPeriod"/>
              <a:defRPr/>
            </a:pPr>
            <a:r>
              <a:rPr lang="en-US" sz="2100" b="1" kern="0" smtClean="0">
                <a:solidFill>
                  <a:srgbClr val="0000FF"/>
                </a:solidFill>
                <a:latin typeface="Arial" charset="0"/>
              </a:rPr>
              <a:t>Quỹ </a:t>
            </a:r>
            <a:r>
              <a:rPr lang="en-US" sz="2100" b="1" kern="0">
                <a:solidFill>
                  <a:srgbClr val="0000FF"/>
                </a:solidFill>
                <a:latin typeface="Arial" charset="0"/>
              </a:rPr>
              <a:t>trợ giúp người khuyết tật là quỹ xã hội từ thiện nhằm huy động nguồn lực trợ giúp người khuyết </a:t>
            </a:r>
            <a:r>
              <a:rPr lang="en-US" sz="2100" b="1" kern="0" smtClean="0">
                <a:solidFill>
                  <a:srgbClr val="0000FF"/>
                </a:solidFill>
                <a:latin typeface="Arial" charset="0"/>
              </a:rPr>
              <a:t>tật.</a:t>
            </a:r>
          </a:p>
          <a:p>
            <a:pPr marL="579438" indent="-457200" algn="just" eaLnBrk="1" hangingPunct="1">
              <a:lnSpc>
                <a:spcPct val="110000"/>
              </a:lnSpc>
              <a:spcBef>
                <a:spcPts val="800"/>
              </a:spcBef>
              <a:spcAft>
                <a:spcPts val="0"/>
              </a:spcAft>
              <a:buClr>
                <a:srgbClr val="FF0000"/>
              </a:buClr>
              <a:buFont typeface="+mj-lt"/>
              <a:buAutoNum type="arabicPeriod"/>
              <a:defRPr/>
            </a:pPr>
            <a:r>
              <a:rPr lang="en-US" sz="2100" b="1" kern="0" smtClean="0">
                <a:solidFill>
                  <a:srgbClr val="0000FF"/>
                </a:solidFill>
                <a:latin typeface="Arial" charset="0"/>
              </a:rPr>
              <a:t>Quỹ </a:t>
            </a:r>
            <a:r>
              <a:rPr lang="en-US" sz="2100" b="1" kern="0">
                <a:solidFill>
                  <a:srgbClr val="0000FF"/>
                </a:solidFill>
                <a:latin typeface="Arial" charset="0"/>
              </a:rPr>
              <a:t>trợ giúp người khuyết tật được hình thành từ các nguồn sau </a:t>
            </a:r>
            <a:r>
              <a:rPr lang="en-US" sz="2100" b="1" kern="0" smtClean="0">
                <a:solidFill>
                  <a:srgbClr val="0000FF"/>
                </a:solidFill>
                <a:latin typeface="Arial" charset="0"/>
              </a:rPr>
              <a:t>đây:</a:t>
            </a:r>
          </a:p>
          <a:p>
            <a:pPr marL="579438" indent="-457200" algn="just" eaLnBrk="1" hangingPunct="1">
              <a:lnSpc>
                <a:spcPct val="110000"/>
              </a:lnSpc>
              <a:spcBef>
                <a:spcPts val="800"/>
              </a:spcBef>
              <a:spcAft>
                <a:spcPts val="0"/>
              </a:spcAft>
              <a:buClr>
                <a:srgbClr val="FF0000"/>
              </a:buClr>
              <a:buFont typeface="+mj-lt"/>
              <a:buAutoNum type="alphaLcParenR"/>
              <a:defRPr/>
            </a:pPr>
            <a:r>
              <a:rPr lang="en-US" sz="2100" b="1" kern="0" smtClean="0">
                <a:solidFill>
                  <a:srgbClr val="0000FF"/>
                </a:solidFill>
                <a:latin typeface="Arial" charset="0"/>
              </a:rPr>
              <a:t>Đóng </a:t>
            </a:r>
            <a:r>
              <a:rPr lang="en-US" sz="2100" b="1" kern="0">
                <a:solidFill>
                  <a:srgbClr val="0000FF"/>
                </a:solidFill>
                <a:latin typeface="Arial" charset="0"/>
              </a:rPr>
              <a:t>góp tự nguyện, tài trợ của tổ chức, cá nhân trong nước và nước </a:t>
            </a:r>
            <a:r>
              <a:rPr lang="en-US" sz="2100" b="1" kern="0" smtClean="0">
                <a:solidFill>
                  <a:srgbClr val="0000FF"/>
                </a:solidFill>
                <a:latin typeface="Arial" charset="0"/>
              </a:rPr>
              <a:t>ngoài;</a:t>
            </a:r>
          </a:p>
          <a:p>
            <a:pPr marL="579438" indent="-457200" algn="just" eaLnBrk="1" hangingPunct="1">
              <a:lnSpc>
                <a:spcPct val="110000"/>
              </a:lnSpc>
              <a:spcBef>
                <a:spcPts val="800"/>
              </a:spcBef>
              <a:spcAft>
                <a:spcPts val="0"/>
              </a:spcAft>
              <a:buClr>
                <a:srgbClr val="FF0000"/>
              </a:buClr>
              <a:buFont typeface="+mj-lt"/>
              <a:buAutoNum type="alphaLcParenR"/>
              <a:defRPr/>
            </a:pPr>
            <a:r>
              <a:rPr lang="en-US" sz="2100" b="1" kern="0" smtClean="0">
                <a:solidFill>
                  <a:srgbClr val="0000FF"/>
                </a:solidFill>
                <a:latin typeface="Arial" charset="0"/>
              </a:rPr>
              <a:t>Hỗ </a:t>
            </a:r>
            <a:r>
              <a:rPr lang="en-US" sz="2100" b="1" kern="0">
                <a:solidFill>
                  <a:srgbClr val="0000FF"/>
                </a:solidFill>
                <a:latin typeface="Arial" charset="0"/>
              </a:rPr>
              <a:t>trợ từ ngân sách nhà </a:t>
            </a:r>
            <a:r>
              <a:rPr lang="en-US" sz="2100" b="1" kern="0" smtClean="0">
                <a:solidFill>
                  <a:srgbClr val="0000FF"/>
                </a:solidFill>
                <a:latin typeface="Arial" charset="0"/>
              </a:rPr>
              <a:t>nước;</a:t>
            </a:r>
          </a:p>
          <a:p>
            <a:pPr marL="579438" indent="-457200" algn="just" eaLnBrk="1" hangingPunct="1">
              <a:lnSpc>
                <a:spcPct val="110000"/>
              </a:lnSpc>
              <a:spcBef>
                <a:spcPts val="800"/>
              </a:spcBef>
              <a:spcAft>
                <a:spcPts val="0"/>
              </a:spcAft>
              <a:buClr>
                <a:srgbClr val="FF0000"/>
              </a:buClr>
              <a:buFont typeface="+mj-lt"/>
              <a:buAutoNum type="alphaLcParenR"/>
              <a:defRPr/>
            </a:pPr>
            <a:r>
              <a:rPr lang="en-US" sz="2100" b="1" kern="0" smtClean="0">
                <a:solidFill>
                  <a:srgbClr val="0000FF"/>
                </a:solidFill>
                <a:latin typeface="Arial" charset="0"/>
              </a:rPr>
              <a:t>Các </a:t>
            </a:r>
            <a:r>
              <a:rPr lang="en-US" sz="2100" b="1" kern="0">
                <a:solidFill>
                  <a:srgbClr val="0000FF"/>
                </a:solidFill>
                <a:latin typeface="Arial" charset="0"/>
              </a:rPr>
              <a:t>khoản thu hợp pháp </a:t>
            </a:r>
            <a:r>
              <a:rPr lang="en-US" sz="2100" b="1" kern="0" smtClean="0">
                <a:solidFill>
                  <a:srgbClr val="0000FF"/>
                </a:solidFill>
                <a:latin typeface="Arial" charset="0"/>
              </a:rPr>
              <a:t>khác.</a:t>
            </a:r>
          </a:p>
          <a:p>
            <a:pPr marL="579438" indent="-457200" algn="just" eaLnBrk="1" hangingPunct="1">
              <a:lnSpc>
                <a:spcPct val="110000"/>
              </a:lnSpc>
              <a:spcBef>
                <a:spcPts val="800"/>
              </a:spcBef>
              <a:spcAft>
                <a:spcPts val="0"/>
              </a:spcAft>
              <a:buClr>
                <a:srgbClr val="FF0000"/>
              </a:buClr>
              <a:buFont typeface="+mj-lt"/>
              <a:buAutoNum type="arabicPeriod" startAt="3"/>
              <a:defRPr/>
            </a:pPr>
            <a:r>
              <a:rPr lang="en-US" sz="2100" b="1" kern="0" smtClean="0">
                <a:solidFill>
                  <a:srgbClr val="0000FF"/>
                </a:solidFill>
                <a:latin typeface="Arial" charset="0"/>
              </a:rPr>
              <a:t>Quỹ </a:t>
            </a:r>
            <a:r>
              <a:rPr lang="en-US" sz="2100" b="1" kern="0">
                <a:solidFill>
                  <a:srgbClr val="0000FF"/>
                </a:solidFill>
                <a:latin typeface="Arial" charset="0"/>
              </a:rPr>
              <a:t>trợ giúp người khuyết tật được thành lập và hoạt động theo quy định của pháp </a:t>
            </a:r>
            <a:r>
              <a:rPr lang="en-US" sz="2100" b="1" kern="0" smtClean="0">
                <a:solidFill>
                  <a:srgbClr val="0000FF"/>
                </a:solidFill>
                <a:latin typeface="Arial" charset="0"/>
              </a:rPr>
              <a:t>luật.</a:t>
            </a:r>
          </a:p>
          <a:p>
            <a:pPr marL="579438" indent="-457200" algn="just" eaLnBrk="1" hangingPunct="1">
              <a:lnSpc>
                <a:spcPct val="110000"/>
              </a:lnSpc>
              <a:spcBef>
                <a:spcPts val="800"/>
              </a:spcBef>
              <a:spcAft>
                <a:spcPts val="0"/>
              </a:spcAft>
              <a:buClr>
                <a:srgbClr val="FF0000"/>
              </a:buClr>
              <a:buFont typeface="Wingdings" panose="05000000000000000000" pitchFamily="2" charset="2"/>
              <a:buChar char="v"/>
              <a:defRPr/>
            </a:pPr>
            <a:r>
              <a:rPr lang="en-US" sz="2100" b="1" kern="0" smtClean="0">
                <a:solidFill>
                  <a:srgbClr val="FF3399"/>
                </a:solidFill>
                <a:latin typeface="Arial" charset="0"/>
              </a:rPr>
              <a:t>Điều </a:t>
            </a:r>
            <a:r>
              <a:rPr lang="en-US" sz="2100" b="1" kern="0">
                <a:solidFill>
                  <a:srgbClr val="FF3399"/>
                </a:solidFill>
                <a:latin typeface="Arial" charset="0"/>
              </a:rPr>
              <a:t>11. Ngày người khuyết tật Việt </a:t>
            </a:r>
            <a:r>
              <a:rPr lang="en-US" sz="2100" b="1" kern="0" smtClean="0">
                <a:solidFill>
                  <a:srgbClr val="FF3399"/>
                </a:solidFill>
                <a:latin typeface="Arial" charset="0"/>
              </a:rPr>
              <a:t>Nam</a:t>
            </a:r>
          </a:p>
          <a:p>
            <a:pPr marL="569913" indent="0" algn="just" eaLnBrk="1" hangingPunct="1">
              <a:lnSpc>
                <a:spcPct val="110000"/>
              </a:lnSpc>
              <a:spcBef>
                <a:spcPts val="800"/>
              </a:spcBef>
              <a:spcAft>
                <a:spcPts val="0"/>
              </a:spcAft>
              <a:buClr>
                <a:srgbClr val="FF0000"/>
              </a:buClr>
              <a:buNone/>
              <a:defRPr/>
            </a:pPr>
            <a:r>
              <a:rPr lang="en-US" sz="2100" b="1" kern="0" smtClean="0">
                <a:solidFill>
                  <a:srgbClr val="009900"/>
                </a:solidFill>
                <a:latin typeface="Arial" charset="0"/>
              </a:rPr>
              <a:t>Ngày 18-4 </a:t>
            </a:r>
            <a:r>
              <a:rPr lang="en-US" sz="2100" b="1" kern="0">
                <a:solidFill>
                  <a:srgbClr val="009900"/>
                </a:solidFill>
                <a:latin typeface="Arial" charset="0"/>
              </a:rPr>
              <a:t>hàng năm là Ngày người khuyết tật Việt Nam</a:t>
            </a:r>
            <a:r>
              <a:rPr lang="en-US" sz="2100" b="1" kern="0" smtClean="0">
                <a:solidFill>
                  <a:srgbClr val="009900"/>
                </a:solidFill>
                <a:latin typeface="Arial" charset="0"/>
              </a:rPr>
              <a:t>.</a:t>
            </a:r>
            <a:endParaRPr lang="en-US" sz="2100" b="1" kern="0">
              <a:solidFill>
                <a:srgbClr val="009900"/>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algn="ctr"/>
            <a:r>
              <a:rPr lang="en-US" sz="2600" b="1" smtClean="0">
                <a:solidFill>
                  <a:srgbClr val="FF0000"/>
                </a:solidFill>
                <a:latin typeface="Arial" panose="020B0604020202020204" pitchFamily="34" charset="0"/>
                <a:cs typeface="Arial" panose="020B0604020202020204" pitchFamily="34" charset="0"/>
              </a:rPr>
              <a:t>Chương I. NHỮNG </a:t>
            </a:r>
            <a:r>
              <a:rPr lang="en-US" sz="2600" b="1">
                <a:solidFill>
                  <a:srgbClr val="FF0000"/>
                </a:solidFill>
                <a:latin typeface="Arial" panose="020B0604020202020204" pitchFamily="34" charset="0"/>
                <a:cs typeface="Arial" panose="020B0604020202020204" pitchFamily="34" charset="0"/>
              </a:rPr>
              <a:t>QUY ĐỊNH CHUNG</a:t>
            </a:r>
          </a:p>
        </p:txBody>
      </p:sp>
    </p:spTree>
    <p:extLst>
      <p:ext uri="{BB962C8B-B14F-4D97-AF65-F5344CB8AC3E}">
        <p14:creationId xmlns:p14="http://schemas.microsoft.com/office/powerpoint/2010/main" val="4274673235"/>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457200" algn="just" eaLnBrk="1" hangingPunct="1">
              <a:lnSpc>
                <a:spcPct val="110000"/>
              </a:lnSpc>
              <a:spcBef>
                <a:spcPts val="1000"/>
              </a:spcBef>
              <a:spcAft>
                <a:spcPts val="0"/>
              </a:spcAft>
              <a:buClr>
                <a:srgbClr val="FF0000"/>
              </a:buClr>
              <a:buFont typeface="+mj-lt"/>
              <a:buAutoNum type="arabicPeriod"/>
              <a:defRPr/>
            </a:pPr>
            <a:r>
              <a:rPr lang="en-US" sz="2000" b="1" kern="0" smtClean="0">
                <a:solidFill>
                  <a:srgbClr val="0000FF"/>
                </a:solidFill>
                <a:latin typeface="Arial" charset="0"/>
              </a:rPr>
              <a:t>Kỳ </a:t>
            </a:r>
            <a:r>
              <a:rPr lang="en-US" sz="2000" b="1" kern="0">
                <a:solidFill>
                  <a:srgbClr val="0000FF"/>
                </a:solidFill>
                <a:latin typeface="Arial" charset="0"/>
              </a:rPr>
              <a:t>thị, phân biệt đối xử người khuyết </a:t>
            </a:r>
            <a:r>
              <a:rPr lang="en-US" sz="2000" b="1" kern="0" smtClean="0">
                <a:solidFill>
                  <a:srgbClr val="0000FF"/>
                </a:solidFill>
                <a:latin typeface="Arial" charset="0"/>
              </a:rPr>
              <a:t>tật.</a:t>
            </a:r>
          </a:p>
          <a:p>
            <a:pPr marL="579438" indent="-457200" algn="just" eaLnBrk="1" hangingPunct="1">
              <a:lnSpc>
                <a:spcPct val="110000"/>
              </a:lnSpc>
              <a:spcBef>
                <a:spcPts val="1000"/>
              </a:spcBef>
              <a:spcAft>
                <a:spcPts val="0"/>
              </a:spcAft>
              <a:buClr>
                <a:srgbClr val="FF0000"/>
              </a:buClr>
              <a:buFont typeface="+mj-lt"/>
              <a:buAutoNum type="arabicPeriod"/>
              <a:defRPr/>
            </a:pPr>
            <a:r>
              <a:rPr lang="en-US" sz="2000" b="1" kern="0" smtClean="0">
                <a:solidFill>
                  <a:srgbClr val="0000FF"/>
                </a:solidFill>
                <a:latin typeface="Arial" charset="0"/>
              </a:rPr>
              <a:t>Xâm </a:t>
            </a:r>
            <a:r>
              <a:rPr lang="en-US" sz="2000" b="1" kern="0">
                <a:solidFill>
                  <a:srgbClr val="0000FF"/>
                </a:solidFill>
                <a:latin typeface="Arial" charset="0"/>
              </a:rPr>
              <a:t>phạm thân thể, nhân phẩm, danh dự, tài sản, quyền, lợi ích hợp pháp của người khuyết </a:t>
            </a:r>
            <a:r>
              <a:rPr lang="en-US" sz="2000" b="1" kern="0" smtClean="0">
                <a:solidFill>
                  <a:srgbClr val="0000FF"/>
                </a:solidFill>
                <a:latin typeface="Arial" charset="0"/>
              </a:rPr>
              <a:t>tật.</a:t>
            </a:r>
          </a:p>
          <a:p>
            <a:pPr marL="579438" indent="-457200" algn="just" eaLnBrk="1" hangingPunct="1">
              <a:lnSpc>
                <a:spcPct val="110000"/>
              </a:lnSpc>
              <a:spcBef>
                <a:spcPts val="1000"/>
              </a:spcBef>
              <a:spcAft>
                <a:spcPts val="0"/>
              </a:spcAft>
              <a:buClr>
                <a:srgbClr val="FF0000"/>
              </a:buClr>
              <a:buFont typeface="+mj-lt"/>
              <a:buAutoNum type="arabicPeriod"/>
              <a:defRPr/>
            </a:pPr>
            <a:r>
              <a:rPr lang="en-US" sz="2000" b="1" kern="0" smtClean="0">
                <a:solidFill>
                  <a:srgbClr val="0000FF"/>
                </a:solidFill>
                <a:latin typeface="Arial" charset="0"/>
              </a:rPr>
              <a:t>Lôi </a:t>
            </a:r>
            <a:r>
              <a:rPr lang="en-US" sz="2000" b="1" kern="0">
                <a:solidFill>
                  <a:srgbClr val="0000FF"/>
                </a:solidFill>
                <a:latin typeface="Arial" charset="0"/>
              </a:rPr>
              <a:t>kéo, dụ dỗ hoặc ép buộc người khuyết tật thực hiện hành vi vi phạm pháp luật, đạo đức xã </a:t>
            </a:r>
            <a:r>
              <a:rPr lang="en-US" sz="2000" b="1" kern="0" smtClean="0">
                <a:solidFill>
                  <a:srgbClr val="0000FF"/>
                </a:solidFill>
                <a:latin typeface="Arial" charset="0"/>
              </a:rPr>
              <a:t>hội.</a:t>
            </a:r>
          </a:p>
          <a:p>
            <a:pPr marL="579438" indent="-457200" algn="just" eaLnBrk="1" hangingPunct="1">
              <a:lnSpc>
                <a:spcPct val="110000"/>
              </a:lnSpc>
              <a:spcBef>
                <a:spcPts val="1000"/>
              </a:spcBef>
              <a:spcAft>
                <a:spcPts val="0"/>
              </a:spcAft>
              <a:buClr>
                <a:srgbClr val="FF0000"/>
              </a:buClr>
              <a:buFont typeface="+mj-lt"/>
              <a:buAutoNum type="arabicPeriod"/>
              <a:defRPr/>
            </a:pPr>
            <a:r>
              <a:rPr lang="en-US" sz="2000" b="1" kern="0" smtClean="0">
                <a:solidFill>
                  <a:srgbClr val="0000FF"/>
                </a:solidFill>
                <a:latin typeface="Arial" charset="0"/>
              </a:rPr>
              <a:t>Lợi </a:t>
            </a:r>
            <a:r>
              <a:rPr lang="en-US" sz="2000" b="1" kern="0">
                <a:solidFill>
                  <a:srgbClr val="0000FF"/>
                </a:solidFill>
                <a:latin typeface="Arial" charset="0"/>
              </a:rPr>
              <a:t>dụng người khuyết tật, tổ chức của người khuyết tật, tổ chức vì người khuyết tật, hình ảnh, thông tin cá nhân, tình trạng của người khuyết tật để trục lợi hoặc thực hiện hành vi vi phạm </a:t>
            </a:r>
            <a:r>
              <a:rPr lang="en-US" sz="2000" b="1" kern="0" smtClean="0">
                <a:solidFill>
                  <a:srgbClr val="0000FF"/>
                </a:solidFill>
                <a:latin typeface="Arial" charset="0"/>
              </a:rPr>
              <a:t>PL.</a:t>
            </a:r>
          </a:p>
          <a:p>
            <a:pPr marL="579438" indent="-457200" algn="just" eaLnBrk="1" hangingPunct="1">
              <a:lnSpc>
                <a:spcPct val="110000"/>
              </a:lnSpc>
              <a:spcBef>
                <a:spcPts val="1000"/>
              </a:spcBef>
              <a:spcAft>
                <a:spcPts val="0"/>
              </a:spcAft>
              <a:buClr>
                <a:srgbClr val="FF0000"/>
              </a:buClr>
              <a:buFont typeface="+mj-lt"/>
              <a:buAutoNum type="arabicPeriod"/>
              <a:defRPr/>
            </a:pPr>
            <a:r>
              <a:rPr lang="en-US" sz="2000" b="1" kern="0" smtClean="0">
                <a:solidFill>
                  <a:srgbClr val="0000FF"/>
                </a:solidFill>
                <a:latin typeface="Arial" charset="0"/>
              </a:rPr>
              <a:t>Người </a:t>
            </a:r>
            <a:r>
              <a:rPr lang="en-US" sz="2000" b="1" kern="0">
                <a:solidFill>
                  <a:srgbClr val="0000FF"/>
                </a:solidFill>
                <a:latin typeface="Arial" charset="0"/>
              </a:rPr>
              <a:t>có trách nhiệm nuôi dưỡng, chăm sóc người khuyết tật không thực hiện hoặc thực hiện không đầy đủ trách nhiệm nuôi dưỡng, chăm sóc theo quy định của pháp </a:t>
            </a:r>
            <a:r>
              <a:rPr lang="en-US" sz="2000" b="1" kern="0" smtClean="0">
                <a:solidFill>
                  <a:srgbClr val="0000FF"/>
                </a:solidFill>
                <a:latin typeface="Arial" charset="0"/>
              </a:rPr>
              <a:t>luật.</a:t>
            </a:r>
          </a:p>
          <a:p>
            <a:pPr marL="579438" indent="-457200" algn="just" eaLnBrk="1" hangingPunct="1">
              <a:lnSpc>
                <a:spcPct val="110000"/>
              </a:lnSpc>
              <a:spcBef>
                <a:spcPts val="1000"/>
              </a:spcBef>
              <a:spcAft>
                <a:spcPts val="0"/>
              </a:spcAft>
              <a:buClr>
                <a:srgbClr val="FF0000"/>
              </a:buClr>
              <a:buFont typeface="+mj-lt"/>
              <a:buAutoNum type="arabicPeriod"/>
              <a:defRPr/>
            </a:pPr>
            <a:r>
              <a:rPr lang="en-US" sz="2000" b="1" kern="0" smtClean="0">
                <a:solidFill>
                  <a:srgbClr val="0000FF"/>
                </a:solidFill>
                <a:latin typeface="Arial" charset="0"/>
              </a:rPr>
              <a:t>Cản </a:t>
            </a:r>
            <a:r>
              <a:rPr lang="en-US" sz="2000" b="1" kern="0">
                <a:solidFill>
                  <a:srgbClr val="0000FF"/>
                </a:solidFill>
                <a:latin typeface="Arial" charset="0"/>
              </a:rPr>
              <a:t>trở quyền kết hôn, quyền nuôi con của người khuyết </a:t>
            </a:r>
            <a:r>
              <a:rPr lang="en-US" sz="2000" b="1" kern="0" smtClean="0">
                <a:solidFill>
                  <a:srgbClr val="0000FF"/>
                </a:solidFill>
                <a:latin typeface="Arial" charset="0"/>
              </a:rPr>
              <a:t>tật.</a:t>
            </a:r>
          </a:p>
          <a:p>
            <a:pPr marL="579438" indent="-457200" algn="just" eaLnBrk="1" hangingPunct="1">
              <a:lnSpc>
                <a:spcPct val="110000"/>
              </a:lnSpc>
              <a:spcBef>
                <a:spcPts val="1000"/>
              </a:spcBef>
              <a:spcAft>
                <a:spcPts val="0"/>
              </a:spcAft>
              <a:buClr>
                <a:srgbClr val="FF0000"/>
              </a:buClr>
              <a:buFont typeface="+mj-lt"/>
              <a:buAutoNum type="arabicPeriod"/>
              <a:defRPr/>
            </a:pPr>
            <a:r>
              <a:rPr lang="en-US" sz="2000" b="1" kern="0" smtClean="0">
                <a:solidFill>
                  <a:srgbClr val="0000FF"/>
                </a:solidFill>
                <a:latin typeface="Arial" charset="0"/>
              </a:rPr>
              <a:t>Gian </a:t>
            </a:r>
            <a:r>
              <a:rPr lang="en-US" sz="2000" b="1" kern="0">
                <a:solidFill>
                  <a:srgbClr val="0000FF"/>
                </a:solidFill>
                <a:latin typeface="Arial" charset="0"/>
              </a:rPr>
              <a:t>dối trong việc xác định mức độ khuyết tật, cấp giấy xác nhận khuyết tật</a:t>
            </a:r>
            <a:r>
              <a:rPr lang="en-US" sz="2000" b="1" kern="0" smtClean="0">
                <a:solidFill>
                  <a:srgbClr val="0000FF"/>
                </a:solidFill>
                <a:latin typeface="Arial" charset="0"/>
              </a:rPr>
              <a:t>.</a:t>
            </a:r>
            <a:endParaRPr lang="en-US" sz="2000" b="1" ker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algn="ctr"/>
            <a:r>
              <a:rPr lang="en-US" sz="2600" b="1" smtClean="0">
                <a:solidFill>
                  <a:srgbClr val="FF0000"/>
                </a:solidFill>
                <a:latin typeface="Arial" panose="020B0604020202020204" pitchFamily="34" charset="0"/>
                <a:cs typeface="Arial" panose="020B0604020202020204" pitchFamily="34" charset="0"/>
              </a:rPr>
              <a:t>Điều </a:t>
            </a:r>
            <a:r>
              <a:rPr lang="en-US" sz="2600" b="1">
                <a:solidFill>
                  <a:srgbClr val="FF0000"/>
                </a:solidFill>
                <a:latin typeface="Arial" panose="020B0604020202020204" pitchFamily="34" charset="0"/>
                <a:cs typeface="Arial" panose="020B0604020202020204" pitchFamily="34" charset="0"/>
              </a:rPr>
              <a:t>14. Những hành vi bị nghiêm cấm</a:t>
            </a:r>
          </a:p>
        </p:txBody>
      </p:sp>
    </p:spTree>
    <p:extLst>
      <p:ext uri="{BB962C8B-B14F-4D97-AF65-F5344CB8AC3E}">
        <p14:creationId xmlns:p14="http://schemas.microsoft.com/office/powerpoint/2010/main" val="363412805"/>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457200" algn="just" eaLnBrk="1" hangingPunct="1">
              <a:lnSpc>
                <a:spcPct val="110000"/>
              </a:lnSpc>
              <a:spcBef>
                <a:spcPts val="800"/>
              </a:spcBef>
              <a:spcAft>
                <a:spcPts val="0"/>
              </a:spcAft>
              <a:buClr>
                <a:srgbClr val="FF0000"/>
              </a:buClr>
              <a:buFont typeface="Wingdings" panose="05000000000000000000" pitchFamily="2" charset="2"/>
              <a:buChar char="v"/>
              <a:defRPr/>
            </a:pPr>
            <a:r>
              <a:rPr lang="en-US" sz="2000" b="1" kern="0" smtClean="0">
                <a:solidFill>
                  <a:srgbClr val="FF3399"/>
                </a:solidFill>
                <a:latin typeface="Arial" charset="0"/>
              </a:rPr>
              <a:t>Điều </a:t>
            </a:r>
            <a:r>
              <a:rPr lang="en-US" sz="2000" b="1" kern="0">
                <a:solidFill>
                  <a:srgbClr val="FF3399"/>
                </a:solidFill>
                <a:latin typeface="Arial" charset="0"/>
              </a:rPr>
              <a:t>15. Trách nhiệm xác định mức độ khuyết tật</a:t>
            </a:r>
          </a:p>
          <a:p>
            <a:pPr marL="579438" indent="-457200" algn="just" eaLnBrk="1" hangingPunct="1">
              <a:lnSpc>
                <a:spcPct val="110000"/>
              </a:lnSpc>
              <a:spcBef>
                <a:spcPts val="800"/>
              </a:spcBef>
              <a:spcAft>
                <a:spcPts val="0"/>
              </a:spcAft>
              <a:buClr>
                <a:srgbClr val="FF0000"/>
              </a:buClr>
              <a:buFont typeface="+mj-lt"/>
              <a:buAutoNum type="arabicPeriod"/>
              <a:defRPr/>
            </a:pPr>
            <a:r>
              <a:rPr lang="en-US" sz="2000" b="1" kern="0" smtClean="0">
                <a:solidFill>
                  <a:srgbClr val="0000FF"/>
                </a:solidFill>
                <a:latin typeface="Arial" charset="0"/>
              </a:rPr>
              <a:t>Việc </a:t>
            </a:r>
            <a:r>
              <a:rPr lang="en-US" sz="2000" b="1" kern="0">
                <a:solidFill>
                  <a:srgbClr val="0000FF"/>
                </a:solidFill>
                <a:latin typeface="Arial" charset="0"/>
              </a:rPr>
              <a:t>xác định mức độ khuyết tật do Hội đồng xác định mức độ khuyết tật thực </a:t>
            </a:r>
            <a:r>
              <a:rPr lang="en-US" sz="2000" b="1" kern="0" smtClean="0">
                <a:solidFill>
                  <a:srgbClr val="0000FF"/>
                </a:solidFill>
                <a:latin typeface="Arial" charset="0"/>
              </a:rPr>
              <a:t>hiện.</a:t>
            </a:r>
          </a:p>
          <a:p>
            <a:pPr marL="579438" indent="-457200" algn="just" eaLnBrk="1" hangingPunct="1">
              <a:lnSpc>
                <a:spcPct val="110000"/>
              </a:lnSpc>
              <a:spcBef>
                <a:spcPts val="800"/>
              </a:spcBef>
              <a:spcAft>
                <a:spcPts val="0"/>
              </a:spcAft>
              <a:buClr>
                <a:srgbClr val="FF0000"/>
              </a:buClr>
              <a:buFont typeface="+mj-lt"/>
              <a:buAutoNum type="arabicPeriod"/>
              <a:defRPr/>
            </a:pPr>
            <a:r>
              <a:rPr lang="en-US" sz="2000" b="1" kern="0" smtClean="0">
                <a:solidFill>
                  <a:srgbClr val="0000FF"/>
                </a:solidFill>
                <a:latin typeface="Arial" charset="0"/>
              </a:rPr>
              <a:t>Trong </a:t>
            </a:r>
            <a:r>
              <a:rPr lang="en-US" sz="2000" b="1" kern="0">
                <a:solidFill>
                  <a:srgbClr val="0000FF"/>
                </a:solidFill>
                <a:latin typeface="Arial" charset="0"/>
              </a:rPr>
              <a:t>các trường hợp sau đây thì việc xác định mức độ khuyết tật do Hội đồng giám định y khoa thực </a:t>
            </a:r>
            <a:r>
              <a:rPr lang="en-US" sz="2000" b="1" kern="0" smtClean="0">
                <a:solidFill>
                  <a:srgbClr val="0000FF"/>
                </a:solidFill>
                <a:latin typeface="Arial" charset="0"/>
              </a:rPr>
              <a:t>hiện:</a:t>
            </a:r>
          </a:p>
          <a:p>
            <a:pPr marL="579438" indent="-457200" algn="just" eaLnBrk="1" hangingPunct="1">
              <a:lnSpc>
                <a:spcPct val="110000"/>
              </a:lnSpc>
              <a:spcBef>
                <a:spcPts val="800"/>
              </a:spcBef>
              <a:spcAft>
                <a:spcPts val="0"/>
              </a:spcAft>
              <a:buClr>
                <a:srgbClr val="FF0000"/>
              </a:buClr>
              <a:buFont typeface="+mj-lt"/>
              <a:buAutoNum type="alphaLcParenR"/>
              <a:defRPr/>
            </a:pPr>
            <a:r>
              <a:rPr lang="en-US" sz="2000" b="1" kern="0" smtClean="0">
                <a:solidFill>
                  <a:srgbClr val="0000FF"/>
                </a:solidFill>
                <a:latin typeface="Arial" charset="0"/>
              </a:rPr>
              <a:t>Hội </a:t>
            </a:r>
            <a:r>
              <a:rPr lang="en-US" sz="2000" b="1" kern="0">
                <a:solidFill>
                  <a:srgbClr val="0000FF"/>
                </a:solidFill>
                <a:latin typeface="Arial" charset="0"/>
              </a:rPr>
              <a:t>đồng xác định mức độ khuyết tật không đưa ra được kết luận về mức độ khuyết </a:t>
            </a:r>
            <a:r>
              <a:rPr lang="en-US" sz="2000" b="1" kern="0" smtClean="0">
                <a:solidFill>
                  <a:srgbClr val="0000FF"/>
                </a:solidFill>
                <a:latin typeface="Arial" charset="0"/>
              </a:rPr>
              <a:t>tật;</a:t>
            </a:r>
          </a:p>
          <a:p>
            <a:pPr marL="579438" indent="-457200" algn="just" eaLnBrk="1" hangingPunct="1">
              <a:lnSpc>
                <a:spcPct val="110000"/>
              </a:lnSpc>
              <a:spcBef>
                <a:spcPts val="800"/>
              </a:spcBef>
              <a:spcAft>
                <a:spcPts val="0"/>
              </a:spcAft>
              <a:buClr>
                <a:srgbClr val="FF0000"/>
              </a:buClr>
              <a:buFont typeface="+mj-lt"/>
              <a:buAutoNum type="alphaLcParenR"/>
              <a:defRPr/>
            </a:pPr>
            <a:r>
              <a:rPr lang="en-US" sz="2000" b="1" kern="0" smtClean="0">
                <a:solidFill>
                  <a:srgbClr val="0000FF"/>
                </a:solidFill>
                <a:latin typeface="Arial" charset="0"/>
              </a:rPr>
              <a:t>Người </a:t>
            </a:r>
            <a:r>
              <a:rPr lang="en-US" sz="2000" b="1" kern="0">
                <a:solidFill>
                  <a:srgbClr val="0000FF"/>
                </a:solidFill>
                <a:latin typeface="Arial" charset="0"/>
              </a:rPr>
              <a:t>khuyết tật hoặc đại diện hợp pháp của người khuyết tật </a:t>
            </a:r>
            <a:r>
              <a:rPr lang="en-US" sz="2000" b="1" kern="0" spc="-30">
                <a:solidFill>
                  <a:srgbClr val="0000FF"/>
                </a:solidFill>
                <a:latin typeface="Arial" charset="0"/>
              </a:rPr>
              <a:t>không đồng ý với kết luận của Hội đồng xác định mức độ khuyết </a:t>
            </a:r>
            <a:r>
              <a:rPr lang="en-US" sz="2000" b="1" kern="0" spc="-30" smtClean="0">
                <a:solidFill>
                  <a:srgbClr val="0000FF"/>
                </a:solidFill>
                <a:latin typeface="Arial" charset="0"/>
              </a:rPr>
              <a:t>tật;</a:t>
            </a:r>
          </a:p>
          <a:p>
            <a:pPr marL="579438" indent="-457200" algn="just" eaLnBrk="1" hangingPunct="1">
              <a:lnSpc>
                <a:spcPct val="110000"/>
              </a:lnSpc>
              <a:spcBef>
                <a:spcPts val="800"/>
              </a:spcBef>
              <a:spcAft>
                <a:spcPts val="0"/>
              </a:spcAft>
              <a:buClr>
                <a:srgbClr val="FF0000"/>
              </a:buClr>
              <a:buFont typeface="+mj-lt"/>
              <a:buAutoNum type="alphaLcParenR"/>
              <a:defRPr/>
            </a:pPr>
            <a:r>
              <a:rPr lang="en-US" sz="2000" b="1" kern="0" smtClean="0">
                <a:solidFill>
                  <a:srgbClr val="0000FF"/>
                </a:solidFill>
                <a:latin typeface="Arial" charset="0"/>
              </a:rPr>
              <a:t>Có </a:t>
            </a:r>
            <a:r>
              <a:rPr lang="en-US" sz="2000" b="1" kern="0">
                <a:solidFill>
                  <a:srgbClr val="0000FF"/>
                </a:solidFill>
                <a:latin typeface="Arial" charset="0"/>
              </a:rPr>
              <a:t>bằng chứng xác thực về việc xác định mức độ khuyết tật của </a:t>
            </a:r>
            <a:r>
              <a:rPr lang="en-US" sz="2000" b="1" kern="0" spc="-30">
                <a:solidFill>
                  <a:srgbClr val="0000FF"/>
                </a:solidFill>
                <a:latin typeface="Arial" charset="0"/>
              </a:rPr>
              <a:t>Hội đồng xác định mức độ khuyết tật không khách quan, chính </a:t>
            </a:r>
            <a:r>
              <a:rPr lang="en-US" sz="2000" b="1" kern="0" spc="-30" smtClean="0">
                <a:solidFill>
                  <a:srgbClr val="0000FF"/>
                </a:solidFill>
                <a:latin typeface="Arial" charset="0"/>
              </a:rPr>
              <a:t>xác.</a:t>
            </a:r>
          </a:p>
          <a:p>
            <a:pPr marL="579438" indent="-457200" algn="just" eaLnBrk="1" hangingPunct="1">
              <a:lnSpc>
                <a:spcPct val="110000"/>
              </a:lnSpc>
              <a:spcBef>
                <a:spcPts val="800"/>
              </a:spcBef>
              <a:spcAft>
                <a:spcPts val="0"/>
              </a:spcAft>
              <a:buClr>
                <a:srgbClr val="FF0000"/>
              </a:buClr>
              <a:buFont typeface="+mj-lt"/>
              <a:buAutoNum type="arabicPeriod" startAt="3"/>
              <a:defRPr/>
            </a:pPr>
            <a:r>
              <a:rPr lang="en-US" sz="2000" b="1" kern="0" smtClean="0">
                <a:solidFill>
                  <a:srgbClr val="0000FF"/>
                </a:solidFill>
                <a:latin typeface="Arial" charset="0"/>
              </a:rPr>
              <a:t>Trường </a:t>
            </a:r>
            <a:r>
              <a:rPr lang="en-US" sz="2000" b="1" kern="0">
                <a:solidFill>
                  <a:srgbClr val="0000FF"/>
                </a:solidFill>
                <a:latin typeface="Arial" charset="0"/>
              </a:rPr>
              <a:t>hợp đã có kết luận của Hội đồng giám định y khoa về khả năng tự phục vụ, mức độ suy giảm khả năng lao động thì việc xác định mức độ khuyết tật theo quy định của Chính phủ</a:t>
            </a:r>
            <a:r>
              <a:rPr lang="en-US" sz="2000" b="1" kern="0" smtClean="0">
                <a:solidFill>
                  <a:srgbClr val="0000FF"/>
                </a:solidFill>
                <a:latin typeface="Arial" charset="0"/>
              </a:rPr>
              <a:t>.</a:t>
            </a:r>
            <a:endParaRPr lang="en-US" sz="2000" b="1" ker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algn="ctr"/>
            <a:r>
              <a:rPr lang="en-US" sz="2600" b="1" smtClean="0">
                <a:solidFill>
                  <a:srgbClr val="FF0000"/>
                </a:solidFill>
                <a:latin typeface="Arial" panose="020B0604020202020204" pitchFamily="34" charset="0"/>
                <a:cs typeface="Arial" panose="020B0604020202020204" pitchFamily="34" charset="0"/>
              </a:rPr>
              <a:t>Chương </a:t>
            </a:r>
            <a:r>
              <a:rPr lang="en-US" sz="2600" b="1">
                <a:solidFill>
                  <a:srgbClr val="FF0000"/>
                </a:solidFill>
                <a:latin typeface="Arial" panose="020B0604020202020204" pitchFamily="34" charset="0"/>
                <a:cs typeface="Arial" panose="020B0604020202020204" pitchFamily="34" charset="0"/>
              </a:rPr>
              <a:t>II. XÁC NHẬN KHUYẾT TẬT</a:t>
            </a:r>
          </a:p>
        </p:txBody>
      </p:sp>
    </p:spTree>
    <p:extLst>
      <p:ext uri="{BB962C8B-B14F-4D97-AF65-F5344CB8AC3E}">
        <p14:creationId xmlns:p14="http://schemas.microsoft.com/office/powerpoint/2010/main" val="1673795781"/>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457200" algn="just" eaLnBrk="1" hangingPunct="1">
              <a:lnSpc>
                <a:spcPct val="114000"/>
              </a:lnSpc>
              <a:spcBef>
                <a:spcPts val="1200"/>
              </a:spcBef>
              <a:spcAft>
                <a:spcPts val="0"/>
              </a:spcAft>
              <a:buClr>
                <a:srgbClr val="FF0000"/>
              </a:buClr>
              <a:buFont typeface="+mj-lt"/>
              <a:buAutoNum type="arabicPeriod"/>
              <a:defRPr/>
            </a:pPr>
            <a:r>
              <a:rPr lang="en-US" sz="2100" b="1" kern="0" smtClean="0">
                <a:solidFill>
                  <a:srgbClr val="0000FF"/>
                </a:solidFill>
                <a:latin typeface="Arial" charset="0"/>
              </a:rPr>
              <a:t>Hội </a:t>
            </a:r>
            <a:r>
              <a:rPr lang="en-US" sz="2100" b="1" kern="0">
                <a:solidFill>
                  <a:srgbClr val="0000FF"/>
                </a:solidFill>
                <a:latin typeface="Arial" charset="0"/>
              </a:rPr>
              <a:t>đồng xác định mức độ khuyết tật do Chủ tịch </a:t>
            </a:r>
            <a:r>
              <a:rPr lang="en-US" sz="2100" b="1" kern="0" smtClean="0">
                <a:solidFill>
                  <a:srgbClr val="0000FF"/>
                </a:solidFill>
                <a:latin typeface="Arial" charset="0"/>
              </a:rPr>
              <a:t>UBND xã</a:t>
            </a:r>
            <a:r>
              <a:rPr lang="en-US" sz="2100" b="1" kern="0">
                <a:solidFill>
                  <a:srgbClr val="0000FF"/>
                </a:solidFill>
                <a:latin typeface="Arial" charset="0"/>
              </a:rPr>
              <a:t>, phường, thị trấn (sau đây gọi chung là cấp xã) thành </a:t>
            </a:r>
            <a:r>
              <a:rPr lang="en-US" sz="2100" b="1" kern="0" smtClean="0">
                <a:solidFill>
                  <a:srgbClr val="0000FF"/>
                </a:solidFill>
                <a:latin typeface="Arial" charset="0"/>
              </a:rPr>
              <a:t>lập.</a:t>
            </a:r>
          </a:p>
          <a:p>
            <a:pPr marL="579438" indent="-457200" algn="just" eaLnBrk="1" hangingPunct="1">
              <a:lnSpc>
                <a:spcPct val="114000"/>
              </a:lnSpc>
              <a:spcBef>
                <a:spcPts val="1200"/>
              </a:spcBef>
              <a:spcAft>
                <a:spcPts val="0"/>
              </a:spcAft>
              <a:buClr>
                <a:srgbClr val="FF0000"/>
              </a:buClr>
              <a:buFont typeface="+mj-lt"/>
              <a:buAutoNum type="arabicPeriod"/>
              <a:defRPr/>
            </a:pPr>
            <a:r>
              <a:rPr lang="en-US" sz="2100" b="1" kern="0" smtClean="0">
                <a:solidFill>
                  <a:srgbClr val="0000FF"/>
                </a:solidFill>
                <a:latin typeface="Arial" charset="0"/>
              </a:rPr>
              <a:t>Hội </a:t>
            </a:r>
            <a:r>
              <a:rPr lang="en-US" sz="2100" b="1" kern="0">
                <a:solidFill>
                  <a:srgbClr val="0000FF"/>
                </a:solidFill>
                <a:latin typeface="Arial" charset="0"/>
              </a:rPr>
              <a:t>đồng xác định mức độ khuyết tật bao gồm các thành viên </a:t>
            </a:r>
            <a:r>
              <a:rPr lang="en-US" sz="2100" b="1" kern="0" smtClean="0">
                <a:solidFill>
                  <a:srgbClr val="0000FF"/>
                </a:solidFill>
                <a:latin typeface="Arial" charset="0"/>
              </a:rPr>
              <a:t>sau đây:</a:t>
            </a:r>
          </a:p>
          <a:p>
            <a:pPr marL="579438" indent="-457200" algn="just" eaLnBrk="1" hangingPunct="1">
              <a:lnSpc>
                <a:spcPct val="114000"/>
              </a:lnSpc>
              <a:spcBef>
                <a:spcPts val="1200"/>
              </a:spcBef>
              <a:spcAft>
                <a:spcPts val="0"/>
              </a:spcAft>
              <a:buClr>
                <a:srgbClr val="FF0000"/>
              </a:buClr>
              <a:buFont typeface="+mj-lt"/>
              <a:buAutoNum type="alphaLcParenR"/>
              <a:defRPr/>
            </a:pPr>
            <a:r>
              <a:rPr lang="en-US" sz="2100" b="1" kern="0" smtClean="0">
                <a:solidFill>
                  <a:srgbClr val="0000FF"/>
                </a:solidFill>
                <a:latin typeface="Arial" charset="0"/>
              </a:rPr>
              <a:t>Chủ </a:t>
            </a:r>
            <a:r>
              <a:rPr lang="en-US" sz="2100" b="1" kern="0">
                <a:solidFill>
                  <a:srgbClr val="0000FF"/>
                </a:solidFill>
                <a:latin typeface="Arial" charset="0"/>
              </a:rPr>
              <a:t>tịch Ủy ban nhân dân cấp xã là Chủ tịch Hội </a:t>
            </a:r>
            <a:r>
              <a:rPr lang="en-US" sz="2100" b="1" kern="0" smtClean="0">
                <a:solidFill>
                  <a:srgbClr val="0000FF"/>
                </a:solidFill>
                <a:latin typeface="Arial" charset="0"/>
              </a:rPr>
              <a:t>đồng;</a:t>
            </a:r>
          </a:p>
          <a:p>
            <a:pPr marL="579438" indent="-457200" algn="just" eaLnBrk="1" hangingPunct="1">
              <a:lnSpc>
                <a:spcPct val="114000"/>
              </a:lnSpc>
              <a:spcBef>
                <a:spcPts val="1200"/>
              </a:spcBef>
              <a:spcAft>
                <a:spcPts val="0"/>
              </a:spcAft>
              <a:buClr>
                <a:srgbClr val="FF0000"/>
              </a:buClr>
              <a:buFont typeface="+mj-lt"/>
              <a:buAutoNum type="alphaLcParenR"/>
              <a:defRPr/>
            </a:pPr>
            <a:r>
              <a:rPr lang="en-US" sz="2100" b="1" kern="0" smtClean="0">
                <a:solidFill>
                  <a:srgbClr val="0000FF"/>
                </a:solidFill>
                <a:latin typeface="Arial" charset="0"/>
              </a:rPr>
              <a:t>Trạm </a:t>
            </a:r>
            <a:r>
              <a:rPr lang="en-US" sz="2100" b="1" kern="0">
                <a:solidFill>
                  <a:srgbClr val="0000FF"/>
                </a:solidFill>
                <a:latin typeface="Arial" charset="0"/>
              </a:rPr>
              <a:t>trưởng trạm y tế cấp </a:t>
            </a:r>
            <a:r>
              <a:rPr lang="en-US" sz="2100" b="1" kern="0" smtClean="0">
                <a:solidFill>
                  <a:srgbClr val="0000FF"/>
                </a:solidFill>
                <a:latin typeface="Arial" charset="0"/>
              </a:rPr>
              <a:t>xã;</a:t>
            </a:r>
          </a:p>
          <a:p>
            <a:pPr marL="579438" indent="-457200" algn="just" eaLnBrk="1" hangingPunct="1">
              <a:lnSpc>
                <a:spcPct val="114000"/>
              </a:lnSpc>
              <a:spcBef>
                <a:spcPts val="1200"/>
              </a:spcBef>
              <a:spcAft>
                <a:spcPts val="0"/>
              </a:spcAft>
              <a:buClr>
                <a:srgbClr val="FF0000"/>
              </a:buClr>
              <a:buFont typeface="+mj-lt"/>
              <a:buAutoNum type="alphaLcParenR"/>
              <a:defRPr/>
            </a:pPr>
            <a:r>
              <a:rPr lang="en-US" sz="2100" b="1" kern="0" smtClean="0">
                <a:solidFill>
                  <a:srgbClr val="0000FF"/>
                </a:solidFill>
                <a:latin typeface="Arial" charset="0"/>
              </a:rPr>
              <a:t>Công </a:t>
            </a:r>
            <a:r>
              <a:rPr lang="en-US" sz="2100" b="1" kern="0">
                <a:solidFill>
                  <a:srgbClr val="0000FF"/>
                </a:solidFill>
                <a:latin typeface="Arial" charset="0"/>
              </a:rPr>
              <a:t>chức cấp xã phụ trách công tác lao động, thương binh và xã </a:t>
            </a:r>
            <a:r>
              <a:rPr lang="en-US" sz="2100" b="1" kern="0" smtClean="0">
                <a:solidFill>
                  <a:srgbClr val="0000FF"/>
                </a:solidFill>
                <a:latin typeface="Arial" charset="0"/>
              </a:rPr>
              <a:t>hội;</a:t>
            </a:r>
          </a:p>
          <a:p>
            <a:pPr marL="579438" indent="-457200" algn="just" eaLnBrk="1" hangingPunct="1">
              <a:lnSpc>
                <a:spcPct val="114000"/>
              </a:lnSpc>
              <a:spcBef>
                <a:spcPts val="1200"/>
              </a:spcBef>
              <a:spcAft>
                <a:spcPts val="0"/>
              </a:spcAft>
              <a:buClr>
                <a:srgbClr val="FF0000"/>
              </a:buClr>
              <a:buFont typeface="+mj-lt"/>
              <a:buAutoNum type="alphaLcParenR"/>
              <a:defRPr/>
            </a:pPr>
            <a:r>
              <a:rPr lang="en-US" sz="2100" b="1" kern="0" smtClean="0">
                <a:solidFill>
                  <a:srgbClr val="0000FF"/>
                </a:solidFill>
                <a:latin typeface="Arial" charset="0"/>
              </a:rPr>
              <a:t>Người </a:t>
            </a:r>
            <a:r>
              <a:rPr lang="en-US" sz="2100" b="1" kern="0">
                <a:solidFill>
                  <a:srgbClr val="0000FF"/>
                </a:solidFill>
                <a:latin typeface="Arial" charset="0"/>
              </a:rPr>
              <a:t>đứng đầu hoặc cấp phó của Ủy ban </a:t>
            </a:r>
            <a:r>
              <a:rPr lang="en-US" sz="2100" b="1" kern="0" smtClean="0">
                <a:solidFill>
                  <a:srgbClr val="0000FF"/>
                </a:solidFill>
                <a:latin typeface="Arial" charset="0"/>
              </a:rPr>
              <a:t>MTTQ Việt </a:t>
            </a:r>
            <a:r>
              <a:rPr lang="en-US" sz="2100" b="1" kern="0">
                <a:solidFill>
                  <a:srgbClr val="0000FF"/>
                </a:solidFill>
                <a:latin typeface="Arial" charset="0"/>
              </a:rPr>
              <a:t>Nam, Hội phụ nữ, Đoàn thanh niên, Hội cựu chiến binh cấp </a:t>
            </a:r>
            <a:r>
              <a:rPr lang="en-US" sz="2100" b="1" kern="0" smtClean="0">
                <a:solidFill>
                  <a:srgbClr val="0000FF"/>
                </a:solidFill>
                <a:latin typeface="Arial" charset="0"/>
              </a:rPr>
              <a:t>xã;</a:t>
            </a:r>
          </a:p>
          <a:p>
            <a:pPr marL="569913" indent="-461963" algn="just" eaLnBrk="1" hangingPunct="1">
              <a:lnSpc>
                <a:spcPct val="114000"/>
              </a:lnSpc>
              <a:spcBef>
                <a:spcPts val="1200"/>
              </a:spcBef>
              <a:spcAft>
                <a:spcPts val="0"/>
              </a:spcAft>
              <a:buClr>
                <a:srgbClr val="FF0000"/>
              </a:buClr>
              <a:buNone/>
              <a:defRPr/>
            </a:pPr>
            <a:r>
              <a:rPr lang="en-US" sz="2100" b="1" kern="0" smtClean="0">
                <a:solidFill>
                  <a:srgbClr val="FF0000"/>
                </a:solidFill>
                <a:latin typeface="Arial" charset="0"/>
              </a:rPr>
              <a:t>đ</a:t>
            </a:r>
            <a:r>
              <a:rPr lang="en-US" sz="2100" b="1" kern="0">
                <a:solidFill>
                  <a:srgbClr val="FF0000"/>
                </a:solidFill>
                <a:latin typeface="Arial" charset="0"/>
              </a:rPr>
              <a:t>)</a:t>
            </a:r>
            <a:r>
              <a:rPr lang="en-US" sz="2100" b="1" kern="0">
                <a:solidFill>
                  <a:srgbClr val="0000FF"/>
                </a:solidFill>
                <a:latin typeface="Arial" charset="0"/>
              </a:rPr>
              <a:t> </a:t>
            </a:r>
            <a:r>
              <a:rPr lang="en-US" sz="2100" b="1" kern="0" smtClean="0">
                <a:solidFill>
                  <a:srgbClr val="0000FF"/>
                </a:solidFill>
                <a:latin typeface="Arial" charset="0"/>
              </a:rPr>
              <a:t> Người </a:t>
            </a:r>
            <a:r>
              <a:rPr lang="en-US" sz="2100" b="1" kern="0">
                <a:solidFill>
                  <a:srgbClr val="0000FF"/>
                </a:solidFill>
                <a:latin typeface="Arial" charset="0"/>
              </a:rPr>
              <a:t>đứng đầu tổ chức của người khuyết tật cấp xã nơi có tổ chức của người khuyết tật</a:t>
            </a:r>
            <a:r>
              <a:rPr lang="en-US" sz="2100" b="1" kern="0" smtClean="0">
                <a:solidFill>
                  <a:srgbClr val="0000FF"/>
                </a:solidFill>
                <a:latin typeface="Arial" charset="0"/>
              </a:rPr>
              <a:t>.</a:t>
            </a:r>
            <a:endParaRPr lang="en-US" sz="2100" b="1" ker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algn="ctr"/>
            <a:r>
              <a:rPr lang="en-US" sz="2600" b="1" smtClean="0">
                <a:solidFill>
                  <a:srgbClr val="FF0000"/>
                </a:solidFill>
                <a:latin typeface="Arial" panose="020B0604020202020204" pitchFamily="34" charset="0"/>
                <a:cs typeface="Arial" panose="020B0604020202020204" pitchFamily="34" charset="0"/>
              </a:rPr>
              <a:t>Điều </a:t>
            </a:r>
            <a:r>
              <a:rPr lang="en-US" sz="2600" b="1">
                <a:solidFill>
                  <a:srgbClr val="FF0000"/>
                </a:solidFill>
                <a:latin typeface="Arial" panose="020B0604020202020204" pitchFamily="34" charset="0"/>
                <a:cs typeface="Arial" panose="020B0604020202020204" pitchFamily="34" charset="0"/>
              </a:rPr>
              <a:t>16. Hội đồng xác định mức độ khuyết tật</a:t>
            </a:r>
          </a:p>
        </p:txBody>
      </p:sp>
    </p:spTree>
    <p:extLst>
      <p:ext uri="{BB962C8B-B14F-4D97-AF65-F5344CB8AC3E}">
        <p14:creationId xmlns:p14="http://schemas.microsoft.com/office/powerpoint/2010/main" val="381148437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66738" indent="-457200" algn="just" eaLnBrk="1" hangingPunct="1">
              <a:lnSpc>
                <a:spcPct val="114000"/>
              </a:lnSpc>
              <a:spcBef>
                <a:spcPts val="1200"/>
              </a:spcBef>
              <a:spcAft>
                <a:spcPts val="0"/>
              </a:spcAft>
              <a:buClr>
                <a:srgbClr val="FF0000"/>
              </a:buClr>
              <a:buFont typeface="Wingdings" panose="05000000000000000000" pitchFamily="2" charset="2"/>
              <a:buChar char="v"/>
              <a:defRPr/>
            </a:pPr>
            <a:r>
              <a:rPr lang="en-US" sz="2200" b="1" kern="0" smtClean="0">
                <a:solidFill>
                  <a:srgbClr val="FF3399"/>
                </a:solidFill>
                <a:latin typeface="Arial" charset="0"/>
              </a:rPr>
              <a:t>Điều </a:t>
            </a:r>
            <a:r>
              <a:rPr lang="en-US" sz="2200" b="1" kern="0">
                <a:solidFill>
                  <a:srgbClr val="FF3399"/>
                </a:solidFill>
                <a:latin typeface="Arial" charset="0"/>
              </a:rPr>
              <a:t>1. Phạm vi điều chỉnh</a:t>
            </a:r>
          </a:p>
          <a:p>
            <a:pPr marL="560388" indent="0" algn="just" eaLnBrk="1" hangingPunct="1">
              <a:lnSpc>
                <a:spcPct val="114000"/>
              </a:lnSpc>
              <a:spcBef>
                <a:spcPts val="1200"/>
              </a:spcBef>
              <a:spcAft>
                <a:spcPts val="0"/>
              </a:spcAft>
              <a:buClr>
                <a:srgbClr val="FF0000"/>
              </a:buClr>
              <a:buNone/>
              <a:defRPr/>
            </a:pPr>
            <a:r>
              <a:rPr lang="vi-VN" sz="2200" b="1" kern="0" smtClean="0">
                <a:solidFill>
                  <a:srgbClr val="0000FF"/>
                </a:solidFill>
                <a:latin typeface="Arial" charset="0"/>
              </a:rPr>
              <a:t>Luật </a:t>
            </a:r>
            <a:r>
              <a:rPr lang="vi-VN" sz="2200" b="1" kern="0">
                <a:solidFill>
                  <a:srgbClr val="0000FF"/>
                </a:solidFill>
                <a:latin typeface="Arial" charset="0"/>
              </a:rPr>
              <a:t>này quy định về thành lập, hoạt động thư viện; quyền, nghĩa vụ v</a:t>
            </a:r>
            <a:r>
              <a:rPr lang="en-US" sz="2200" b="1" kern="0">
                <a:solidFill>
                  <a:srgbClr val="0000FF"/>
                </a:solidFill>
                <a:latin typeface="Arial" charset="0"/>
              </a:rPr>
              <a:t>à </a:t>
            </a:r>
            <a:r>
              <a:rPr lang="vi-VN" sz="2200" b="1" kern="0">
                <a:solidFill>
                  <a:srgbClr val="0000FF"/>
                </a:solidFill>
                <a:latin typeface="Arial" charset="0"/>
              </a:rPr>
              <a:t>trách nhiệm, của cơ qua</a:t>
            </a:r>
            <a:r>
              <a:rPr lang="en-US" sz="2200" b="1" kern="0">
                <a:solidFill>
                  <a:srgbClr val="0000FF"/>
                </a:solidFill>
                <a:latin typeface="Arial" charset="0"/>
              </a:rPr>
              <a:t>n</a:t>
            </a:r>
            <a:r>
              <a:rPr lang="vi-VN" sz="2200" b="1" kern="0">
                <a:solidFill>
                  <a:srgbClr val="0000FF"/>
                </a:solidFill>
                <a:latin typeface="Arial" charset="0"/>
              </a:rPr>
              <a:t>, tổ chức, cá nhân trong hoạt đ</a:t>
            </a:r>
            <a:r>
              <a:rPr lang="en-US" sz="2200" b="1" kern="0">
                <a:solidFill>
                  <a:srgbClr val="0000FF"/>
                </a:solidFill>
                <a:latin typeface="Arial" charset="0"/>
              </a:rPr>
              <a:t>ộ</a:t>
            </a:r>
            <a:r>
              <a:rPr lang="vi-VN" sz="2200" b="1" kern="0">
                <a:solidFill>
                  <a:srgbClr val="0000FF"/>
                </a:solidFill>
                <a:latin typeface="Arial" charset="0"/>
              </a:rPr>
              <a:t>ng thư viện; quản lý nhà nước về thư viện.</a:t>
            </a:r>
            <a:endParaRPr lang="en-US" sz="2200" b="1" kern="0">
              <a:solidFill>
                <a:srgbClr val="0000FF"/>
              </a:solidFill>
              <a:latin typeface="Arial" charset="0"/>
            </a:endParaRPr>
          </a:p>
          <a:p>
            <a:pPr marL="566738" indent="-457200" algn="just" eaLnBrk="1" hangingPunct="1">
              <a:lnSpc>
                <a:spcPct val="114000"/>
              </a:lnSpc>
              <a:spcBef>
                <a:spcPts val="1200"/>
              </a:spcBef>
              <a:spcAft>
                <a:spcPts val="0"/>
              </a:spcAft>
              <a:buClr>
                <a:srgbClr val="FF0000"/>
              </a:buClr>
              <a:buFont typeface="Wingdings" panose="05000000000000000000" pitchFamily="2" charset="2"/>
              <a:buChar char="v"/>
              <a:defRPr/>
            </a:pPr>
            <a:r>
              <a:rPr lang="vi-VN" sz="2200" b="1" kern="0" smtClean="0">
                <a:solidFill>
                  <a:srgbClr val="FF3399"/>
                </a:solidFill>
                <a:latin typeface="Arial" charset="0"/>
              </a:rPr>
              <a:t>Điều </a:t>
            </a:r>
            <a:r>
              <a:rPr lang="vi-VN" sz="2200" b="1" kern="0">
                <a:solidFill>
                  <a:srgbClr val="FF3399"/>
                </a:solidFill>
                <a:latin typeface="Arial" charset="0"/>
              </a:rPr>
              <a:t>2. </a:t>
            </a:r>
            <a:r>
              <a:rPr lang="en-US" sz="2200" b="1" kern="0" smtClean="0">
                <a:solidFill>
                  <a:srgbClr val="FF3399"/>
                </a:solidFill>
                <a:latin typeface="Arial" charset="0"/>
              </a:rPr>
              <a:t>Đối </a:t>
            </a:r>
            <a:r>
              <a:rPr lang="en-US" sz="2200" b="1" kern="0">
                <a:solidFill>
                  <a:srgbClr val="FF3399"/>
                </a:solidFill>
                <a:latin typeface="Arial" charset="0"/>
              </a:rPr>
              <a:t>tượng áp dụng</a:t>
            </a:r>
          </a:p>
          <a:p>
            <a:pPr marL="560388" indent="0" algn="just" eaLnBrk="1" hangingPunct="1">
              <a:lnSpc>
                <a:spcPct val="114000"/>
              </a:lnSpc>
              <a:spcBef>
                <a:spcPts val="1200"/>
              </a:spcBef>
              <a:spcAft>
                <a:spcPts val="0"/>
              </a:spcAft>
              <a:buClr>
                <a:srgbClr val="FF0000"/>
              </a:buClr>
              <a:buNone/>
              <a:defRPr/>
            </a:pPr>
            <a:r>
              <a:rPr lang="vi-VN" sz="2200" b="1" kern="0" smtClean="0">
                <a:solidFill>
                  <a:srgbClr val="0000FF"/>
                </a:solidFill>
                <a:latin typeface="Arial" charset="0"/>
              </a:rPr>
              <a:t>Luật </a:t>
            </a:r>
            <a:r>
              <a:rPr lang="vi-VN" sz="2200" b="1" kern="0">
                <a:solidFill>
                  <a:srgbClr val="0000FF"/>
                </a:solidFill>
                <a:latin typeface="Arial" charset="0"/>
              </a:rPr>
              <a:t>này áp dụng đối v</a:t>
            </a:r>
            <a:r>
              <a:rPr lang="en-US" sz="2200" b="1" kern="0">
                <a:solidFill>
                  <a:srgbClr val="0000FF"/>
                </a:solidFill>
                <a:latin typeface="Arial" charset="0"/>
              </a:rPr>
              <a:t>ớ</a:t>
            </a:r>
            <a:r>
              <a:rPr lang="vi-VN" sz="2200" b="1" kern="0">
                <a:solidFill>
                  <a:srgbClr val="0000FF"/>
                </a:solidFill>
                <a:latin typeface="Arial" charset="0"/>
              </a:rPr>
              <a:t>i cơ quan, tổ chức, cá nhân Việt Nam; tổ chức, cá nhân nước ngoài hoạt động thư viện hoặc có liên quan đến hoạt động thư viện trên lãnh thổ nước Cộng hòa xã hội chủ nghĩa Việt Nam</a:t>
            </a:r>
            <a:r>
              <a:rPr lang="vi-VN" sz="2200" b="1" kern="0" smtClean="0">
                <a:solidFill>
                  <a:srgbClr val="0000FF"/>
                </a:solidFill>
                <a:latin typeface="Arial" charset="0"/>
              </a:rPr>
              <a:t>.</a:t>
            </a:r>
            <a:endParaRPr lang="en-US" sz="2200" b="1" ker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algn="ctr"/>
            <a:r>
              <a:rPr lang="vi-VN" sz="2600" b="1" smtClean="0">
                <a:solidFill>
                  <a:srgbClr val="FF0000"/>
                </a:solidFill>
                <a:latin typeface="Arial" panose="020B0604020202020204" pitchFamily="34" charset="0"/>
                <a:cs typeface="Arial" panose="020B0604020202020204" pitchFamily="34" charset="0"/>
              </a:rPr>
              <a:t>C</a:t>
            </a:r>
            <a:r>
              <a:rPr lang="en-US" sz="2600" b="1" smtClean="0">
                <a:solidFill>
                  <a:srgbClr val="FF0000"/>
                </a:solidFill>
                <a:latin typeface="Arial" panose="020B0604020202020204" pitchFamily="34" charset="0"/>
                <a:cs typeface="Arial" panose="020B0604020202020204" pitchFamily="34" charset="0"/>
              </a:rPr>
              <a:t>HƯƠNG</a:t>
            </a:r>
            <a:r>
              <a:rPr lang="vi-VN" sz="2600" b="1" smtClean="0">
                <a:solidFill>
                  <a:srgbClr val="FF0000"/>
                </a:solidFill>
                <a:latin typeface="Arial" panose="020B0604020202020204" pitchFamily="34" charset="0"/>
                <a:cs typeface="Arial" panose="020B0604020202020204" pitchFamily="34" charset="0"/>
              </a:rPr>
              <a:t> </a:t>
            </a:r>
            <a:r>
              <a:rPr lang="en-US" sz="2600" b="1">
                <a:solidFill>
                  <a:srgbClr val="FF0000"/>
                </a:solidFill>
                <a:latin typeface="Arial" panose="020B0604020202020204" pitchFamily="34" charset="0"/>
                <a:cs typeface="Arial" panose="020B0604020202020204" pitchFamily="34" charset="0"/>
              </a:rPr>
              <a:t>I</a:t>
            </a:r>
            <a:r>
              <a:rPr lang="vi-VN" sz="2600" b="1" smtClean="0">
                <a:solidFill>
                  <a:srgbClr val="FF0000"/>
                </a:solidFill>
                <a:latin typeface="Arial" panose="020B0604020202020204" pitchFamily="34" charset="0"/>
                <a:cs typeface="Arial" panose="020B0604020202020204" pitchFamily="34" charset="0"/>
              </a:rPr>
              <a:t>.</a:t>
            </a:r>
            <a:r>
              <a:rPr lang="en-US" sz="2600" b="1" smtClean="0">
                <a:solidFill>
                  <a:srgbClr val="FF0000"/>
                </a:solidFill>
                <a:latin typeface="Arial" panose="020B0604020202020204" pitchFamily="34" charset="0"/>
                <a:cs typeface="Arial" panose="020B0604020202020204" pitchFamily="34" charset="0"/>
              </a:rPr>
              <a:t> NHỮNG </a:t>
            </a:r>
            <a:r>
              <a:rPr lang="vi-VN" sz="2600" b="1" smtClean="0">
                <a:solidFill>
                  <a:srgbClr val="FF0000"/>
                </a:solidFill>
                <a:latin typeface="Arial" panose="020B0604020202020204" pitchFamily="34" charset="0"/>
                <a:cs typeface="Arial" panose="020B0604020202020204" pitchFamily="34" charset="0"/>
              </a:rPr>
              <a:t>QUY </a:t>
            </a:r>
            <a:r>
              <a:rPr lang="vi-VN" sz="2600" b="1">
                <a:solidFill>
                  <a:srgbClr val="FF0000"/>
                </a:solidFill>
                <a:latin typeface="Arial" panose="020B0604020202020204" pitchFamily="34" charset="0"/>
                <a:cs typeface="Arial" panose="020B0604020202020204" pitchFamily="34" charset="0"/>
              </a:rPr>
              <a:t>ĐỊNH </a:t>
            </a:r>
            <a:r>
              <a:rPr lang="vi-VN" sz="2600" b="1" smtClean="0">
                <a:solidFill>
                  <a:srgbClr val="FF0000"/>
                </a:solidFill>
                <a:latin typeface="Arial" panose="020B0604020202020204" pitchFamily="34" charset="0"/>
                <a:cs typeface="Arial" panose="020B0604020202020204" pitchFamily="34" charset="0"/>
              </a:rPr>
              <a:t>CHUNG</a:t>
            </a:r>
            <a:endParaRPr lang="en-US" sz="2600" b="1">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02767615"/>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457200" algn="just" eaLnBrk="1" hangingPunct="1">
              <a:lnSpc>
                <a:spcPct val="114000"/>
              </a:lnSpc>
              <a:spcBef>
                <a:spcPts val="1200"/>
              </a:spcBef>
              <a:spcAft>
                <a:spcPts val="0"/>
              </a:spcAft>
              <a:buClr>
                <a:srgbClr val="FF0000"/>
              </a:buClr>
              <a:buFont typeface="+mj-lt"/>
              <a:buAutoNum type="arabicPeriod" startAt="3"/>
              <a:defRPr/>
            </a:pPr>
            <a:r>
              <a:rPr lang="en-US" sz="2100" b="1" kern="0" smtClean="0">
                <a:solidFill>
                  <a:srgbClr val="0000FF"/>
                </a:solidFill>
                <a:latin typeface="Arial" charset="0"/>
              </a:rPr>
              <a:t>Chủ </a:t>
            </a:r>
            <a:r>
              <a:rPr lang="en-US" sz="2100" b="1" kern="0">
                <a:solidFill>
                  <a:srgbClr val="0000FF"/>
                </a:solidFill>
                <a:latin typeface="Arial" charset="0"/>
              </a:rPr>
              <a:t>tịch Hội đồng có trách nhiệm tổ chức và chủ trì hoạt động của Hội đồng. Hội đồng làm việc theo nguyên tắc tập thể. Cuộc họp của Hội đồng chỉ có giá trị khi có ít nhất hai phần ba số thành viên của Hội đồng tham dự. Kết luận của Hội đồng được thông qua bằng cách biểu quyết theo đa số, trường hợp số phiếu ngang nhau thì quyết định theo ý kiến của Chủ tịch Hội đồng. Kết luận của Hội đồng được thể hiện bằng văn bản do Chủ tịch Hội đồng </a:t>
            </a:r>
            <a:r>
              <a:rPr lang="en-US" sz="2100" b="1" kern="0" smtClean="0">
                <a:solidFill>
                  <a:srgbClr val="0000FF"/>
                </a:solidFill>
                <a:latin typeface="Arial" charset="0"/>
              </a:rPr>
              <a:t>ký.</a:t>
            </a:r>
          </a:p>
          <a:p>
            <a:pPr marL="579438" indent="-457200" algn="just" eaLnBrk="1" hangingPunct="1">
              <a:lnSpc>
                <a:spcPct val="114000"/>
              </a:lnSpc>
              <a:spcBef>
                <a:spcPts val="1200"/>
              </a:spcBef>
              <a:spcAft>
                <a:spcPts val="0"/>
              </a:spcAft>
              <a:buClr>
                <a:srgbClr val="FF0000"/>
              </a:buClr>
              <a:buFont typeface="+mj-lt"/>
              <a:buAutoNum type="arabicPeriod" startAt="3"/>
              <a:defRPr/>
            </a:pPr>
            <a:r>
              <a:rPr lang="en-US" sz="2100" b="1" kern="0" smtClean="0">
                <a:solidFill>
                  <a:srgbClr val="0000FF"/>
                </a:solidFill>
                <a:latin typeface="Arial" charset="0"/>
              </a:rPr>
              <a:t>Hội </a:t>
            </a:r>
            <a:r>
              <a:rPr lang="en-US" sz="2100" b="1" kern="0">
                <a:solidFill>
                  <a:srgbClr val="0000FF"/>
                </a:solidFill>
                <a:latin typeface="Arial" charset="0"/>
              </a:rPr>
              <a:t>đồng xác định mức độ khuyết tật quyết định độc lập và chịu trách nhiệm trước pháp luật về tính trung thực trong việc xác định mức độ khuyết </a:t>
            </a:r>
            <a:r>
              <a:rPr lang="en-US" sz="2100" b="1" kern="0" smtClean="0">
                <a:solidFill>
                  <a:srgbClr val="0000FF"/>
                </a:solidFill>
                <a:latin typeface="Arial" charset="0"/>
              </a:rPr>
              <a:t>tật.</a:t>
            </a:r>
          </a:p>
          <a:p>
            <a:pPr marL="579438" indent="-457200" algn="just" eaLnBrk="1" hangingPunct="1">
              <a:lnSpc>
                <a:spcPct val="114000"/>
              </a:lnSpc>
              <a:spcBef>
                <a:spcPts val="1200"/>
              </a:spcBef>
              <a:spcAft>
                <a:spcPts val="0"/>
              </a:spcAft>
              <a:buClr>
                <a:srgbClr val="FF0000"/>
              </a:buClr>
              <a:buFont typeface="+mj-lt"/>
              <a:buAutoNum type="arabicPeriod" startAt="3"/>
              <a:defRPr/>
            </a:pPr>
            <a:r>
              <a:rPr lang="en-US" sz="2100" b="1" kern="0" smtClean="0">
                <a:solidFill>
                  <a:srgbClr val="0000FF"/>
                </a:solidFill>
                <a:latin typeface="Arial" charset="0"/>
              </a:rPr>
              <a:t>Bộ </a:t>
            </a:r>
            <a:r>
              <a:rPr lang="en-US" sz="2100" b="1" kern="0">
                <a:solidFill>
                  <a:srgbClr val="0000FF"/>
                </a:solidFill>
                <a:latin typeface="Arial" charset="0"/>
              </a:rPr>
              <a:t>trưởng Bộ Lao động - Thương binh và Xã hội quy định chi tiết hoạt động của Hội đồng xác định mức độ khuyết tật</a:t>
            </a:r>
            <a:r>
              <a:rPr lang="en-US" sz="2100" b="1" kern="0" smtClean="0">
                <a:solidFill>
                  <a:srgbClr val="0000FF"/>
                </a:solidFill>
                <a:latin typeface="Arial" charset="0"/>
              </a:rPr>
              <a:t>.</a:t>
            </a:r>
            <a:endParaRPr lang="en-US" sz="2100" b="1" ker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algn="ctr"/>
            <a:r>
              <a:rPr lang="en-US" sz="2600" b="1" smtClean="0">
                <a:solidFill>
                  <a:srgbClr val="FF0000"/>
                </a:solidFill>
                <a:latin typeface="Arial" panose="020B0604020202020204" pitchFamily="34" charset="0"/>
                <a:cs typeface="Arial" panose="020B0604020202020204" pitchFamily="34" charset="0"/>
              </a:rPr>
              <a:t>Điều </a:t>
            </a:r>
            <a:r>
              <a:rPr lang="en-US" sz="2600" b="1">
                <a:solidFill>
                  <a:srgbClr val="FF0000"/>
                </a:solidFill>
                <a:latin typeface="Arial" panose="020B0604020202020204" pitchFamily="34" charset="0"/>
                <a:cs typeface="Arial" panose="020B0604020202020204" pitchFamily="34" charset="0"/>
              </a:rPr>
              <a:t>16. Hội đồng xác định mức độ khuyết tật</a:t>
            </a:r>
          </a:p>
        </p:txBody>
      </p:sp>
    </p:spTree>
    <p:extLst>
      <p:ext uri="{BB962C8B-B14F-4D97-AF65-F5344CB8AC3E}">
        <p14:creationId xmlns:p14="http://schemas.microsoft.com/office/powerpoint/2010/main" val="322462120"/>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457200" algn="just" eaLnBrk="1" hangingPunct="1">
              <a:lnSpc>
                <a:spcPct val="114000"/>
              </a:lnSpc>
              <a:spcBef>
                <a:spcPts val="1200"/>
              </a:spcBef>
              <a:spcAft>
                <a:spcPts val="0"/>
              </a:spcAft>
              <a:buClr>
                <a:srgbClr val="FF0000"/>
              </a:buClr>
              <a:buFont typeface="+mj-lt"/>
              <a:buAutoNum type="arabicPeriod" startAt="3"/>
              <a:defRPr/>
            </a:pPr>
            <a:r>
              <a:rPr lang="en-US" sz="2100" b="1" kern="0" smtClean="0">
                <a:solidFill>
                  <a:srgbClr val="0000FF"/>
                </a:solidFill>
                <a:latin typeface="Arial" charset="0"/>
              </a:rPr>
              <a:t>Chủ </a:t>
            </a:r>
            <a:r>
              <a:rPr lang="en-US" sz="2100" b="1" kern="0">
                <a:solidFill>
                  <a:srgbClr val="0000FF"/>
                </a:solidFill>
                <a:latin typeface="Arial" charset="0"/>
              </a:rPr>
              <a:t>tịch Hội đồng có trách nhiệm tổ chức và chủ trì hoạt động của Hội đồng. Hội đồng làm việc theo nguyên tắc tập thể. Cuộc họp của Hội đồng chỉ có giá trị khi có ít nhất hai phần ba số thành viên của Hội đồng tham dự. Kết luận của Hội đồng được thông qua bằng cách biểu quyết theo đa số, trường hợp số phiếu ngang nhau thì quyết định theo ý kiến của Chủ tịch Hội đồng. Kết luận của Hội đồng được thể hiện bằng văn bản do Chủ tịch Hội đồng </a:t>
            </a:r>
            <a:r>
              <a:rPr lang="en-US" sz="2100" b="1" kern="0" smtClean="0">
                <a:solidFill>
                  <a:srgbClr val="0000FF"/>
                </a:solidFill>
                <a:latin typeface="Arial" charset="0"/>
              </a:rPr>
              <a:t>ký.</a:t>
            </a:r>
          </a:p>
          <a:p>
            <a:pPr marL="579438" indent="-457200" algn="just" eaLnBrk="1" hangingPunct="1">
              <a:lnSpc>
                <a:spcPct val="114000"/>
              </a:lnSpc>
              <a:spcBef>
                <a:spcPts val="1200"/>
              </a:spcBef>
              <a:spcAft>
                <a:spcPts val="0"/>
              </a:spcAft>
              <a:buClr>
                <a:srgbClr val="FF0000"/>
              </a:buClr>
              <a:buFont typeface="+mj-lt"/>
              <a:buAutoNum type="arabicPeriod" startAt="3"/>
              <a:defRPr/>
            </a:pPr>
            <a:r>
              <a:rPr lang="en-US" sz="2100" b="1" kern="0" smtClean="0">
                <a:solidFill>
                  <a:srgbClr val="0000FF"/>
                </a:solidFill>
                <a:latin typeface="Arial" charset="0"/>
              </a:rPr>
              <a:t>Hội </a:t>
            </a:r>
            <a:r>
              <a:rPr lang="en-US" sz="2100" b="1" kern="0">
                <a:solidFill>
                  <a:srgbClr val="0000FF"/>
                </a:solidFill>
                <a:latin typeface="Arial" charset="0"/>
              </a:rPr>
              <a:t>đồng xác định mức độ khuyết tật quyết định độc lập và chịu trách nhiệm trước pháp luật về tính trung thực trong việc xác định mức độ khuyết </a:t>
            </a:r>
            <a:r>
              <a:rPr lang="en-US" sz="2100" b="1" kern="0" smtClean="0">
                <a:solidFill>
                  <a:srgbClr val="0000FF"/>
                </a:solidFill>
                <a:latin typeface="Arial" charset="0"/>
              </a:rPr>
              <a:t>tật.</a:t>
            </a:r>
          </a:p>
          <a:p>
            <a:pPr marL="579438" indent="-457200" algn="just" eaLnBrk="1" hangingPunct="1">
              <a:lnSpc>
                <a:spcPct val="114000"/>
              </a:lnSpc>
              <a:spcBef>
                <a:spcPts val="1200"/>
              </a:spcBef>
              <a:spcAft>
                <a:spcPts val="0"/>
              </a:spcAft>
              <a:buClr>
                <a:srgbClr val="FF0000"/>
              </a:buClr>
              <a:buFont typeface="+mj-lt"/>
              <a:buAutoNum type="arabicPeriod" startAt="3"/>
              <a:defRPr/>
            </a:pPr>
            <a:r>
              <a:rPr lang="en-US" sz="2100" b="1" kern="0" smtClean="0">
                <a:solidFill>
                  <a:srgbClr val="0000FF"/>
                </a:solidFill>
                <a:latin typeface="Arial" charset="0"/>
              </a:rPr>
              <a:t>Bộ </a:t>
            </a:r>
            <a:r>
              <a:rPr lang="en-US" sz="2100" b="1" kern="0">
                <a:solidFill>
                  <a:srgbClr val="0000FF"/>
                </a:solidFill>
                <a:latin typeface="Arial" charset="0"/>
              </a:rPr>
              <a:t>trưởng Bộ Lao động - Thương binh và Xã hội quy định chi tiết hoạt động của Hội đồng xác định mức độ khuyết tật</a:t>
            </a:r>
            <a:r>
              <a:rPr lang="en-US" sz="2100" b="1" kern="0" smtClean="0">
                <a:solidFill>
                  <a:srgbClr val="0000FF"/>
                </a:solidFill>
                <a:latin typeface="Arial" charset="0"/>
              </a:rPr>
              <a:t>.</a:t>
            </a:r>
            <a:endParaRPr lang="en-US" sz="2100" b="1" ker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algn="ctr"/>
            <a:r>
              <a:rPr lang="en-US" sz="2600" b="1" smtClean="0">
                <a:solidFill>
                  <a:srgbClr val="FF0000"/>
                </a:solidFill>
                <a:latin typeface="Arial" panose="020B0604020202020204" pitchFamily="34" charset="0"/>
                <a:cs typeface="Arial" panose="020B0604020202020204" pitchFamily="34" charset="0"/>
              </a:rPr>
              <a:t>Điều </a:t>
            </a:r>
            <a:r>
              <a:rPr lang="en-US" sz="2600" b="1">
                <a:solidFill>
                  <a:srgbClr val="FF0000"/>
                </a:solidFill>
                <a:latin typeface="Arial" panose="020B0604020202020204" pitchFamily="34" charset="0"/>
                <a:cs typeface="Arial" panose="020B0604020202020204" pitchFamily="34" charset="0"/>
              </a:rPr>
              <a:t>16. Hội đồng xác định mức độ khuyết tật</a:t>
            </a:r>
          </a:p>
        </p:txBody>
      </p:sp>
    </p:spTree>
    <p:extLst>
      <p:ext uri="{BB962C8B-B14F-4D97-AF65-F5344CB8AC3E}">
        <p14:creationId xmlns:p14="http://schemas.microsoft.com/office/powerpoint/2010/main" val="1390586561"/>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457200" algn="just" eaLnBrk="1" hangingPunct="1">
              <a:lnSpc>
                <a:spcPct val="110000"/>
              </a:lnSpc>
              <a:spcBef>
                <a:spcPts val="600"/>
              </a:spcBef>
              <a:spcAft>
                <a:spcPts val="0"/>
              </a:spcAft>
              <a:buClr>
                <a:srgbClr val="FF0000"/>
              </a:buClr>
              <a:buFont typeface="+mj-lt"/>
              <a:buAutoNum type="arabicPeriod"/>
              <a:defRPr/>
            </a:pPr>
            <a:r>
              <a:rPr lang="en-US" sz="1900" b="1" kern="0" smtClean="0">
                <a:solidFill>
                  <a:srgbClr val="0000FF"/>
                </a:solidFill>
                <a:latin typeface="Arial" charset="0"/>
              </a:rPr>
              <a:t>Khi </a:t>
            </a:r>
            <a:r>
              <a:rPr lang="en-US" sz="1900" b="1" kern="0">
                <a:solidFill>
                  <a:srgbClr val="0000FF"/>
                </a:solidFill>
                <a:latin typeface="Arial" charset="0"/>
              </a:rPr>
              <a:t>có nhu cầu xác định mức độ khuyết tật, người khuyết tật hoặc người đại diện hợp pháp của người khuyết tật gửi đơn đến </a:t>
            </a:r>
            <a:r>
              <a:rPr lang="en-US" sz="1900" b="1" kern="0" smtClean="0">
                <a:solidFill>
                  <a:srgbClr val="0000FF"/>
                </a:solidFill>
                <a:latin typeface="Arial" charset="0"/>
              </a:rPr>
              <a:t>UBND cấp </a:t>
            </a:r>
            <a:r>
              <a:rPr lang="en-US" sz="1900" b="1" kern="0">
                <a:solidFill>
                  <a:srgbClr val="0000FF"/>
                </a:solidFill>
                <a:latin typeface="Arial" charset="0"/>
              </a:rPr>
              <a:t>xã nơi người khuyết tật cư </a:t>
            </a:r>
            <a:r>
              <a:rPr lang="en-US" sz="1900" b="1" kern="0" smtClean="0">
                <a:solidFill>
                  <a:srgbClr val="0000FF"/>
                </a:solidFill>
                <a:latin typeface="Arial" charset="0"/>
              </a:rPr>
              <a:t>trú.</a:t>
            </a:r>
          </a:p>
          <a:p>
            <a:pPr marL="579438" indent="-457200" algn="just" eaLnBrk="1" hangingPunct="1">
              <a:lnSpc>
                <a:spcPct val="110000"/>
              </a:lnSpc>
              <a:spcBef>
                <a:spcPts val="600"/>
              </a:spcBef>
              <a:spcAft>
                <a:spcPts val="0"/>
              </a:spcAft>
              <a:buClr>
                <a:srgbClr val="FF0000"/>
              </a:buClr>
              <a:buFont typeface="+mj-lt"/>
              <a:buAutoNum type="arabicPeriod"/>
              <a:defRPr/>
            </a:pPr>
            <a:r>
              <a:rPr lang="en-US" sz="1900" b="1" kern="0" smtClean="0">
                <a:solidFill>
                  <a:srgbClr val="0000FF"/>
                </a:solidFill>
                <a:latin typeface="Arial" charset="0"/>
              </a:rPr>
              <a:t>Trong </a:t>
            </a:r>
            <a:r>
              <a:rPr lang="en-US" sz="1900" b="1" kern="0">
                <a:solidFill>
                  <a:srgbClr val="0000FF"/>
                </a:solidFill>
                <a:latin typeface="Arial" charset="0"/>
              </a:rPr>
              <a:t>thời hạn 30 ngày, kể từ ngày nhận đơn đề nghị xác định mức độ khuyết tật, Chủ tịch </a:t>
            </a:r>
            <a:r>
              <a:rPr lang="en-US" sz="1900" b="1" kern="0" smtClean="0">
                <a:solidFill>
                  <a:srgbClr val="0000FF"/>
                </a:solidFill>
                <a:latin typeface="Arial" charset="0"/>
              </a:rPr>
              <a:t>UBND cấp </a:t>
            </a:r>
            <a:r>
              <a:rPr lang="en-US" sz="1900" b="1" kern="0">
                <a:solidFill>
                  <a:srgbClr val="0000FF"/>
                </a:solidFill>
                <a:latin typeface="Arial" charset="0"/>
              </a:rPr>
              <a:t>xã có trách nhiệm triệu tập Hội đồng xác định mức độ khuyết tật, gửi thông báo về thời gian xác định mức độ khuyết tật cho người khuyết tật hoặc người đại diện hợp pháp của </a:t>
            </a:r>
            <a:r>
              <a:rPr lang="en-US" sz="1900" b="1" kern="0" smtClean="0">
                <a:solidFill>
                  <a:srgbClr val="0000FF"/>
                </a:solidFill>
                <a:latin typeface="Arial" charset="0"/>
              </a:rPr>
              <a:t>họ.</a:t>
            </a:r>
          </a:p>
          <a:p>
            <a:pPr marL="579438" indent="-457200" algn="just" eaLnBrk="1" hangingPunct="1">
              <a:lnSpc>
                <a:spcPct val="110000"/>
              </a:lnSpc>
              <a:spcBef>
                <a:spcPts val="600"/>
              </a:spcBef>
              <a:spcAft>
                <a:spcPts val="0"/>
              </a:spcAft>
              <a:buClr>
                <a:srgbClr val="FF0000"/>
              </a:buClr>
              <a:buFont typeface="+mj-lt"/>
              <a:buAutoNum type="arabicPeriod"/>
              <a:defRPr/>
            </a:pPr>
            <a:r>
              <a:rPr lang="en-US" sz="1900" b="1" kern="0" smtClean="0">
                <a:solidFill>
                  <a:srgbClr val="0000FF"/>
                </a:solidFill>
                <a:latin typeface="Arial" charset="0"/>
              </a:rPr>
              <a:t>Hội </a:t>
            </a:r>
            <a:r>
              <a:rPr lang="en-US" sz="1900" b="1" kern="0">
                <a:solidFill>
                  <a:srgbClr val="0000FF"/>
                </a:solidFill>
                <a:latin typeface="Arial" charset="0"/>
              </a:rPr>
              <a:t>đồng xác định mức độ khuyết tật tổ chức việc xác định mức độ khuyết tật, lập hồ sơ xác định mức độ khuyết tật và ra kết </a:t>
            </a:r>
            <a:r>
              <a:rPr lang="en-US" sz="1900" b="1" kern="0" smtClean="0">
                <a:solidFill>
                  <a:srgbClr val="0000FF"/>
                </a:solidFill>
                <a:latin typeface="Arial" charset="0"/>
              </a:rPr>
              <a:t>luận.</a:t>
            </a:r>
          </a:p>
          <a:p>
            <a:pPr marL="579438" indent="-457200" algn="just" eaLnBrk="1" hangingPunct="1">
              <a:lnSpc>
                <a:spcPct val="110000"/>
              </a:lnSpc>
              <a:spcBef>
                <a:spcPts val="600"/>
              </a:spcBef>
              <a:spcAft>
                <a:spcPts val="0"/>
              </a:spcAft>
              <a:buClr>
                <a:srgbClr val="FF0000"/>
              </a:buClr>
              <a:buFont typeface="+mj-lt"/>
              <a:buAutoNum type="arabicPeriod"/>
              <a:defRPr/>
            </a:pPr>
            <a:r>
              <a:rPr lang="en-US" sz="1900" b="1" kern="0" smtClean="0">
                <a:solidFill>
                  <a:srgbClr val="0000FF"/>
                </a:solidFill>
                <a:latin typeface="Arial" charset="0"/>
              </a:rPr>
              <a:t>Trong </a:t>
            </a:r>
            <a:r>
              <a:rPr lang="en-US" sz="1900" b="1" kern="0">
                <a:solidFill>
                  <a:srgbClr val="0000FF"/>
                </a:solidFill>
                <a:latin typeface="Arial" charset="0"/>
              </a:rPr>
              <a:t>thời hạn 05 ngày làm việc, kể từ ngày có kết luận của Hội đồng xác định mức độ khuyết tật, Chủ tịch </a:t>
            </a:r>
            <a:r>
              <a:rPr lang="en-US" sz="1900" b="1" kern="0" smtClean="0">
                <a:solidFill>
                  <a:srgbClr val="0000FF"/>
                </a:solidFill>
                <a:latin typeface="Arial" charset="0"/>
              </a:rPr>
              <a:t>UBND cấp </a:t>
            </a:r>
            <a:r>
              <a:rPr lang="en-US" sz="1900" b="1" kern="0">
                <a:solidFill>
                  <a:srgbClr val="0000FF"/>
                </a:solidFill>
                <a:latin typeface="Arial" charset="0"/>
              </a:rPr>
              <a:t>xã niêm yết và thông báo công khai kết luận của Hội đồng xác định mức độ khuyết tật và cấp giấy xác nhận khuyết </a:t>
            </a:r>
            <a:r>
              <a:rPr lang="en-US" sz="1900" b="1" kern="0" smtClean="0">
                <a:solidFill>
                  <a:srgbClr val="0000FF"/>
                </a:solidFill>
                <a:latin typeface="Arial" charset="0"/>
              </a:rPr>
              <a:t>tật.</a:t>
            </a:r>
          </a:p>
          <a:p>
            <a:pPr marL="579438" indent="-457200" algn="just" eaLnBrk="1" hangingPunct="1">
              <a:lnSpc>
                <a:spcPct val="110000"/>
              </a:lnSpc>
              <a:spcBef>
                <a:spcPts val="600"/>
              </a:spcBef>
              <a:spcAft>
                <a:spcPts val="0"/>
              </a:spcAft>
              <a:buClr>
                <a:srgbClr val="FF0000"/>
              </a:buClr>
              <a:buFont typeface="+mj-lt"/>
              <a:buAutoNum type="arabicPeriod"/>
              <a:defRPr/>
            </a:pPr>
            <a:r>
              <a:rPr lang="en-US" sz="1900" b="1" kern="0" smtClean="0">
                <a:solidFill>
                  <a:srgbClr val="0000FF"/>
                </a:solidFill>
                <a:latin typeface="Arial" charset="0"/>
              </a:rPr>
              <a:t>Bộ </a:t>
            </a:r>
            <a:r>
              <a:rPr lang="en-US" sz="1900" b="1" kern="0">
                <a:solidFill>
                  <a:srgbClr val="0000FF"/>
                </a:solidFill>
                <a:latin typeface="Arial" charset="0"/>
              </a:rPr>
              <a:t>trưởng Bộ </a:t>
            </a:r>
            <a:r>
              <a:rPr lang="en-US" sz="1900" b="1" kern="0" smtClean="0">
                <a:solidFill>
                  <a:srgbClr val="0000FF"/>
                </a:solidFill>
                <a:latin typeface="Arial" charset="0"/>
              </a:rPr>
              <a:t>LĐTBXH quy </a:t>
            </a:r>
            <a:r>
              <a:rPr lang="en-US" sz="1900" b="1" kern="0">
                <a:solidFill>
                  <a:srgbClr val="0000FF"/>
                </a:solidFill>
                <a:latin typeface="Arial" charset="0"/>
              </a:rPr>
              <a:t>định chi tiết trình tự, thủ tục, hồ sơ xác định mức độ khuyết tật quy định tại Điều này</a:t>
            </a:r>
            <a:r>
              <a:rPr lang="en-US" sz="1900" b="1" kern="0" smtClean="0">
                <a:solidFill>
                  <a:srgbClr val="0000FF"/>
                </a:solidFill>
                <a:latin typeface="Arial" charset="0"/>
              </a:rPr>
              <a:t>.</a:t>
            </a:r>
            <a:endParaRPr lang="en-US" sz="1900" b="1" ker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algn="ctr"/>
            <a:r>
              <a:rPr lang="en-US" sz="2600" b="1" smtClean="0">
                <a:solidFill>
                  <a:srgbClr val="FF0000"/>
                </a:solidFill>
                <a:latin typeface="Arial" panose="020B0604020202020204" pitchFamily="34" charset="0"/>
                <a:cs typeface="Arial" panose="020B0604020202020204" pitchFamily="34" charset="0"/>
              </a:rPr>
              <a:t>Điều </a:t>
            </a:r>
            <a:r>
              <a:rPr lang="en-US" sz="2600" b="1">
                <a:solidFill>
                  <a:srgbClr val="FF0000"/>
                </a:solidFill>
                <a:latin typeface="Arial" panose="020B0604020202020204" pitchFamily="34" charset="0"/>
                <a:cs typeface="Arial" panose="020B0604020202020204" pitchFamily="34" charset="0"/>
              </a:rPr>
              <a:t>18. Thủ tục xác định mức độ khuyết tật</a:t>
            </a:r>
          </a:p>
        </p:txBody>
      </p:sp>
    </p:spTree>
    <p:extLst>
      <p:ext uri="{BB962C8B-B14F-4D97-AF65-F5344CB8AC3E}">
        <p14:creationId xmlns:p14="http://schemas.microsoft.com/office/powerpoint/2010/main" val="885586349"/>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457200" algn="just" eaLnBrk="1" hangingPunct="1">
              <a:lnSpc>
                <a:spcPct val="114000"/>
              </a:lnSpc>
              <a:spcBef>
                <a:spcPts val="1200"/>
              </a:spcBef>
              <a:spcAft>
                <a:spcPts val="0"/>
              </a:spcAft>
              <a:buClr>
                <a:srgbClr val="FF0000"/>
              </a:buClr>
              <a:buFont typeface="+mj-lt"/>
              <a:buAutoNum type="arabicPeriod"/>
              <a:defRPr/>
            </a:pPr>
            <a:r>
              <a:rPr lang="en-US" sz="2300" b="1" kern="0" smtClean="0">
                <a:solidFill>
                  <a:srgbClr val="0000FF"/>
                </a:solidFill>
                <a:latin typeface="Arial" charset="0"/>
              </a:rPr>
              <a:t>Giấy </a:t>
            </a:r>
            <a:r>
              <a:rPr lang="en-US" sz="2300" b="1" kern="0">
                <a:solidFill>
                  <a:srgbClr val="0000FF"/>
                </a:solidFill>
                <a:latin typeface="Arial" charset="0"/>
              </a:rPr>
              <a:t>xác nhận khuyết tật có các nội dung cơ bản sau </a:t>
            </a:r>
            <a:r>
              <a:rPr lang="en-US" sz="2300" b="1" kern="0" smtClean="0">
                <a:solidFill>
                  <a:srgbClr val="0000FF"/>
                </a:solidFill>
                <a:latin typeface="Arial" charset="0"/>
              </a:rPr>
              <a:t>đây:</a:t>
            </a:r>
          </a:p>
          <a:p>
            <a:pPr marL="579438" indent="-457200" algn="just" eaLnBrk="1" hangingPunct="1">
              <a:lnSpc>
                <a:spcPct val="114000"/>
              </a:lnSpc>
              <a:spcBef>
                <a:spcPts val="1200"/>
              </a:spcBef>
              <a:spcAft>
                <a:spcPts val="0"/>
              </a:spcAft>
              <a:buClr>
                <a:srgbClr val="FF0000"/>
              </a:buClr>
              <a:buFont typeface="+mj-lt"/>
              <a:buAutoNum type="alphaLcParenR"/>
              <a:defRPr/>
            </a:pPr>
            <a:r>
              <a:rPr lang="en-US" sz="2300" b="1" kern="0" smtClean="0">
                <a:solidFill>
                  <a:srgbClr val="0000FF"/>
                </a:solidFill>
                <a:latin typeface="Arial" charset="0"/>
              </a:rPr>
              <a:t>Họ </a:t>
            </a:r>
            <a:r>
              <a:rPr lang="en-US" sz="2300" b="1" kern="0">
                <a:solidFill>
                  <a:srgbClr val="0000FF"/>
                </a:solidFill>
                <a:latin typeface="Arial" charset="0"/>
              </a:rPr>
              <a:t>và tên, ngày, tháng, năm sinh, giới tính của người khuyết </a:t>
            </a:r>
            <a:r>
              <a:rPr lang="en-US" sz="2300" b="1" kern="0" smtClean="0">
                <a:solidFill>
                  <a:srgbClr val="0000FF"/>
                </a:solidFill>
                <a:latin typeface="Arial" charset="0"/>
              </a:rPr>
              <a:t>tật;</a:t>
            </a:r>
          </a:p>
          <a:p>
            <a:pPr marL="579438" indent="-457200" algn="just" eaLnBrk="1" hangingPunct="1">
              <a:lnSpc>
                <a:spcPct val="114000"/>
              </a:lnSpc>
              <a:spcBef>
                <a:spcPts val="1200"/>
              </a:spcBef>
              <a:spcAft>
                <a:spcPts val="0"/>
              </a:spcAft>
              <a:buClr>
                <a:srgbClr val="FF0000"/>
              </a:buClr>
              <a:buFont typeface="+mj-lt"/>
              <a:buAutoNum type="alphaLcParenR"/>
              <a:defRPr/>
            </a:pPr>
            <a:r>
              <a:rPr lang="en-US" sz="2300" b="1" kern="0" smtClean="0">
                <a:solidFill>
                  <a:srgbClr val="0000FF"/>
                </a:solidFill>
                <a:latin typeface="Arial" charset="0"/>
              </a:rPr>
              <a:t>Địa </a:t>
            </a:r>
            <a:r>
              <a:rPr lang="en-US" sz="2300" b="1" kern="0">
                <a:solidFill>
                  <a:srgbClr val="0000FF"/>
                </a:solidFill>
                <a:latin typeface="Arial" charset="0"/>
              </a:rPr>
              <a:t>chỉ nơi cư trú của người khuyết </a:t>
            </a:r>
            <a:r>
              <a:rPr lang="en-US" sz="2300" b="1" kern="0" smtClean="0">
                <a:solidFill>
                  <a:srgbClr val="0000FF"/>
                </a:solidFill>
                <a:latin typeface="Arial" charset="0"/>
              </a:rPr>
              <a:t>tật;</a:t>
            </a:r>
          </a:p>
          <a:p>
            <a:pPr marL="579438" indent="-457200" algn="just" eaLnBrk="1" hangingPunct="1">
              <a:lnSpc>
                <a:spcPct val="114000"/>
              </a:lnSpc>
              <a:spcBef>
                <a:spcPts val="1200"/>
              </a:spcBef>
              <a:spcAft>
                <a:spcPts val="0"/>
              </a:spcAft>
              <a:buClr>
                <a:srgbClr val="FF0000"/>
              </a:buClr>
              <a:buFont typeface="+mj-lt"/>
              <a:buAutoNum type="alphaLcParenR"/>
              <a:defRPr/>
            </a:pPr>
            <a:r>
              <a:rPr lang="en-US" sz="2300" b="1" kern="0" smtClean="0">
                <a:solidFill>
                  <a:srgbClr val="0000FF"/>
                </a:solidFill>
                <a:latin typeface="Arial" charset="0"/>
              </a:rPr>
              <a:t>Dạng </a:t>
            </a:r>
            <a:r>
              <a:rPr lang="en-US" sz="2300" b="1" kern="0">
                <a:solidFill>
                  <a:srgbClr val="0000FF"/>
                </a:solidFill>
                <a:latin typeface="Arial" charset="0"/>
              </a:rPr>
              <a:t>khuyết </a:t>
            </a:r>
            <a:r>
              <a:rPr lang="en-US" sz="2300" b="1" kern="0" smtClean="0">
                <a:solidFill>
                  <a:srgbClr val="0000FF"/>
                </a:solidFill>
                <a:latin typeface="Arial" charset="0"/>
              </a:rPr>
              <a:t>tật;</a:t>
            </a:r>
          </a:p>
          <a:p>
            <a:pPr marL="579438" indent="-457200" algn="just" eaLnBrk="1" hangingPunct="1">
              <a:lnSpc>
                <a:spcPct val="114000"/>
              </a:lnSpc>
              <a:spcBef>
                <a:spcPts val="1200"/>
              </a:spcBef>
              <a:spcAft>
                <a:spcPts val="0"/>
              </a:spcAft>
              <a:buClr>
                <a:srgbClr val="FF0000"/>
              </a:buClr>
              <a:buFont typeface="+mj-lt"/>
              <a:buAutoNum type="alphaLcParenR"/>
              <a:defRPr/>
            </a:pPr>
            <a:r>
              <a:rPr lang="en-US" sz="2300" b="1" kern="0" smtClean="0">
                <a:solidFill>
                  <a:srgbClr val="0000FF"/>
                </a:solidFill>
                <a:latin typeface="Arial" charset="0"/>
              </a:rPr>
              <a:t>Mức </a:t>
            </a:r>
            <a:r>
              <a:rPr lang="en-US" sz="2300" b="1" kern="0">
                <a:solidFill>
                  <a:srgbClr val="0000FF"/>
                </a:solidFill>
                <a:latin typeface="Arial" charset="0"/>
              </a:rPr>
              <a:t>độ khuyết </a:t>
            </a:r>
            <a:r>
              <a:rPr lang="en-US" sz="2300" b="1" kern="0" smtClean="0">
                <a:solidFill>
                  <a:srgbClr val="0000FF"/>
                </a:solidFill>
                <a:latin typeface="Arial" charset="0"/>
              </a:rPr>
              <a:t>tật.</a:t>
            </a:r>
          </a:p>
          <a:p>
            <a:pPr marL="579438" indent="-457200" algn="just" eaLnBrk="1" hangingPunct="1">
              <a:lnSpc>
                <a:spcPct val="114000"/>
              </a:lnSpc>
              <a:spcBef>
                <a:spcPts val="1200"/>
              </a:spcBef>
              <a:spcAft>
                <a:spcPts val="0"/>
              </a:spcAft>
              <a:buClr>
                <a:srgbClr val="FF0000"/>
              </a:buClr>
              <a:buFont typeface="+mj-lt"/>
              <a:buAutoNum type="arabicPeriod" startAt="2"/>
              <a:defRPr/>
            </a:pPr>
            <a:r>
              <a:rPr lang="en-US" sz="2300" b="1" kern="0" smtClean="0">
                <a:solidFill>
                  <a:srgbClr val="0000FF"/>
                </a:solidFill>
                <a:latin typeface="Arial" charset="0"/>
              </a:rPr>
              <a:t>Giấy </a:t>
            </a:r>
            <a:r>
              <a:rPr lang="en-US" sz="2300" b="1" kern="0">
                <a:solidFill>
                  <a:srgbClr val="0000FF"/>
                </a:solidFill>
                <a:latin typeface="Arial" charset="0"/>
              </a:rPr>
              <a:t>xác nhận khuyết tật có hiệu lực kể từ ngày Chủ tịch Ủy ban nhân dân cấp xã </a:t>
            </a:r>
            <a:r>
              <a:rPr lang="en-US" sz="2300" b="1" kern="0" smtClean="0">
                <a:solidFill>
                  <a:srgbClr val="0000FF"/>
                </a:solidFill>
                <a:latin typeface="Arial" charset="0"/>
              </a:rPr>
              <a:t>ký.</a:t>
            </a:r>
          </a:p>
          <a:p>
            <a:pPr marL="579438" indent="-457200" algn="just" eaLnBrk="1" hangingPunct="1">
              <a:lnSpc>
                <a:spcPct val="114000"/>
              </a:lnSpc>
              <a:spcBef>
                <a:spcPts val="1200"/>
              </a:spcBef>
              <a:spcAft>
                <a:spcPts val="0"/>
              </a:spcAft>
              <a:buClr>
                <a:srgbClr val="FF0000"/>
              </a:buClr>
              <a:buFont typeface="+mj-lt"/>
              <a:buAutoNum type="arabicPeriod" startAt="2"/>
              <a:defRPr/>
            </a:pPr>
            <a:r>
              <a:rPr lang="en-US" sz="2300" b="1" kern="0" smtClean="0">
                <a:solidFill>
                  <a:srgbClr val="0000FF"/>
                </a:solidFill>
                <a:latin typeface="Arial" charset="0"/>
              </a:rPr>
              <a:t>Bộ </a:t>
            </a:r>
            <a:r>
              <a:rPr lang="en-US" sz="2300" b="1" kern="0">
                <a:solidFill>
                  <a:srgbClr val="0000FF"/>
                </a:solidFill>
                <a:latin typeface="Arial" charset="0"/>
              </a:rPr>
              <a:t>trưởng Bộ Lao động - Thương binh và Xã hội quy định việc đổi, cấp lại, thu hồi Giấy xác nhận khuyết tật</a:t>
            </a:r>
            <a:r>
              <a:rPr lang="en-US" sz="2300" b="1" kern="0" smtClean="0">
                <a:solidFill>
                  <a:srgbClr val="0000FF"/>
                </a:solidFill>
                <a:latin typeface="Arial" charset="0"/>
              </a:rPr>
              <a:t>.</a:t>
            </a:r>
            <a:endParaRPr lang="en-US" sz="2300" b="1" ker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algn="ctr"/>
            <a:r>
              <a:rPr lang="en-US" sz="2600" b="1" smtClean="0">
                <a:solidFill>
                  <a:srgbClr val="FF0000"/>
                </a:solidFill>
                <a:latin typeface="Arial" panose="020B0604020202020204" pitchFamily="34" charset="0"/>
                <a:cs typeface="Arial" panose="020B0604020202020204" pitchFamily="34" charset="0"/>
              </a:rPr>
              <a:t>Điều </a:t>
            </a:r>
            <a:r>
              <a:rPr lang="en-US" sz="2600" b="1">
                <a:solidFill>
                  <a:srgbClr val="FF0000"/>
                </a:solidFill>
                <a:latin typeface="Arial" panose="020B0604020202020204" pitchFamily="34" charset="0"/>
                <a:cs typeface="Arial" panose="020B0604020202020204" pitchFamily="34" charset="0"/>
              </a:rPr>
              <a:t>19. Giấy xác nhận khuyết tật</a:t>
            </a:r>
          </a:p>
        </p:txBody>
      </p:sp>
    </p:spTree>
    <p:extLst>
      <p:ext uri="{BB962C8B-B14F-4D97-AF65-F5344CB8AC3E}">
        <p14:creationId xmlns:p14="http://schemas.microsoft.com/office/powerpoint/2010/main" val="211315632"/>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92906"/>
            <a:ext cx="9144000" cy="6072188"/>
          </a:xfrm>
          <a:prstGeom prst="rect">
            <a:avLst/>
          </a:prstGeom>
        </p:spPr>
      </p:pic>
    </p:spTree>
    <p:extLst>
      <p:ext uri="{BB962C8B-B14F-4D97-AF65-F5344CB8AC3E}">
        <p14:creationId xmlns:p14="http://schemas.microsoft.com/office/powerpoint/2010/main" val="3608455821"/>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457200" algn="just" eaLnBrk="1" hangingPunct="1">
              <a:lnSpc>
                <a:spcPct val="110000"/>
              </a:lnSpc>
              <a:spcBef>
                <a:spcPts val="800"/>
              </a:spcBef>
              <a:spcAft>
                <a:spcPts val="0"/>
              </a:spcAft>
              <a:buClr>
                <a:srgbClr val="FF0000"/>
              </a:buClr>
              <a:buFont typeface="Wingdings" panose="05000000000000000000" pitchFamily="2" charset="2"/>
              <a:buChar char="v"/>
              <a:defRPr/>
            </a:pPr>
            <a:r>
              <a:rPr lang="en-US" sz="2000" b="1" kern="0" smtClean="0">
                <a:solidFill>
                  <a:srgbClr val="FF3399"/>
                </a:solidFill>
                <a:latin typeface="Arial" charset="0"/>
              </a:rPr>
              <a:t>Điều </a:t>
            </a:r>
            <a:r>
              <a:rPr lang="en-US" sz="2000" b="1" kern="0">
                <a:solidFill>
                  <a:srgbClr val="FF3399"/>
                </a:solidFill>
                <a:latin typeface="Arial" charset="0"/>
              </a:rPr>
              <a:t>27. Giáo dục đối với người khuyết </a:t>
            </a:r>
            <a:r>
              <a:rPr lang="en-US" sz="2000" b="1" kern="0" smtClean="0">
                <a:solidFill>
                  <a:srgbClr val="FF3399"/>
                </a:solidFill>
                <a:latin typeface="Arial" charset="0"/>
              </a:rPr>
              <a:t>tật</a:t>
            </a:r>
          </a:p>
          <a:p>
            <a:pPr marL="579438" indent="-457200" algn="just" eaLnBrk="1" hangingPunct="1">
              <a:lnSpc>
                <a:spcPct val="110000"/>
              </a:lnSpc>
              <a:spcBef>
                <a:spcPts val="800"/>
              </a:spcBef>
              <a:spcAft>
                <a:spcPts val="0"/>
              </a:spcAft>
              <a:buClr>
                <a:srgbClr val="FF0000"/>
              </a:buClr>
              <a:buFont typeface="+mj-lt"/>
              <a:buAutoNum type="arabicPeriod"/>
              <a:defRPr/>
            </a:pPr>
            <a:r>
              <a:rPr lang="en-US" sz="2000" b="1" kern="0" smtClean="0">
                <a:solidFill>
                  <a:srgbClr val="0000FF"/>
                </a:solidFill>
                <a:latin typeface="Arial" charset="0"/>
              </a:rPr>
              <a:t>Nhà </a:t>
            </a:r>
            <a:r>
              <a:rPr lang="en-US" sz="2000" b="1" kern="0">
                <a:solidFill>
                  <a:srgbClr val="0000FF"/>
                </a:solidFill>
                <a:latin typeface="Arial" charset="0"/>
              </a:rPr>
              <a:t>nước tạo điều kiện để người khuyết tật được học tập phù hợp với nhu cầu và khả năng của người khuyết </a:t>
            </a:r>
            <a:r>
              <a:rPr lang="en-US" sz="2000" b="1" kern="0" smtClean="0">
                <a:solidFill>
                  <a:srgbClr val="0000FF"/>
                </a:solidFill>
                <a:latin typeface="Arial" charset="0"/>
              </a:rPr>
              <a:t>tật.</a:t>
            </a:r>
          </a:p>
          <a:p>
            <a:pPr marL="579438" indent="-457200" algn="just" eaLnBrk="1" hangingPunct="1">
              <a:lnSpc>
                <a:spcPct val="110000"/>
              </a:lnSpc>
              <a:spcBef>
                <a:spcPts val="800"/>
              </a:spcBef>
              <a:spcAft>
                <a:spcPts val="0"/>
              </a:spcAft>
              <a:buClr>
                <a:srgbClr val="FF0000"/>
              </a:buClr>
              <a:buFont typeface="+mj-lt"/>
              <a:buAutoNum type="arabicPeriod"/>
              <a:defRPr/>
            </a:pPr>
            <a:r>
              <a:rPr lang="en-US" sz="2000" b="1" kern="0" smtClean="0">
                <a:solidFill>
                  <a:srgbClr val="0000FF"/>
                </a:solidFill>
                <a:latin typeface="Arial" charset="0"/>
              </a:rPr>
              <a:t>Người </a:t>
            </a:r>
            <a:r>
              <a:rPr lang="en-US" sz="2000" b="1" kern="0">
                <a:solidFill>
                  <a:srgbClr val="0000FF"/>
                </a:solidFill>
                <a:latin typeface="Arial" charset="0"/>
              </a:rPr>
              <a:t>khuyết tật được nhập học ở độ tuổi cao hơn so với độ tuổi quy định đối với giáo dục phổ thông; được ưu tiên trong tuyển sinh; được miễn, giảm một số môn học hoặc nội dung và hoạt động giáo dục mà khả năng của cá nhân không thể đáp ứng; được miễn, giảm học phí, chi phí đào tạo, các khoản đóng góp khác; được xét cấp học bổng, hỗ trợ phương tiện, đồ dùng học </a:t>
            </a:r>
            <a:r>
              <a:rPr lang="en-US" sz="2000" b="1" kern="0" smtClean="0">
                <a:solidFill>
                  <a:srgbClr val="0000FF"/>
                </a:solidFill>
                <a:latin typeface="Arial" charset="0"/>
              </a:rPr>
              <a:t>tập.</a:t>
            </a:r>
          </a:p>
          <a:p>
            <a:pPr marL="579438" indent="-457200" algn="just" eaLnBrk="1" hangingPunct="1">
              <a:lnSpc>
                <a:spcPct val="110000"/>
              </a:lnSpc>
              <a:spcBef>
                <a:spcPts val="800"/>
              </a:spcBef>
              <a:spcAft>
                <a:spcPts val="0"/>
              </a:spcAft>
              <a:buClr>
                <a:srgbClr val="FF0000"/>
              </a:buClr>
              <a:buFont typeface="+mj-lt"/>
              <a:buAutoNum type="arabicPeriod"/>
              <a:defRPr/>
            </a:pPr>
            <a:r>
              <a:rPr lang="en-US" sz="2000" b="1" kern="0" smtClean="0">
                <a:solidFill>
                  <a:srgbClr val="0000FF"/>
                </a:solidFill>
                <a:latin typeface="Arial" charset="0"/>
              </a:rPr>
              <a:t>Người </a:t>
            </a:r>
            <a:r>
              <a:rPr lang="en-US" sz="2000" b="1" kern="0">
                <a:solidFill>
                  <a:srgbClr val="0000FF"/>
                </a:solidFill>
                <a:latin typeface="Arial" charset="0"/>
              </a:rPr>
              <a:t>khuyết tật được cung cấp phương tiện, tài liệu hỗ trợ học tập dành riêng trong trường hợp cần thiết; người khuyết tật nghe, nói được học bằng ngôn ngữ ký hiệu; người khuyết tật nhìn được học bằng chữ nổi Braille theo chuẩn quốc </a:t>
            </a:r>
            <a:r>
              <a:rPr lang="en-US" sz="2000" b="1" kern="0" smtClean="0">
                <a:solidFill>
                  <a:srgbClr val="0000FF"/>
                </a:solidFill>
                <a:latin typeface="Arial" charset="0"/>
              </a:rPr>
              <a:t>gia.</a:t>
            </a:r>
          </a:p>
          <a:p>
            <a:pPr marL="579438" indent="-457200" algn="just" eaLnBrk="1" hangingPunct="1">
              <a:lnSpc>
                <a:spcPct val="110000"/>
              </a:lnSpc>
              <a:spcBef>
                <a:spcPts val="800"/>
              </a:spcBef>
              <a:spcAft>
                <a:spcPts val="0"/>
              </a:spcAft>
              <a:buClr>
                <a:srgbClr val="FF0000"/>
              </a:buClr>
              <a:buFont typeface="+mj-lt"/>
              <a:buAutoNum type="arabicPeriod"/>
              <a:defRPr/>
            </a:pPr>
            <a:r>
              <a:rPr lang="en-US" sz="2000" b="1" kern="0" smtClean="0">
                <a:solidFill>
                  <a:srgbClr val="0000FF"/>
                </a:solidFill>
                <a:latin typeface="Arial" charset="0"/>
              </a:rPr>
              <a:t>Bộ </a:t>
            </a:r>
            <a:r>
              <a:rPr lang="en-US" sz="2000" b="1" kern="0">
                <a:solidFill>
                  <a:srgbClr val="0000FF"/>
                </a:solidFill>
                <a:latin typeface="Arial" charset="0"/>
              </a:rPr>
              <a:t>trưởng Bộ </a:t>
            </a:r>
            <a:r>
              <a:rPr lang="en-US" sz="2000" b="1" kern="0" smtClean="0">
                <a:solidFill>
                  <a:srgbClr val="0000FF"/>
                </a:solidFill>
                <a:latin typeface="Arial" charset="0"/>
              </a:rPr>
              <a:t>GDĐT chủ </a:t>
            </a:r>
            <a:r>
              <a:rPr lang="en-US" sz="2000" b="1" kern="0">
                <a:solidFill>
                  <a:srgbClr val="0000FF"/>
                </a:solidFill>
                <a:latin typeface="Arial" charset="0"/>
              </a:rPr>
              <a:t>trì phối hợp với Bộ trưởng Bộ </a:t>
            </a:r>
            <a:r>
              <a:rPr lang="en-US" sz="2000" b="1" kern="0" smtClean="0">
                <a:solidFill>
                  <a:srgbClr val="0000FF"/>
                </a:solidFill>
                <a:latin typeface="Arial" charset="0"/>
              </a:rPr>
              <a:t>LĐTBXH, </a:t>
            </a:r>
            <a:r>
              <a:rPr lang="en-US" sz="2000" b="1" kern="0">
                <a:solidFill>
                  <a:srgbClr val="0000FF"/>
                </a:solidFill>
                <a:latin typeface="Arial" charset="0"/>
              </a:rPr>
              <a:t>Bộ trưởng Bộ Tài chính quy định chi tiết khoản 2 Điều này</a:t>
            </a:r>
            <a:r>
              <a:rPr lang="en-US" sz="2000" b="1" kern="0" smtClean="0">
                <a:solidFill>
                  <a:srgbClr val="0000FF"/>
                </a:solidFill>
                <a:latin typeface="Arial" charset="0"/>
              </a:rPr>
              <a:t>.</a:t>
            </a:r>
            <a:endParaRPr lang="en-US" sz="2000" b="1" ker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algn="ctr"/>
            <a:r>
              <a:rPr lang="en-US" sz="2600" b="1" smtClean="0">
                <a:solidFill>
                  <a:srgbClr val="FF0000"/>
                </a:solidFill>
                <a:latin typeface="Arial" panose="020B0604020202020204" pitchFamily="34" charset="0"/>
                <a:cs typeface="Arial" panose="020B0604020202020204" pitchFamily="34" charset="0"/>
              </a:rPr>
              <a:t>Chương </a:t>
            </a:r>
            <a:r>
              <a:rPr lang="en-US" sz="2600" b="1">
                <a:solidFill>
                  <a:srgbClr val="FF0000"/>
                </a:solidFill>
                <a:latin typeface="Arial" panose="020B0604020202020204" pitchFamily="34" charset="0"/>
                <a:cs typeface="Arial" panose="020B0604020202020204" pitchFamily="34" charset="0"/>
              </a:rPr>
              <a:t>IV. GIÁO DỤC</a:t>
            </a:r>
          </a:p>
        </p:txBody>
      </p:sp>
    </p:spTree>
    <p:extLst>
      <p:ext uri="{BB962C8B-B14F-4D97-AF65-F5344CB8AC3E}">
        <p14:creationId xmlns:p14="http://schemas.microsoft.com/office/powerpoint/2010/main" val="3285700832"/>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457200" algn="just" eaLnBrk="1" hangingPunct="1">
              <a:lnSpc>
                <a:spcPct val="112000"/>
              </a:lnSpc>
              <a:spcBef>
                <a:spcPts val="1000"/>
              </a:spcBef>
              <a:spcAft>
                <a:spcPts val="0"/>
              </a:spcAft>
              <a:buClr>
                <a:srgbClr val="FF0000"/>
              </a:buClr>
              <a:buFont typeface="+mj-lt"/>
              <a:buAutoNum type="arabicPeriod"/>
              <a:defRPr/>
            </a:pPr>
            <a:r>
              <a:rPr lang="en-US" sz="2000" b="1" kern="0" smtClean="0">
                <a:solidFill>
                  <a:srgbClr val="0000FF"/>
                </a:solidFill>
                <a:latin typeface="Arial" charset="0"/>
              </a:rPr>
              <a:t>Phương </a:t>
            </a:r>
            <a:r>
              <a:rPr lang="en-US" sz="2000" b="1" kern="0">
                <a:solidFill>
                  <a:srgbClr val="0000FF"/>
                </a:solidFill>
                <a:latin typeface="Arial" charset="0"/>
              </a:rPr>
              <a:t>thức giáo dục người khuyết tật bao gồm giáo dục hòa nhập, giáo dục bán hòa nhập và giáo dục chuyên </a:t>
            </a:r>
            <a:r>
              <a:rPr lang="en-US" sz="2000" b="1" kern="0" smtClean="0">
                <a:solidFill>
                  <a:srgbClr val="0000FF"/>
                </a:solidFill>
                <a:latin typeface="Arial" charset="0"/>
              </a:rPr>
              <a:t>biệt.</a:t>
            </a:r>
          </a:p>
          <a:p>
            <a:pPr marL="579438" indent="-457200" algn="just" eaLnBrk="1" hangingPunct="1">
              <a:lnSpc>
                <a:spcPct val="112000"/>
              </a:lnSpc>
              <a:spcBef>
                <a:spcPts val="1000"/>
              </a:spcBef>
              <a:spcAft>
                <a:spcPts val="0"/>
              </a:spcAft>
              <a:buClr>
                <a:srgbClr val="FF0000"/>
              </a:buClr>
              <a:buFont typeface="+mj-lt"/>
              <a:buAutoNum type="arabicPeriod"/>
              <a:defRPr/>
            </a:pPr>
            <a:r>
              <a:rPr lang="en-US" sz="2000" b="1" kern="0" smtClean="0">
                <a:solidFill>
                  <a:srgbClr val="0000FF"/>
                </a:solidFill>
                <a:latin typeface="Arial" charset="0"/>
              </a:rPr>
              <a:t>Giáo </a:t>
            </a:r>
            <a:r>
              <a:rPr lang="en-US" sz="2000" b="1" kern="0">
                <a:solidFill>
                  <a:srgbClr val="0000FF"/>
                </a:solidFill>
                <a:latin typeface="Arial" charset="0"/>
              </a:rPr>
              <a:t>dục hòa nhập là phương thức giáo dục chủ yếu đối với người khuyết </a:t>
            </a:r>
            <a:r>
              <a:rPr lang="en-US" sz="2000" b="1" kern="0" smtClean="0">
                <a:solidFill>
                  <a:srgbClr val="0000FF"/>
                </a:solidFill>
                <a:latin typeface="Arial" charset="0"/>
              </a:rPr>
              <a:t>tật.</a:t>
            </a:r>
          </a:p>
          <a:p>
            <a:pPr marL="569913" indent="0" algn="just" eaLnBrk="1" hangingPunct="1">
              <a:lnSpc>
                <a:spcPct val="112000"/>
              </a:lnSpc>
              <a:spcBef>
                <a:spcPts val="1000"/>
              </a:spcBef>
              <a:spcAft>
                <a:spcPts val="0"/>
              </a:spcAft>
              <a:buClr>
                <a:srgbClr val="FF0000"/>
              </a:buClr>
              <a:buNone/>
              <a:defRPr/>
            </a:pPr>
            <a:r>
              <a:rPr lang="en-US" sz="2000" b="1" kern="0" smtClean="0">
                <a:solidFill>
                  <a:srgbClr val="0000FF"/>
                </a:solidFill>
                <a:latin typeface="Arial" charset="0"/>
              </a:rPr>
              <a:t>Giáo </a:t>
            </a:r>
            <a:r>
              <a:rPr lang="en-US" sz="2000" b="1" kern="0">
                <a:solidFill>
                  <a:srgbClr val="0000FF"/>
                </a:solidFill>
                <a:latin typeface="Arial" charset="0"/>
              </a:rPr>
              <a:t>dục bán hòa nhập và giáo dục chuyên biệt được thực hiện trong trường hợp chưa đủ điều kiện để người khuyết tật học tập theo phương thức giáo dục hòa </a:t>
            </a:r>
            <a:r>
              <a:rPr lang="en-US" sz="2000" b="1" kern="0" smtClean="0">
                <a:solidFill>
                  <a:srgbClr val="0000FF"/>
                </a:solidFill>
                <a:latin typeface="Arial" charset="0"/>
              </a:rPr>
              <a:t>nhập.</a:t>
            </a:r>
          </a:p>
          <a:p>
            <a:pPr marL="579438" indent="-457200" algn="just" eaLnBrk="1" hangingPunct="1">
              <a:lnSpc>
                <a:spcPct val="112000"/>
              </a:lnSpc>
              <a:spcBef>
                <a:spcPts val="1000"/>
              </a:spcBef>
              <a:spcAft>
                <a:spcPts val="0"/>
              </a:spcAft>
              <a:buClr>
                <a:srgbClr val="FF0000"/>
              </a:buClr>
              <a:buFont typeface="+mj-lt"/>
              <a:buAutoNum type="arabicPeriod" startAt="3"/>
              <a:defRPr/>
            </a:pPr>
            <a:r>
              <a:rPr lang="en-US" sz="2000" b="1" kern="0" smtClean="0">
                <a:solidFill>
                  <a:srgbClr val="0000FF"/>
                </a:solidFill>
                <a:latin typeface="Arial" charset="0"/>
              </a:rPr>
              <a:t>Người </a:t>
            </a:r>
            <a:r>
              <a:rPr lang="en-US" sz="2000" b="1" kern="0">
                <a:solidFill>
                  <a:srgbClr val="0000FF"/>
                </a:solidFill>
                <a:latin typeface="Arial" charset="0"/>
              </a:rPr>
              <a:t>khuyết tật, cha, mẹ hoặc người giám hộ người khuyết tật lựa chọn phương thức giáo dục phù hợp với sự phát triển của cá nhân người khuyết tật. Gia đình có trách nhiệm tạo điều kiện và cơ hội thuận lợi để người khuyết tật được học tập và phát triển theo khả năng của cá </a:t>
            </a:r>
            <a:r>
              <a:rPr lang="en-US" sz="2000" b="1" kern="0" smtClean="0">
                <a:solidFill>
                  <a:srgbClr val="0000FF"/>
                </a:solidFill>
                <a:latin typeface="Arial" charset="0"/>
              </a:rPr>
              <a:t>nhân.</a:t>
            </a:r>
          </a:p>
          <a:p>
            <a:pPr marL="569913" indent="0" algn="just" eaLnBrk="1" hangingPunct="1">
              <a:lnSpc>
                <a:spcPct val="112000"/>
              </a:lnSpc>
              <a:spcBef>
                <a:spcPts val="1000"/>
              </a:spcBef>
              <a:spcAft>
                <a:spcPts val="0"/>
              </a:spcAft>
              <a:buClr>
                <a:srgbClr val="FF0000"/>
              </a:buClr>
              <a:buNone/>
              <a:defRPr/>
            </a:pPr>
            <a:r>
              <a:rPr lang="en-US" sz="2000" b="1" kern="0" smtClean="0">
                <a:solidFill>
                  <a:srgbClr val="0000FF"/>
                </a:solidFill>
                <a:latin typeface="Arial" charset="0"/>
              </a:rPr>
              <a:t>Nhà </a:t>
            </a:r>
            <a:r>
              <a:rPr lang="en-US" sz="2000" b="1" kern="0">
                <a:solidFill>
                  <a:srgbClr val="0000FF"/>
                </a:solidFill>
                <a:latin typeface="Arial" charset="0"/>
              </a:rPr>
              <a:t>nước khuyến khích người khuyết tật tham gia học tập theo phương thức giáo dục hòa nhập</a:t>
            </a:r>
            <a:r>
              <a:rPr lang="en-US" sz="2000" b="1" kern="0" smtClean="0">
                <a:solidFill>
                  <a:srgbClr val="0000FF"/>
                </a:solidFill>
                <a:latin typeface="Arial" charset="0"/>
              </a:rPr>
              <a:t>.</a:t>
            </a:r>
            <a:endParaRPr lang="en-US" sz="2000" b="1" ker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algn="ctr"/>
            <a:r>
              <a:rPr lang="en-US" sz="2600" b="1" smtClean="0">
                <a:solidFill>
                  <a:srgbClr val="FF0000"/>
                </a:solidFill>
                <a:latin typeface="Arial" panose="020B0604020202020204" pitchFamily="34" charset="0"/>
                <a:cs typeface="Arial" panose="020B0604020202020204" pitchFamily="34" charset="0"/>
              </a:rPr>
              <a:t>Điều </a:t>
            </a:r>
            <a:r>
              <a:rPr lang="en-US" sz="2600" b="1">
                <a:solidFill>
                  <a:srgbClr val="FF0000"/>
                </a:solidFill>
                <a:latin typeface="Arial" panose="020B0604020202020204" pitchFamily="34" charset="0"/>
                <a:cs typeface="Arial" panose="020B0604020202020204" pitchFamily="34" charset="0"/>
              </a:rPr>
              <a:t>28. Phương thức giáo dục người khuyết tật</a:t>
            </a:r>
          </a:p>
        </p:txBody>
      </p:sp>
    </p:spTree>
    <p:extLst>
      <p:ext uri="{BB962C8B-B14F-4D97-AF65-F5344CB8AC3E}">
        <p14:creationId xmlns:p14="http://schemas.microsoft.com/office/powerpoint/2010/main" val="2631003345"/>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457200" algn="just" eaLnBrk="1" hangingPunct="1">
              <a:lnSpc>
                <a:spcPct val="114000"/>
              </a:lnSpc>
              <a:spcBef>
                <a:spcPts val="1200"/>
              </a:spcBef>
              <a:spcAft>
                <a:spcPts val="0"/>
              </a:spcAft>
              <a:buClr>
                <a:srgbClr val="FF0000"/>
              </a:buClr>
              <a:buFont typeface="+mj-lt"/>
              <a:buAutoNum type="arabicPeriod"/>
              <a:defRPr/>
            </a:pPr>
            <a:r>
              <a:rPr lang="en-US" sz="2300" b="1" kern="0" smtClean="0">
                <a:solidFill>
                  <a:srgbClr val="0000FF"/>
                </a:solidFill>
                <a:latin typeface="Arial" charset="0"/>
              </a:rPr>
              <a:t>Nhà </a:t>
            </a:r>
            <a:r>
              <a:rPr lang="en-US" sz="2300" b="1" kern="0">
                <a:solidFill>
                  <a:srgbClr val="0000FF"/>
                </a:solidFill>
                <a:latin typeface="Arial" charset="0"/>
              </a:rPr>
              <a:t>giáo, cán bộ quản lý giáo dục tham gia giáo dục người khuyết tật, nhân viên hỗ trợ giáo dục người khuyết tật được đào tạo, bồi dưỡng cập nhật về chuyên môn, nghiệp vụ và kỹ năng đáp ứng nhu cầu giáo dục người khuyết </a:t>
            </a:r>
            <a:r>
              <a:rPr lang="en-US" sz="2300" b="1" kern="0" smtClean="0">
                <a:solidFill>
                  <a:srgbClr val="0000FF"/>
                </a:solidFill>
                <a:latin typeface="Arial" charset="0"/>
              </a:rPr>
              <a:t>tật.</a:t>
            </a:r>
          </a:p>
          <a:p>
            <a:pPr marL="579438" indent="-457200" algn="just" eaLnBrk="1" hangingPunct="1">
              <a:lnSpc>
                <a:spcPct val="114000"/>
              </a:lnSpc>
              <a:spcBef>
                <a:spcPts val="1200"/>
              </a:spcBef>
              <a:spcAft>
                <a:spcPts val="0"/>
              </a:spcAft>
              <a:buClr>
                <a:srgbClr val="FF0000"/>
              </a:buClr>
              <a:buFont typeface="+mj-lt"/>
              <a:buAutoNum type="arabicPeriod"/>
              <a:defRPr/>
            </a:pPr>
            <a:r>
              <a:rPr lang="en-US" sz="2300" b="1" kern="0" smtClean="0">
                <a:solidFill>
                  <a:srgbClr val="0000FF"/>
                </a:solidFill>
                <a:latin typeface="Arial" charset="0"/>
              </a:rPr>
              <a:t>Nhà </a:t>
            </a:r>
            <a:r>
              <a:rPr lang="en-US" sz="2300" b="1" kern="0">
                <a:solidFill>
                  <a:srgbClr val="0000FF"/>
                </a:solidFill>
                <a:latin typeface="Arial" charset="0"/>
              </a:rPr>
              <a:t>giáo, cán bộ quản lý giáo dục tham gia giáo dục người khuyết tật, nhân viên hỗ trợ giáo dục người khuyết tật được hưởng chế độ phụ cấp và chính sách ưu đãi theo quy định của Chính phủ</a:t>
            </a:r>
            <a:r>
              <a:rPr lang="en-US" sz="2300" b="1" kern="0" smtClean="0">
                <a:solidFill>
                  <a:srgbClr val="0000FF"/>
                </a:solidFill>
                <a:latin typeface="Arial" charset="0"/>
              </a:rPr>
              <a:t>.</a:t>
            </a:r>
            <a:endParaRPr lang="en-US" sz="2300" b="1" ker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algn="ctr"/>
            <a:r>
              <a:rPr lang="en-US" sz="2600" b="1" smtClean="0">
                <a:solidFill>
                  <a:srgbClr val="FF0000"/>
                </a:solidFill>
                <a:latin typeface="Arial" panose="020B0604020202020204" pitchFamily="34" charset="0"/>
                <a:cs typeface="Arial" panose="020B0604020202020204" pitchFamily="34" charset="0"/>
              </a:rPr>
              <a:t>Điều </a:t>
            </a:r>
            <a:r>
              <a:rPr lang="en-US" sz="2600" b="1">
                <a:solidFill>
                  <a:srgbClr val="FF0000"/>
                </a:solidFill>
                <a:latin typeface="Arial" panose="020B0604020202020204" pitchFamily="34" charset="0"/>
                <a:cs typeface="Arial" panose="020B0604020202020204" pitchFamily="34" charset="0"/>
              </a:rPr>
              <a:t>29. Nhà giáo, cán bộ quản lý giáo dục và </a:t>
            </a:r>
            <a:r>
              <a:rPr lang="en-US" sz="2600" b="1" smtClean="0">
                <a:solidFill>
                  <a:srgbClr val="FF0000"/>
                </a:solidFill>
                <a:latin typeface="Arial" panose="020B0604020202020204" pitchFamily="34" charset="0"/>
                <a:cs typeface="Arial" panose="020B0604020202020204" pitchFamily="34" charset="0"/>
              </a:rPr>
              <a:t/>
            </a:r>
            <a:br>
              <a:rPr lang="en-US" sz="2600" b="1" smtClean="0">
                <a:solidFill>
                  <a:srgbClr val="FF0000"/>
                </a:solidFill>
                <a:latin typeface="Arial" panose="020B0604020202020204" pitchFamily="34" charset="0"/>
                <a:cs typeface="Arial" panose="020B0604020202020204" pitchFamily="34" charset="0"/>
              </a:rPr>
            </a:br>
            <a:r>
              <a:rPr lang="en-US" sz="2600" b="1" smtClean="0">
                <a:solidFill>
                  <a:srgbClr val="FF0000"/>
                </a:solidFill>
                <a:latin typeface="Arial" panose="020B0604020202020204" pitchFamily="34" charset="0"/>
                <a:cs typeface="Arial" panose="020B0604020202020204" pitchFamily="34" charset="0"/>
              </a:rPr>
              <a:t>nhân </a:t>
            </a:r>
            <a:r>
              <a:rPr lang="en-US" sz="2600" b="1">
                <a:solidFill>
                  <a:srgbClr val="FF0000"/>
                </a:solidFill>
                <a:latin typeface="Arial" panose="020B0604020202020204" pitchFamily="34" charset="0"/>
                <a:cs typeface="Arial" panose="020B0604020202020204" pitchFamily="34" charset="0"/>
              </a:rPr>
              <a:t>viên hỗ trợ giáo dục</a:t>
            </a:r>
          </a:p>
        </p:txBody>
      </p:sp>
    </p:spTree>
    <p:extLst>
      <p:ext uri="{BB962C8B-B14F-4D97-AF65-F5344CB8AC3E}">
        <p14:creationId xmlns:p14="http://schemas.microsoft.com/office/powerpoint/2010/main" val="3623336111"/>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457200" algn="just" eaLnBrk="1" hangingPunct="1">
              <a:lnSpc>
                <a:spcPct val="114000"/>
              </a:lnSpc>
              <a:spcBef>
                <a:spcPts val="1200"/>
              </a:spcBef>
              <a:spcAft>
                <a:spcPts val="0"/>
              </a:spcAft>
              <a:buClr>
                <a:srgbClr val="FF0000"/>
              </a:buClr>
              <a:buFont typeface="+mj-lt"/>
              <a:buAutoNum type="arabicPeriod"/>
              <a:defRPr/>
            </a:pPr>
            <a:r>
              <a:rPr lang="en-US" sz="2300" b="1" kern="0" smtClean="0">
                <a:solidFill>
                  <a:srgbClr val="0000FF"/>
                </a:solidFill>
                <a:latin typeface="Arial" charset="0"/>
              </a:rPr>
              <a:t>Bảo </a:t>
            </a:r>
            <a:r>
              <a:rPr lang="en-US" sz="2300" b="1" kern="0">
                <a:solidFill>
                  <a:srgbClr val="0000FF"/>
                </a:solidFill>
                <a:latin typeface="Arial" charset="0"/>
              </a:rPr>
              <a:t>đảm các điều kiện dạy và học phù hợp đối với người khuyết tật, không được từ chối tiếp nhận người khuyết tật nhập học trái với quy định của pháp </a:t>
            </a:r>
            <a:r>
              <a:rPr lang="en-US" sz="2300" b="1" kern="0" smtClean="0">
                <a:solidFill>
                  <a:srgbClr val="0000FF"/>
                </a:solidFill>
                <a:latin typeface="Arial" charset="0"/>
              </a:rPr>
              <a:t>luật.</a:t>
            </a:r>
          </a:p>
          <a:p>
            <a:pPr marL="579438" indent="-457200" algn="just" eaLnBrk="1" hangingPunct="1">
              <a:lnSpc>
                <a:spcPct val="114000"/>
              </a:lnSpc>
              <a:spcBef>
                <a:spcPts val="1200"/>
              </a:spcBef>
              <a:spcAft>
                <a:spcPts val="0"/>
              </a:spcAft>
              <a:buClr>
                <a:srgbClr val="FF0000"/>
              </a:buClr>
              <a:buFont typeface="+mj-lt"/>
              <a:buAutoNum type="arabicPeriod"/>
              <a:defRPr/>
            </a:pPr>
            <a:r>
              <a:rPr lang="en-US" sz="2300" b="1" kern="0" smtClean="0">
                <a:solidFill>
                  <a:srgbClr val="0000FF"/>
                </a:solidFill>
                <a:latin typeface="Arial" charset="0"/>
              </a:rPr>
              <a:t>Thực </a:t>
            </a:r>
            <a:r>
              <a:rPr lang="en-US" sz="2300" b="1" kern="0">
                <a:solidFill>
                  <a:srgbClr val="0000FF"/>
                </a:solidFill>
                <a:latin typeface="Arial" charset="0"/>
              </a:rPr>
              <a:t>hiện việc cải tạo, nâng cấp cơ sở vật chất dạy và học chưa bảo đảm điều kiện tiếp cận đối với người khuyết tật</a:t>
            </a:r>
            <a:r>
              <a:rPr lang="en-US" sz="2300" b="1" kern="0" smtClean="0">
                <a:solidFill>
                  <a:srgbClr val="0000FF"/>
                </a:solidFill>
                <a:latin typeface="Arial" charset="0"/>
              </a:rPr>
              <a:t>.</a:t>
            </a:r>
            <a:endParaRPr lang="en-US" sz="2300" b="1" ker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algn="ctr"/>
            <a:r>
              <a:rPr lang="en-US" sz="2600" b="1" smtClean="0">
                <a:solidFill>
                  <a:srgbClr val="FF0000"/>
                </a:solidFill>
                <a:latin typeface="Arial" panose="020B0604020202020204" pitchFamily="34" charset="0"/>
                <a:cs typeface="Arial" panose="020B0604020202020204" pitchFamily="34" charset="0"/>
              </a:rPr>
              <a:t>Điều </a:t>
            </a:r>
            <a:r>
              <a:rPr lang="en-US" sz="2600" b="1">
                <a:solidFill>
                  <a:srgbClr val="FF0000"/>
                </a:solidFill>
                <a:latin typeface="Arial" panose="020B0604020202020204" pitchFamily="34" charset="0"/>
                <a:cs typeface="Arial" panose="020B0604020202020204" pitchFamily="34" charset="0"/>
              </a:rPr>
              <a:t>30. Trách nhiệm của cơ sở giáo dục</a:t>
            </a:r>
          </a:p>
        </p:txBody>
      </p:sp>
    </p:spTree>
    <p:extLst>
      <p:ext uri="{BB962C8B-B14F-4D97-AF65-F5344CB8AC3E}">
        <p14:creationId xmlns:p14="http://schemas.microsoft.com/office/powerpoint/2010/main" val="3298393676"/>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0398" y="0"/>
            <a:ext cx="8483203" cy="6858000"/>
          </a:xfrm>
          <a:prstGeom prst="rect">
            <a:avLst/>
          </a:prstGeom>
        </p:spPr>
      </p:pic>
    </p:spTree>
    <p:extLst>
      <p:ext uri="{BB962C8B-B14F-4D97-AF65-F5344CB8AC3E}">
        <p14:creationId xmlns:p14="http://schemas.microsoft.com/office/powerpoint/2010/main" val="3608455821"/>
      </p:ext>
    </p:extLst>
  </p:cSld>
  <p:clrMapOvr>
    <a:masterClrMapping/>
  </p:clrMapOvr>
  <p:timing>
    <p:tnLst>
      <p:par>
        <p:cTn id="1" dur="indefinite" restart="never" nodeType="tmRoot"/>
      </p:par>
    </p:tnLst>
  </p:timing>
</p:sld>
</file>

<file path=ppt/theme/theme1.xml><?xml version="1.0" encoding="utf-8"?>
<a:theme xmlns:a="http://schemas.openxmlformats.org/drawingml/2006/main" name="Profile">
  <a:themeElements>
    <a:clrScheme name="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fontScheme name="Profil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lnDef>
    <a:txDef>
      <a:spPr bwMode="auto">
        <a:noFill/>
        <a:ln w="9525">
          <a:noFill/>
          <a:miter lim="800000"/>
          <a:headEnd/>
          <a:tailEnd/>
        </a:ln>
      </a:spPr>
      <a:bodyPr vert="horz" wrap="square" lIns="91440" tIns="45720" rIns="91440" bIns="45720" numCol="1" anchor="ctr" anchorCtr="0" compatLnSpc="1">
        <a:prstTxWarp prst="textNoShape">
          <a:avLst/>
        </a:prstTxWarp>
      </a:bodyPr>
      <a:lstStyle>
        <a:defPPr>
          <a:spcBef>
            <a:spcPct val="20000"/>
          </a:spcBef>
          <a:defRPr sz="3200" b="1" kern="0" smtClean="0">
            <a:solidFill>
              <a:srgbClr val="FF0000"/>
            </a:solidFill>
            <a:latin typeface="Arial" pitchFamily="34" charset="0"/>
            <a:ea typeface="+mj-ea"/>
            <a:cs typeface="Arial" pitchFamily="34" charset="0"/>
          </a:defRPr>
        </a:defPPr>
      </a:lstStyle>
    </a:txDef>
  </a:objectDefaults>
  <a:extraClrSchemeLst>
    <a:extraClrScheme>
      <a:clrScheme name="Profile 1">
        <a:dk1>
          <a:srgbClr val="A50021"/>
        </a:dk1>
        <a:lt1>
          <a:srgbClr val="FFFFFF"/>
        </a:lt1>
        <a:dk2>
          <a:srgbClr val="800000"/>
        </a:dk2>
        <a:lt2>
          <a:srgbClr val="FFFFFF"/>
        </a:lt2>
        <a:accent1>
          <a:srgbClr val="FF9900"/>
        </a:accent1>
        <a:accent2>
          <a:srgbClr val="FF3300"/>
        </a:accent2>
        <a:accent3>
          <a:srgbClr val="C0AAAA"/>
        </a:accent3>
        <a:accent4>
          <a:srgbClr val="DADADA"/>
        </a:accent4>
        <a:accent5>
          <a:srgbClr val="FFCAAA"/>
        </a:accent5>
        <a:accent6>
          <a:srgbClr val="E72D00"/>
        </a:accent6>
        <a:hlink>
          <a:srgbClr val="FFFFCC"/>
        </a:hlink>
        <a:folHlink>
          <a:srgbClr val="FFCC99"/>
        </a:folHlink>
      </a:clrScheme>
      <a:clrMap bg1="dk2" tx1="lt1" bg2="dk1" tx2="lt2" accent1="accent1" accent2="accent2" accent3="accent3" accent4="accent4" accent5="accent5" accent6="accent6" hlink="hlink" folHlink="folHlink"/>
    </a:extraClrScheme>
    <a:extraClrScheme>
      <a:clrScheme name="Profile 2">
        <a:dk1>
          <a:srgbClr val="3C001E"/>
        </a:dk1>
        <a:lt1>
          <a:srgbClr val="FFFFFF"/>
        </a:lt1>
        <a:dk2>
          <a:srgbClr val="51072E"/>
        </a:dk2>
        <a:lt2>
          <a:srgbClr val="FFFFFF"/>
        </a:lt2>
        <a:accent1>
          <a:srgbClr val="89A38F"/>
        </a:accent1>
        <a:accent2>
          <a:srgbClr val="666699"/>
        </a:accent2>
        <a:accent3>
          <a:srgbClr val="B3AAAD"/>
        </a:accent3>
        <a:accent4>
          <a:srgbClr val="DADADA"/>
        </a:accent4>
        <a:accent5>
          <a:srgbClr val="C4CEC6"/>
        </a:accent5>
        <a:accent6>
          <a:srgbClr val="5C5C8A"/>
        </a:accent6>
        <a:hlink>
          <a:srgbClr val="808000"/>
        </a:hlink>
        <a:folHlink>
          <a:srgbClr val="666633"/>
        </a:folHlink>
      </a:clrScheme>
      <a:clrMap bg1="dk2" tx1="lt1" bg2="dk1" tx2="lt2" accent1="accent1" accent2="accent2" accent3="accent3" accent4="accent4" accent5="accent5" accent6="accent6" hlink="hlink" folHlink="folHlink"/>
    </a:extraClrScheme>
    <a:extraClrScheme>
      <a:clrScheme name="Profile 3">
        <a:dk1>
          <a:srgbClr val="333333"/>
        </a:dk1>
        <a:lt1>
          <a:srgbClr val="FFFFFF"/>
        </a:lt1>
        <a:dk2>
          <a:srgbClr val="000000"/>
        </a:dk2>
        <a:lt2>
          <a:srgbClr val="FFFFFF"/>
        </a:lt2>
        <a:accent1>
          <a:srgbClr val="3399FF"/>
        </a:accent1>
        <a:accent2>
          <a:srgbClr val="CC0000"/>
        </a:accent2>
        <a:accent3>
          <a:srgbClr val="AAAAAA"/>
        </a:accent3>
        <a:accent4>
          <a:srgbClr val="DADADA"/>
        </a:accent4>
        <a:accent5>
          <a:srgbClr val="ADCAFF"/>
        </a:accent5>
        <a:accent6>
          <a:srgbClr val="B90000"/>
        </a:accent6>
        <a:hlink>
          <a:srgbClr val="666699"/>
        </a:hlink>
        <a:folHlink>
          <a:srgbClr val="6600CC"/>
        </a:folHlink>
      </a:clrScheme>
      <a:clrMap bg1="dk2" tx1="lt1" bg2="dk1" tx2="lt2" accent1="accent1" accent2="accent2" accent3="accent3" accent4="accent4" accent5="accent5" accent6="accent6" hlink="hlink" folHlink="folHlink"/>
    </a:extraClrScheme>
    <a:extraClrScheme>
      <a:clrScheme name="Profile 4">
        <a:dk1>
          <a:srgbClr val="4B3D1B"/>
        </a:dk1>
        <a:lt1>
          <a:srgbClr val="FFFFFF"/>
        </a:lt1>
        <a:dk2>
          <a:srgbClr val="330000"/>
        </a:dk2>
        <a:lt2>
          <a:srgbClr val="FFFFFF"/>
        </a:lt2>
        <a:accent1>
          <a:srgbClr val="CC9900"/>
        </a:accent1>
        <a:accent2>
          <a:srgbClr val="CC6600"/>
        </a:accent2>
        <a:accent3>
          <a:srgbClr val="ADAAAA"/>
        </a:accent3>
        <a:accent4>
          <a:srgbClr val="DADADA"/>
        </a:accent4>
        <a:accent5>
          <a:srgbClr val="E2CAAA"/>
        </a:accent5>
        <a:accent6>
          <a:srgbClr val="B95C00"/>
        </a:accent6>
        <a:hlink>
          <a:srgbClr val="666699"/>
        </a:hlink>
        <a:folHlink>
          <a:srgbClr val="CCCC00"/>
        </a:folHlink>
      </a:clrScheme>
      <a:clrMap bg1="dk2" tx1="lt1" bg2="dk1" tx2="lt2" accent1="accent1" accent2="accent2" accent3="accent3" accent4="accent4" accent5="accent5" accent6="accent6" hlink="hlink" folHlink="folHlink"/>
    </a:extraClrScheme>
    <a:extraClrScheme>
      <a:clrScheme name="Profile 5">
        <a:dk1>
          <a:srgbClr val="006666"/>
        </a:dk1>
        <a:lt1>
          <a:srgbClr val="FFFFFF"/>
        </a:lt1>
        <a:dk2>
          <a:srgbClr val="003366"/>
        </a:dk2>
        <a:lt2>
          <a:srgbClr val="FFFFFF"/>
        </a:lt2>
        <a:accent1>
          <a:srgbClr val="0099CC"/>
        </a:accent1>
        <a:accent2>
          <a:srgbClr val="6666FF"/>
        </a:accent2>
        <a:accent3>
          <a:srgbClr val="AAADB8"/>
        </a:accent3>
        <a:accent4>
          <a:srgbClr val="DADADA"/>
        </a:accent4>
        <a:accent5>
          <a:srgbClr val="AACAE2"/>
        </a:accent5>
        <a:accent6>
          <a:srgbClr val="5C5C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Profile 6">
        <a:dk1>
          <a:srgbClr val="003366"/>
        </a:dk1>
        <a:lt1>
          <a:srgbClr val="FFFFFF"/>
        </a:lt1>
        <a:dk2>
          <a:srgbClr val="006666"/>
        </a:dk2>
        <a:lt2>
          <a:srgbClr val="FFFFFF"/>
        </a:lt2>
        <a:accent1>
          <a:srgbClr val="6699FF"/>
        </a:accent1>
        <a:accent2>
          <a:srgbClr val="00CCFF"/>
        </a:accent2>
        <a:accent3>
          <a:srgbClr val="AAB8B8"/>
        </a:accent3>
        <a:accent4>
          <a:srgbClr val="DADADA"/>
        </a:accent4>
        <a:accent5>
          <a:srgbClr val="B8CAFF"/>
        </a:accent5>
        <a:accent6>
          <a:srgbClr val="00B9E7"/>
        </a:accent6>
        <a:hlink>
          <a:srgbClr val="FFFFCC"/>
        </a:hlink>
        <a:folHlink>
          <a:srgbClr val="33CCCC"/>
        </a:folHlink>
      </a:clrScheme>
      <a:clrMap bg1="dk2" tx1="lt1" bg2="dk1" tx2="lt2" accent1="accent1" accent2="accent2" accent3="accent3" accent4="accent4" accent5="accent5" accent6="accent6" hlink="hlink" folHlink="folHlink"/>
    </a:extraClrScheme>
    <a:extraClrScheme>
      <a:clrScheme name="Profile 7">
        <a:dk1>
          <a:srgbClr val="000000"/>
        </a:dk1>
        <a:lt1>
          <a:srgbClr val="619CB1"/>
        </a:lt1>
        <a:dk2>
          <a:srgbClr val="FFFFFF"/>
        </a:dk2>
        <a:lt2>
          <a:srgbClr val="4E899E"/>
        </a:lt2>
        <a:accent1>
          <a:srgbClr val="FFCC00"/>
        </a:accent1>
        <a:accent2>
          <a:srgbClr val="B6523E"/>
        </a:accent2>
        <a:accent3>
          <a:srgbClr val="B7CBD5"/>
        </a:accent3>
        <a:accent4>
          <a:srgbClr val="000000"/>
        </a:accent4>
        <a:accent5>
          <a:srgbClr val="FFE2AA"/>
        </a:accent5>
        <a:accent6>
          <a:srgbClr val="A5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Profile 8">
        <a:dk1>
          <a:srgbClr val="598600"/>
        </a:dk1>
        <a:lt1>
          <a:srgbClr val="FFFFFF"/>
        </a:lt1>
        <a:dk2>
          <a:srgbClr val="336600"/>
        </a:dk2>
        <a:lt2>
          <a:srgbClr val="FFFFFF"/>
        </a:lt2>
        <a:accent1>
          <a:srgbClr val="33CC33"/>
        </a:accent1>
        <a:accent2>
          <a:srgbClr val="99CC00"/>
        </a:accent2>
        <a:accent3>
          <a:srgbClr val="ADB8AA"/>
        </a:accent3>
        <a:accent4>
          <a:srgbClr val="DADADA"/>
        </a:accent4>
        <a:accent5>
          <a:srgbClr val="ADE2AD"/>
        </a:accent5>
        <a:accent6>
          <a:srgbClr val="8AB900"/>
        </a:accent6>
        <a:hlink>
          <a:srgbClr val="FFCC00"/>
        </a:hlink>
        <a:folHlink>
          <a:srgbClr val="FFFF99"/>
        </a:folHlink>
      </a:clrScheme>
      <a:clrMap bg1="dk2" tx1="lt1" bg2="dk1" tx2="lt2" accent1="accent1" accent2="accent2" accent3="accent3" accent4="accent4" accent5="accent5" accent6="accent6" hlink="hlink" folHlink="folHlink"/>
    </a:extraClrScheme>
    <a:extraClrScheme>
      <a:clrScheme name="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23287</TotalTime>
  <Words>14373</Words>
  <Application>Microsoft Office PowerPoint</Application>
  <PresentationFormat>On-screen Show (4:3)</PresentationFormat>
  <Paragraphs>645</Paragraphs>
  <Slides>129</Slides>
  <Notes>2</Notes>
  <HiddenSlides>0</HiddenSlides>
  <MMClips>0</MMClips>
  <ScaleCrop>false</ScaleCrop>
  <HeadingPairs>
    <vt:vector size="4" baseType="variant">
      <vt:variant>
        <vt:lpstr>Theme</vt:lpstr>
      </vt:variant>
      <vt:variant>
        <vt:i4>1</vt:i4>
      </vt:variant>
      <vt:variant>
        <vt:lpstr>Slide Titles</vt:lpstr>
      </vt:variant>
      <vt:variant>
        <vt:i4>129</vt:i4>
      </vt:variant>
    </vt:vector>
  </HeadingPairs>
  <TitlesOfParts>
    <vt:vector size="130" baseType="lpstr">
      <vt:lpstr>Profile</vt:lpstr>
      <vt:lpstr>PowerPoint Presentation</vt:lpstr>
      <vt:lpstr>MỤC LỤC</vt:lpstr>
      <vt:lpstr>LUẬT THƯ VIỆN NĂM 2019</vt:lpstr>
      <vt:lpstr>PowerPoint Presentation</vt:lpstr>
      <vt:lpstr>PowerPoint Presentation</vt:lpstr>
      <vt:lpstr>GIỚI THIỆU</vt:lpstr>
      <vt:lpstr>BỐ CỤC CỦA LUẬT THƯ VIỆN (06 chương với 52 điều)</vt:lpstr>
      <vt:lpstr>SỰ CẦN THIẾT BAN HÀNH LUẬT</vt:lpstr>
      <vt:lpstr>CHƯƠNG I. NHỮNG QUY ĐỊNH CHUNG</vt:lpstr>
      <vt:lpstr>Điều 3. Giải thích từ ngữ</vt:lpstr>
      <vt:lpstr>PowerPoint Presentation</vt:lpstr>
      <vt:lpstr>Điều 3. Giải thích từ ngữ</vt:lpstr>
      <vt:lpstr>Điều 4. Chức năng, nhiệm vụ của thư viện</vt:lpstr>
      <vt:lpstr>Điều 6. Xã hội hóa trong hoạt động thư viện</vt:lpstr>
      <vt:lpstr>PowerPoint Presentation</vt:lpstr>
      <vt:lpstr>CHƯƠNG II. THÀNH LẬP THƯ VIỆN</vt:lpstr>
      <vt:lpstr>CHƯƠNG II. THÀNH LẬP THƯ VIỆN</vt:lpstr>
      <vt:lpstr>Điều 14. Thư viện đại học</vt:lpstr>
      <vt:lpstr>Điều 15. Thư viện cơ sở giáo dục mầm non, cơ sở giáo dục phổ thông, cơ sở giáo dục nghề nghiệp và cơ sở giáo dục khác</vt:lpstr>
      <vt:lpstr>Điều 15. Thư viện cơ sở giáo dục mầm non, cơ sở giáo dục phổ thông, cơ sở giáo dục nghề nghiệp và cơ sở giáo dục khác</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Điều 15. Thư viện cơ sở giáo dục mầm non, cơ sở giáo dục phổ thông, cơ sở giáo dục nghề nghiệp và cơ sở giáo dục khác</vt:lpstr>
      <vt:lpstr>Điều 16. Thư viện cộng đồng và thư viện tư nhân  có phục vụ cộng đồng</vt:lpstr>
      <vt:lpstr>Mục 2. THÀNH LẬP, SÁP NHẬP, HỢP NHẤT, CHIA, TÁCH,  GIẢI THỂ THƯ VIỆN</vt:lpstr>
      <vt:lpstr>Mục 2. THÀNH LẬP, SÁP NHẬP, HỢP NHẤT, CHIA, TÁCH,  GIẢI THỂ THƯ VIỆN</vt:lpstr>
      <vt:lpstr>Điều 23. Thông báo việc thành lập, sáp nhập, hợp nhất, chia, tách, giải thể, chấm dứt hoạt động thư viện</vt:lpstr>
      <vt:lpstr>PowerPoint Presentation</vt:lpstr>
      <vt:lpstr>CHƯƠNG III. HOẠT ĐỘNG THƯ VIỆN</vt:lpstr>
      <vt:lpstr>CHƯƠNG III. HOẠT ĐỘNG THƯ VIỆN</vt:lpstr>
      <vt:lpstr>Điều 28. Tạo lập, cung cấp sản phẩm thông tin thư viện và dịch vụ thư viện</vt:lpstr>
      <vt:lpstr>PowerPoint Presentation</vt:lpstr>
      <vt:lpstr>Cuộc thi viết cảm nhận  “Giáo viên - Người truyền cảm hứng cho văn hóa đọc” năm 2020</vt:lpstr>
      <vt:lpstr>Điều 30. Phát triển văn hóa đọc</vt:lpstr>
      <vt:lpstr>Điều 35. Nguồn tài chính của thư viện</vt:lpstr>
      <vt:lpstr>PowerPoint Presentation</vt:lpstr>
      <vt:lpstr>PowerPoint Presentation</vt:lpstr>
      <vt:lpstr>Điều 37. Đánh giá hoạt động thư viện</vt:lpstr>
      <vt:lpstr>CHƯƠNG IV. QUYỀN, NGHĨA VỤ VÀ TRÁCH NHIỆM CỦA CƠ QUAN, TỔ CHỨC, CÁ NHÂN TRONG HOẠT ĐỘNG THƯ VIỆN</vt:lpstr>
      <vt:lpstr>Điều 40. Quyền của người làm công tác thư viện</vt:lpstr>
      <vt:lpstr>Điều 41. Nghĩa vụ của người làm công tác thư viện</vt:lpstr>
      <vt:lpstr>Điều 42. Quyền của người sử dụng thư viện</vt:lpstr>
      <vt:lpstr>Điều 42. Quyền của người sử dụng thư viện</vt:lpstr>
      <vt:lpstr>Điều 43. Nghĩa vụ của người sử dụng thư viện</vt:lpstr>
      <vt:lpstr>Điều 46. Trách nhiệm của cơ quan, tổ chức, cá nhân trực tiếp quản lý thư viện</vt:lpstr>
      <vt:lpstr>CHƯƠNG V. TRÁCH NHIỆM QUẢN LÝ NHÀ NƯỚC  VỀ THƯ VIỆN</vt:lpstr>
      <vt:lpstr>LUẬT SỬ DỤNG NĂNG LƯỢNG  TIẾT KIỆM VÀ HIỆU QUẢ NĂM 2010</vt:lpstr>
      <vt:lpstr>PowerPoint Presentation</vt:lpstr>
      <vt:lpstr>GIỚI THIỆU</vt:lpstr>
      <vt:lpstr>BỐ CỤC CỦA LUẬT (12 chương với 48 điều)</vt:lpstr>
      <vt:lpstr>BỐ CỤC CỦA LUẬT (12 chương với 48 điều)</vt:lpstr>
      <vt:lpstr>CHƯƠNG I. NHỮNG QUY ĐỊNH CHUNG</vt:lpstr>
      <vt:lpstr>Điều 3. Giải thích từ ngữ</vt:lpstr>
      <vt:lpstr>Điều 3. Giải thích từ ngữ</vt:lpstr>
      <vt:lpstr>Điều 6. Chiến lược phát triển năng lượng quốc gia, quy hoạch tổng thể về năng lượng, chương trình sử dụng năng lượng</vt:lpstr>
      <vt:lpstr>Điều 8. Các hành vi bị cấm</vt:lpstr>
      <vt:lpstr>Chương VI. SỬ DỤNG NĂNG LƯỢNG TIẾT KIỆM VÀ HIỆU QUẢ TRONG HOẠT ĐỘNG DỊCH VỤ VÀ HỘ GIA ĐÌNH</vt:lpstr>
      <vt:lpstr>PowerPoint Presentation</vt:lpstr>
      <vt:lpstr>Điều 27. Biện pháp sử dụng năng lượng tiết kiệm và hiệu quả trong hộ gia đình</vt:lpstr>
      <vt:lpstr>Chương VII. SỬ DỤNG NĂNG LƯỢNG TK-HQ TRONG DỰ ÁN ĐẦU TƯ, CƠ QUAN, ĐƠN VỊ SỬ DỤNG NSNN</vt:lpstr>
      <vt:lpstr>Chương IX. QUẢN LÝ PHƯƠNG TIỆN, THIẾT BỊ  SỬ DỤNG NĂNG LƯỢNG</vt:lpstr>
      <vt:lpstr>Chương X. BIỆN PHÁP THÚC ĐẨY SỬ DỤNG NĂNG LƯỢNG TIẾT KIỆM VÀ HIỆU QUẢ</vt:lpstr>
      <vt:lpstr>Chương XI. TRÁCH NHIỆM QUẢN LÝ NHÀ NƯỚC VỀ SỬ DỤNG NĂNG LƯỢNG TIẾT KIỆM VÀ HIỆU QUẢ</vt:lpstr>
      <vt:lpstr>Giờ Trái đất năm 2021</vt:lpstr>
      <vt:lpstr>PowerPoint Presentation</vt:lpstr>
      <vt:lpstr>PowerPoint Presentation</vt:lpstr>
      <vt:lpstr>LUẬT NGƯỜI KHUYẾT TẬT NĂM 2010</vt:lpstr>
      <vt:lpstr>PowerPoint Presentation</vt:lpstr>
      <vt:lpstr>GIỚI THIỆU</vt:lpstr>
      <vt:lpstr>BỐ CỤC CỦA LUẬT (10 chương với 53 điều)</vt:lpstr>
      <vt:lpstr>Điều 2. Giải thích từ ngữ</vt:lpstr>
      <vt:lpstr>Điều 2. Giải thích từ ngữ</vt:lpstr>
      <vt:lpstr>Điều 2.  Điều 3. Dạng tật và mức độ khuyết tật</vt:lpstr>
      <vt:lpstr>Điều 4. Quyền và nghĩa vụ của người khuyết tật</vt:lpstr>
      <vt:lpstr>Điều 5. Chính sách của Nhà nước về người khuyết tật</vt:lpstr>
      <vt:lpstr>Điều 5. Chính sách của Nhà nước về người khuyết tật</vt:lpstr>
      <vt:lpstr>Điều 6. Xã hội hóa hoạt động trợ giúp người khuyết tật</vt:lpstr>
      <vt:lpstr>Điều 7. Trách nhiệm của cơ quan, tổ chức và cá nhân</vt:lpstr>
      <vt:lpstr>Điều 8. Trách nhiệm của gia đình</vt:lpstr>
      <vt:lpstr>Điều 9. Tổ chức của người khuyết tật, tổ chức  vì người khuyết tật</vt:lpstr>
      <vt:lpstr>Chương I. NHỮNG QUY ĐỊNH CHUNG</vt:lpstr>
      <vt:lpstr>Điều 14. Những hành vi bị nghiêm cấm</vt:lpstr>
      <vt:lpstr>Chương II. XÁC NHẬN KHUYẾT TẬT</vt:lpstr>
      <vt:lpstr>Điều 16. Hội đồng xác định mức độ khuyết tật</vt:lpstr>
      <vt:lpstr>Điều 16. Hội đồng xác định mức độ khuyết tật</vt:lpstr>
      <vt:lpstr>Điều 16. Hội đồng xác định mức độ khuyết tật</vt:lpstr>
      <vt:lpstr>Điều 18. Thủ tục xác định mức độ khuyết tật</vt:lpstr>
      <vt:lpstr>Điều 19. Giấy xác nhận khuyết tật</vt:lpstr>
      <vt:lpstr>PowerPoint Presentation</vt:lpstr>
      <vt:lpstr>Chương IV. GIÁO DỤC</vt:lpstr>
      <vt:lpstr>Điều 28. Phương thức giáo dục người khuyết tật</vt:lpstr>
      <vt:lpstr>Điều 29. Nhà giáo, cán bộ quản lý giáo dục và  nhân viên hỗ trợ giáo dục</vt:lpstr>
      <vt:lpstr>Điều 30. Trách nhiệm của cơ sở giáo dục</vt:lpstr>
      <vt:lpstr>PowerPoint Presentation</vt:lpstr>
      <vt:lpstr>Điều 31. Trung tâm hỗ trợ phát triển giáo dục hòa nhập</vt:lpstr>
      <vt:lpstr>Điều 31. Trung tâm hỗ trợ phát triển giáo dục hòa nhập</vt:lpstr>
      <vt:lpstr>Chương VII. NHÀ CHUNG CƯ, CÔNG TRÌNH CÔNG CỘNG, GIAO THÔNG, CNTT VÀ TRUYỀN THÔNG</vt:lpstr>
      <vt:lpstr>Chương IX. TRÁCH NHIỆM CỦA CƠ QUAN NHÀ NƯỚC VỀ CÔNG TÁC NGƯỜI KHUYẾT TẬT</vt:lpstr>
      <vt:lpstr>BỘ LUẬT LAO ĐỘNG NĂM 2019</vt:lpstr>
      <vt:lpstr>GIỚI THIỆU</vt:lpstr>
      <vt:lpstr>BỐ CỤC CỦA BỘ LUẬT (17 chương với 220 điều)</vt:lpstr>
      <vt:lpstr>BỐ CỤC CỦA BỘ LUẬT (17 chương với 220 điều)</vt:lpstr>
      <vt:lpstr>Chương I. NHỮNG QUY ĐỊNH CHUNG</vt:lpstr>
      <vt:lpstr>Điều 3. Giải thích từ ngữ</vt:lpstr>
      <vt:lpstr>Điều 3. Giải thích từ ngữ</vt:lpstr>
      <vt:lpstr>Điều 3. Giải thích từ ngữ</vt:lpstr>
      <vt:lpstr>Các điểm mới của Bộ Luật Lao động năm 2019</vt:lpstr>
      <vt:lpstr>Các điểm mới của Bộ Luật Lao động năm 2019</vt:lpstr>
      <vt:lpstr>Các điểm mới của Bộ Luật Lao động năm 2019</vt:lpstr>
      <vt:lpstr>PowerPoint Presentation</vt:lpstr>
      <vt:lpstr>PowerPoint Presentation</vt:lpstr>
      <vt:lpstr>Các điểm mới của Bộ Luật Lao động năm 2019</vt:lpstr>
      <vt:lpstr>Các điểm mới của Bộ Luật Lao động năm 2019</vt:lpstr>
      <vt:lpstr>Các điểm mới của Bộ Luật Lao động năm 2019</vt:lpstr>
      <vt:lpstr>Các điểm mới của Bộ Luật Lao động năm 2019</vt:lpstr>
      <vt:lpstr>Các điểm mới của Bộ Luật Lao động năm 2019</vt:lpstr>
      <vt:lpstr>Các điểm mới của Bộ Luật Lao động năm 2019</vt:lpstr>
      <vt:lpstr>Các điểm mới của Bộ Luật Lao động năm 2019</vt:lpstr>
      <vt:lpstr>Các điểm mới của Bộ Luật Lao động năm 2019</vt:lpstr>
      <vt:lpstr>Các điểm mới của Bộ Luật Lao động năm 2019</vt:lpstr>
      <vt:lpstr>Các điểm mới của Bộ Luật Lao động năm 2019</vt:lpstr>
      <vt:lpstr>Các điểm mới của Bộ Luật Lao động năm 2019</vt:lpstr>
      <vt:lpstr>Các điểm mới của Bộ Luật Lao động năm 2019</vt:lpstr>
      <vt:lpstr>PowerPoint Presentation</vt:lpstr>
    </vt:vector>
  </TitlesOfParts>
  <Company>So Giao duc va Dao tao</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Tap huan e-mail, QLVB</dc:title>
  <dc:creator>LeNguyenMinhNgoc</dc:creator>
  <cp:lastModifiedBy>Le Nguyen Minh Ngoc</cp:lastModifiedBy>
  <cp:revision>2278</cp:revision>
  <cp:lastPrinted>2014-02-10T09:51:06Z</cp:lastPrinted>
  <dcterms:created xsi:type="dcterms:W3CDTF">2006-08-23T15:52:09Z</dcterms:created>
  <dcterms:modified xsi:type="dcterms:W3CDTF">2021-04-13T03:16:13Z</dcterms:modified>
</cp:coreProperties>
</file>